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sldIdLst>
    <p:sldId id="256" r:id="rId2"/>
    <p:sldId id="268" r:id="rId3"/>
    <p:sldId id="257" r:id="rId4"/>
    <p:sldId id="278" r:id="rId5"/>
    <p:sldId id="259" r:id="rId6"/>
    <p:sldId id="279" r:id="rId7"/>
    <p:sldId id="280" r:id="rId8"/>
    <p:sldId id="281" r:id="rId9"/>
    <p:sldId id="282" r:id="rId10"/>
    <p:sldId id="283" r:id="rId11"/>
    <p:sldId id="284" r:id="rId12"/>
    <p:sldId id="285" r:id="rId13"/>
    <p:sldId id="286" r:id="rId14"/>
    <p:sldId id="270" r:id="rId15"/>
    <p:sldId id="287" r:id="rId16"/>
    <p:sldId id="288" r:id="rId17"/>
    <p:sldId id="289" r:id="rId18"/>
    <p:sldId id="293" r:id="rId19"/>
    <p:sldId id="292" r:id="rId20"/>
    <p:sldId id="294" r:id="rId21"/>
    <p:sldId id="295" r:id="rId22"/>
    <p:sldId id="291" r:id="rId23"/>
    <p:sldId id="296" r:id="rId24"/>
    <p:sldId id="297" r:id="rId25"/>
    <p:sldId id="298" r:id="rId26"/>
    <p:sldId id="299" r:id="rId27"/>
    <p:sldId id="300" r:id="rId28"/>
    <p:sldId id="301" r:id="rId29"/>
    <p:sldId id="302" r:id="rId30"/>
    <p:sldId id="303" r:id="rId31"/>
    <p:sldId id="304" r:id="rId32"/>
    <p:sldId id="305" r:id="rId33"/>
    <p:sldId id="290" r:id="rId34"/>
    <p:sldId id="306" r:id="rId35"/>
    <p:sldId id="307" r:id="rId36"/>
    <p:sldId id="308" r:id="rId37"/>
    <p:sldId id="309" r:id="rId38"/>
    <p:sldId id="310" r:id="rId39"/>
    <p:sldId id="311" r:id="rId40"/>
    <p:sldId id="312" r:id="rId41"/>
    <p:sldId id="313" r:id="rId42"/>
    <p:sldId id="315" r:id="rId43"/>
    <p:sldId id="316" r:id="rId44"/>
    <p:sldId id="314" r:id="rId45"/>
    <p:sldId id="318" r:id="rId46"/>
    <p:sldId id="317" r:id="rId47"/>
    <p:sldId id="319" r:id="rId48"/>
    <p:sldId id="269" r:id="rId4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FEDE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111" d="100"/>
          <a:sy n="111" d="100"/>
        </p:scale>
        <p:origin x="594"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915128" y="1788454"/>
            <a:ext cx="8361229" cy="2098226"/>
          </a:xfrm>
        </p:spPr>
        <p:txBody>
          <a:bodyPr anchor="b">
            <a:noAutofit/>
          </a:bodyPr>
          <a:lstStyle>
            <a:lvl1pPr algn="ctr">
              <a:defRPr sz="7200" cap="all" baseline="0">
                <a:solidFill>
                  <a:schemeClr val="tx2"/>
                </a:solidFill>
              </a:defRPr>
            </a:lvl1pPr>
          </a:lstStyle>
          <a:p>
            <a:r>
              <a:rPr lang="fr-FR"/>
              <a:t>Modifiez le style du titre</a:t>
            </a:r>
            <a:endParaRPr lang="en-US" dirty="0"/>
          </a:p>
        </p:txBody>
      </p:sp>
      <p:sp>
        <p:nvSpPr>
          <p:cNvPr id="3" name="Subtitle 2"/>
          <p:cNvSpPr>
            <a:spLocks noGrp="1"/>
          </p:cNvSpPr>
          <p:nvPr>
            <p:ph type="subTitle" idx="1"/>
          </p:nvPr>
        </p:nvSpPr>
        <p:spPr>
          <a:xfrm>
            <a:off x="2679906" y="3956279"/>
            <a:ext cx="6831673" cy="1086237"/>
          </a:xfrm>
        </p:spPr>
        <p:txBody>
          <a:bodyPr>
            <a:normAutofit/>
          </a:bodyPr>
          <a:lstStyle>
            <a:lvl1pPr marL="0" indent="0" algn="ctr">
              <a:lnSpc>
                <a:spcPct val="112000"/>
              </a:lnSpc>
              <a:spcBef>
                <a:spcPts val="0"/>
              </a:spcBef>
              <a:spcAft>
                <a:spcPts val="0"/>
              </a:spcAft>
              <a:buNone/>
              <a:defRPr sz="23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en-US" dirty="0"/>
          </a:p>
        </p:txBody>
      </p:sp>
      <p:sp>
        <p:nvSpPr>
          <p:cNvPr id="4" name="Date Placeholder 3"/>
          <p:cNvSpPr>
            <a:spLocks noGrp="1"/>
          </p:cNvSpPr>
          <p:nvPr>
            <p:ph type="dt" sz="half" idx="10"/>
          </p:nvPr>
        </p:nvSpPr>
        <p:spPr>
          <a:xfrm>
            <a:off x="752858" y="6453386"/>
            <a:ext cx="1607944" cy="404614"/>
          </a:xfrm>
        </p:spPr>
        <p:txBody>
          <a:bodyPr/>
          <a:lstStyle>
            <a:lvl1pPr>
              <a:defRPr baseline="0">
                <a:solidFill>
                  <a:schemeClr val="tx2"/>
                </a:solidFill>
              </a:defRPr>
            </a:lvl1pPr>
          </a:lstStyle>
          <a:p>
            <a:fld id="{FC35E88B-C450-4C87-9A93-B2C6FBD7A35A}" type="datetimeFigureOut">
              <a:rPr lang="fr-FR" smtClean="0"/>
              <a:t>17/06/2026</a:t>
            </a:fld>
            <a:endParaRPr lang="fr-FR"/>
          </a:p>
        </p:txBody>
      </p:sp>
      <p:sp>
        <p:nvSpPr>
          <p:cNvPr id="5" name="Footer Placeholder 4"/>
          <p:cNvSpPr>
            <a:spLocks noGrp="1"/>
          </p:cNvSpPr>
          <p:nvPr>
            <p:ph type="ftr" sz="quarter" idx="11"/>
          </p:nvPr>
        </p:nvSpPr>
        <p:spPr>
          <a:xfrm>
            <a:off x="2584054" y="6453386"/>
            <a:ext cx="7023377" cy="404614"/>
          </a:xfrm>
        </p:spPr>
        <p:txBody>
          <a:bodyPr/>
          <a:lstStyle>
            <a:lvl1pPr algn="ctr">
              <a:defRPr baseline="0">
                <a:solidFill>
                  <a:schemeClr val="tx2"/>
                </a:solidFill>
              </a:defRPr>
            </a:lvl1pPr>
          </a:lstStyle>
          <a:p>
            <a:endParaRPr lang="fr-FR"/>
          </a:p>
        </p:txBody>
      </p:sp>
      <p:sp>
        <p:nvSpPr>
          <p:cNvPr id="6" name="Slide Number Placeholder 5"/>
          <p:cNvSpPr>
            <a:spLocks noGrp="1"/>
          </p:cNvSpPr>
          <p:nvPr>
            <p:ph type="sldNum" sz="quarter" idx="12"/>
          </p:nvPr>
        </p:nvSpPr>
        <p:spPr>
          <a:xfrm>
            <a:off x="9830683" y="6453386"/>
            <a:ext cx="1596292" cy="404614"/>
          </a:xfrm>
        </p:spPr>
        <p:txBody>
          <a:bodyPr/>
          <a:lstStyle>
            <a:lvl1pPr>
              <a:defRPr baseline="0">
                <a:solidFill>
                  <a:schemeClr val="tx2"/>
                </a:solidFill>
              </a:defRPr>
            </a:lvl1pPr>
          </a:lstStyle>
          <a:p>
            <a:fld id="{11ACFD6D-0981-4BA5-B123-4E4D097E01FA}" type="slidenum">
              <a:rPr lang="fr-FR" smtClean="0"/>
              <a:t>‹N°›</a:t>
            </a:fld>
            <a:endParaRPr lang="fr-FR"/>
          </a:p>
        </p:txBody>
      </p:sp>
      <p:grpSp>
        <p:nvGrpSpPr>
          <p:cNvPr id="7" name="Group 6"/>
          <p:cNvGrpSpPr/>
          <p:nvPr/>
        </p:nvGrpSpPr>
        <p:grpSpPr>
          <a:xfrm>
            <a:off x="752858" y="744469"/>
            <a:ext cx="10674117" cy="5349671"/>
            <a:chOff x="752858" y="744469"/>
            <a:chExt cx="10674117" cy="5349671"/>
          </a:xfrm>
        </p:grpSpPr>
        <p:sp>
          <p:nvSpPr>
            <p:cNvPr id="11" name="Freeform 6"/>
            <p:cNvSpPr/>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sp>
          <p:nvSpPr>
            <p:cNvPr id="14" name="Freeform 6"/>
            <p:cNvSpPr/>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grpSp>
    </p:spTree>
    <p:extLst>
      <p:ext uri="{BB962C8B-B14F-4D97-AF65-F5344CB8AC3E}">
        <p14:creationId xmlns:p14="http://schemas.microsoft.com/office/powerpoint/2010/main" val="3708446896"/>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a:xfrm>
            <a:off x="1371600" y="2295525"/>
            <a:ext cx="9601200" cy="3571875"/>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FC35E88B-C450-4C87-9A93-B2C6FBD7A35A}" type="datetimeFigureOut">
              <a:rPr lang="fr-FR" smtClean="0"/>
              <a:t>17/06/2026</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11ACFD6D-0981-4BA5-B123-4E4D097E01FA}" type="slidenum">
              <a:rPr lang="fr-FR" smtClean="0"/>
              <a:t>‹N°›</a:t>
            </a:fld>
            <a:endParaRPr lang="fr-FR"/>
          </a:p>
        </p:txBody>
      </p:sp>
    </p:spTree>
    <p:extLst>
      <p:ext uri="{BB962C8B-B14F-4D97-AF65-F5344CB8AC3E}">
        <p14:creationId xmlns:p14="http://schemas.microsoft.com/office/powerpoint/2010/main" val="37871969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6561" y="624156"/>
            <a:ext cx="1565766" cy="5243244"/>
          </a:xfrm>
        </p:spPr>
        <p:txBody>
          <a:bodyPr vert="eaVert"/>
          <a:lstStyle/>
          <a:p>
            <a:r>
              <a:rPr lang="fr-FR"/>
              <a:t>Modifiez le style du titre</a:t>
            </a:r>
            <a:endParaRPr lang="en-US" dirty="0"/>
          </a:p>
        </p:txBody>
      </p:sp>
      <p:sp>
        <p:nvSpPr>
          <p:cNvPr id="3" name="Vertical Text Placeholder 2"/>
          <p:cNvSpPr>
            <a:spLocks noGrp="1"/>
          </p:cNvSpPr>
          <p:nvPr>
            <p:ph type="body" orient="vert" idx="1"/>
          </p:nvPr>
        </p:nvSpPr>
        <p:spPr>
          <a:xfrm>
            <a:off x="1371600" y="624156"/>
            <a:ext cx="8179641" cy="5243244"/>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FC35E88B-C450-4C87-9A93-B2C6FBD7A35A}" type="datetimeFigureOut">
              <a:rPr lang="fr-FR" smtClean="0"/>
              <a:t>17/06/2026</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11ACFD6D-0981-4BA5-B123-4E4D097E01FA}" type="slidenum">
              <a:rPr lang="fr-FR" smtClean="0"/>
              <a:t>‹N°›</a:t>
            </a:fld>
            <a:endParaRPr lang="fr-FR"/>
          </a:p>
        </p:txBody>
      </p:sp>
    </p:spTree>
    <p:extLst>
      <p:ext uri="{BB962C8B-B14F-4D97-AF65-F5344CB8AC3E}">
        <p14:creationId xmlns:p14="http://schemas.microsoft.com/office/powerpoint/2010/main" val="33721004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FC35E88B-C450-4C87-9A93-B2C6FBD7A35A}" type="datetimeFigureOut">
              <a:rPr lang="fr-FR" smtClean="0"/>
              <a:t>17/06/2026</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11ACFD6D-0981-4BA5-B123-4E4D097E01FA}" type="slidenum">
              <a:rPr lang="fr-FR" smtClean="0"/>
              <a:t>‹N°›</a:t>
            </a:fld>
            <a:endParaRPr lang="fr-FR"/>
          </a:p>
        </p:txBody>
      </p:sp>
    </p:spTree>
    <p:extLst>
      <p:ext uri="{BB962C8B-B14F-4D97-AF65-F5344CB8AC3E}">
        <p14:creationId xmlns:p14="http://schemas.microsoft.com/office/powerpoint/2010/main" val="10746568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Titre de section">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65025" y="1301360"/>
            <a:ext cx="9612971" cy="2852737"/>
          </a:xfrm>
        </p:spPr>
        <p:txBody>
          <a:bodyPr anchor="b">
            <a:normAutofit/>
          </a:bodyPr>
          <a:lstStyle>
            <a:lvl1pPr algn="r">
              <a:defRPr sz="7200" cap="all" baseline="0">
                <a:solidFill>
                  <a:schemeClr val="tx2"/>
                </a:solidFill>
              </a:defRPr>
            </a:lvl1pPr>
          </a:lstStyle>
          <a:p>
            <a:r>
              <a:rPr lang="fr-FR"/>
              <a:t>Modifiez le style du titre</a:t>
            </a:r>
            <a:endParaRPr lang="en-US" dirty="0"/>
          </a:p>
        </p:txBody>
      </p:sp>
      <p:sp>
        <p:nvSpPr>
          <p:cNvPr id="3" name="Text Placeholder 2"/>
          <p:cNvSpPr>
            <a:spLocks noGrp="1"/>
          </p:cNvSpPr>
          <p:nvPr>
            <p:ph type="body" idx="1"/>
          </p:nvPr>
        </p:nvSpPr>
        <p:spPr>
          <a:xfrm>
            <a:off x="765025" y="4216328"/>
            <a:ext cx="9612971" cy="1143324"/>
          </a:xfrm>
        </p:spPr>
        <p:txBody>
          <a:bodyPr/>
          <a:lstStyle>
            <a:lvl1pPr marL="0" indent="0" algn="r">
              <a:lnSpc>
                <a:spcPct val="112000"/>
              </a:lnSpc>
              <a:spcBef>
                <a:spcPts val="0"/>
              </a:spcBef>
              <a:spcAft>
                <a:spcPts val="0"/>
              </a:spcAft>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a:xfrm>
            <a:off x="738908" y="6453386"/>
            <a:ext cx="1622409" cy="404614"/>
          </a:xfrm>
        </p:spPr>
        <p:txBody>
          <a:bodyPr/>
          <a:lstStyle>
            <a:lvl1pPr>
              <a:defRPr>
                <a:solidFill>
                  <a:schemeClr val="tx2"/>
                </a:solidFill>
              </a:defRPr>
            </a:lvl1pPr>
          </a:lstStyle>
          <a:p>
            <a:fld id="{FC35E88B-C450-4C87-9A93-B2C6FBD7A35A}" type="datetimeFigureOut">
              <a:rPr lang="fr-FR" smtClean="0"/>
              <a:t>17/06/2026</a:t>
            </a:fld>
            <a:endParaRPr lang="fr-FR"/>
          </a:p>
        </p:txBody>
      </p:sp>
      <p:sp>
        <p:nvSpPr>
          <p:cNvPr id="5" name="Footer Placeholder 4"/>
          <p:cNvSpPr>
            <a:spLocks noGrp="1"/>
          </p:cNvSpPr>
          <p:nvPr>
            <p:ph type="ftr" sz="quarter" idx="11"/>
          </p:nvPr>
        </p:nvSpPr>
        <p:spPr>
          <a:xfrm>
            <a:off x="2584312" y="6453386"/>
            <a:ext cx="7023377" cy="404614"/>
          </a:xfrm>
        </p:spPr>
        <p:txBody>
          <a:bodyPr/>
          <a:lstStyle>
            <a:lvl1pPr algn="ctr">
              <a:defRPr>
                <a:solidFill>
                  <a:schemeClr val="tx2"/>
                </a:solidFill>
              </a:defRPr>
            </a:lvl1pPr>
          </a:lstStyle>
          <a:p>
            <a:endParaRPr lang="fr-FR"/>
          </a:p>
        </p:txBody>
      </p:sp>
      <p:sp>
        <p:nvSpPr>
          <p:cNvPr id="6" name="Slide Number Placeholder 5"/>
          <p:cNvSpPr>
            <a:spLocks noGrp="1"/>
          </p:cNvSpPr>
          <p:nvPr>
            <p:ph type="sldNum" sz="quarter" idx="12"/>
          </p:nvPr>
        </p:nvSpPr>
        <p:spPr>
          <a:xfrm>
            <a:off x="9830683" y="6453386"/>
            <a:ext cx="1596292" cy="404614"/>
          </a:xfrm>
        </p:spPr>
        <p:txBody>
          <a:bodyPr/>
          <a:lstStyle>
            <a:lvl1pPr>
              <a:defRPr>
                <a:solidFill>
                  <a:schemeClr val="tx2"/>
                </a:solidFill>
              </a:defRPr>
            </a:lvl1pPr>
          </a:lstStyle>
          <a:p>
            <a:fld id="{11ACFD6D-0981-4BA5-B123-4E4D097E01FA}" type="slidenum">
              <a:rPr lang="fr-FR" smtClean="0"/>
              <a:t>‹N°›</a:t>
            </a:fld>
            <a:endParaRPr lang="fr-FR"/>
          </a:p>
        </p:txBody>
      </p:sp>
      <p:sp>
        <p:nvSpPr>
          <p:cNvPr id="7" name="Freeform 6" title="Crop Mark"/>
          <p:cNvSpPr/>
          <p:nvPr/>
        </p:nvSpPr>
        <p:spPr bwMode="auto">
          <a:xfrm>
            <a:off x="8151962" y="1685652"/>
            <a:ext cx="3275013" cy="4408488"/>
          </a:xfrm>
          <a:custGeom>
            <a:avLst/>
            <a:gdLst/>
            <a:ahLst/>
            <a:cxnLst/>
            <a:rect l="0" t="0" r="r" b="b"/>
            <a:pathLst>
              <a:path w="4125" h="5554">
                <a:moveTo>
                  <a:pt x="3614" y="0"/>
                </a:moveTo>
                <a:lnTo>
                  <a:pt x="4125" y="0"/>
                </a:lnTo>
                <a:lnTo>
                  <a:pt x="4125" y="5554"/>
                </a:lnTo>
                <a:lnTo>
                  <a:pt x="0" y="5554"/>
                </a:lnTo>
                <a:lnTo>
                  <a:pt x="0" y="5074"/>
                </a:lnTo>
                <a:lnTo>
                  <a:pt x="3614" y="5074"/>
                </a:lnTo>
                <a:lnTo>
                  <a:pt x="3614" y="0"/>
                </a:lnTo>
                <a:close/>
              </a:path>
            </a:pathLst>
          </a:custGeom>
          <a:solidFill>
            <a:schemeClr val="tx2"/>
          </a:solidFill>
          <a:ln w="0">
            <a:noFill/>
            <a:prstDash val="solid"/>
            <a:round/>
            <a:headEnd/>
            <a:tailEnd/>
          </a:ln>
        </p:spPr>
      </p:sp>
    </p:spTree>
    <p:extLst>
      <p:ext uri="{BB962C8B-B14F-4D97-AF65-F5344CB8AC3E}">
        <p14:creationId xmlns:p14="http://schemas.microsoft.com/office/powerpoint/2010/main" val="4243958079"/>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fr-FR"/>
              <a:t>Modifiez le style du titre</a:t>
            </a:r>
            <a:endParaRPr lang="en-US" dirty="0"/>
          </a:p>
        </p:txBody>
      </p:sp>
      <p:sp>
        <p:nvSpPr>
          <p:cNvPr id="3" name="Content Placeholder 2"/>
          <p:cNvSpPr>
            <a:spLocks noGrp="1"/>
          </p:cNvSpPr>
          <p:nvPr>
            <p:ph sz="half" idx="1"/>
          </p:nvPr>
        </p:nvSpPr>
        <p:spPr>
          <a:xfrm>
            <a:off x="1371600" y="2285999"/>
            <a:ext cx="4447786" cy="3581401"/>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6525403" y="2285999"/>
            <a:ext cx="4447786" cy="3581401"/>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FC35E88B-C450-4C87-9A93-B2C6FBD7A35A}" type="datetimeFigureOut">
              <a:rPr lang="fr-FR" smtClean="0"/>
              <a:t>17/06/2026</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11ACFD6D-0981-4BA5-B123-4E4D097E01FA}" type="slidenum">
              <a:rPr lang="fr-FR" smtClean="0"/>
              <a:t>‹N°›</a:t>
            </a:fld>
            <a:endParaRPr lang="fr-FR"/>
          </a:p>
        </p:txBody>
      </p:sp>
    </p:spTree>
    <p:extLst>
      <p:ext uri="{BB962C8B-B14F-4D97-AF65-F5344CB8AC3E}">
        <p14:creationId xmlns:p14="http://schemas.microsoft.com/office/powerpoint/2010/main" val="37745432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1371600" y="685800"/>
            <a:ext cx="9601200" cy="1485900"/>
          </a:xfrm>
        </p:spPr>
        <p:txBody>
          <a:bodyPr/>
          <a:lstStyle>
            <a:lvl1pPr>
              <a:defRPr>
                <a:solidFill>
                  <a:schemeClr val="tx2"/>
                </a:solidFill>
              </a:defRPr>
            </a:lvl1pPr>
          </a:lstStyle>
          <a:p>
            <a:r>
              <a:rPr lang="fr-FR"/>
              <a:t>Modifiez le style du titre</a:t>
            </a:r>
            <a:endParaRPr lang="en-US" dirty="0"/>
          </a:p>
        </p:txBody>
      </p:sp>
      <p:sp>
        <p:nvSpPr>
          <p:cNvPr id="3" name="Text Placeholder 2"/>
          <p:cNvSpPr>
            <a:spLocks noGrp="1"/>
          </p:cNvSpPr>
          <p:nvPr>
            <p:ph type="body" idx="1"/>
          </p:nvPr>
        </p:nvSpPr>
        <p:spPr>
          <a:xfrm>
            <a:off x="1371600"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Content Placeholder 3"/>
          <p:cNvSpPr>
            <a:spLocks noGrp="1"/>
          </p:cNvSpPr>
          <p:nvPr>
            <p:ph sz="half" idx="2"/>
          </p:nvPr>
        </p:nvSpPr>
        <p:spPr>
          <a:xfrm>
            <a:off x="1371600"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6525014"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Content Placeholder 5"/>
          <p:cNvSpPr>
            <a:spLocks noGrp="1"/>
          </p:cNvSpPr>
          <p:nvPr>
            <p:ph sz="quarter" idx="4"/>
          </p:nvPr>
        </p:nvSpPr>
        <p:spPr>
          <a:xfrm>
            <a:off x="6525014"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FC35E88B-C450-4C87-9A93-B2C6FBD7A35A}" type="datetimeFigureOut">
              <a:rPr lang="fr-FR" smtClean="0"/>
              <a:t>17/06/2026</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11ACFD6D-0981-4BA5-B123-4E4D097E01FA}" type="slidenum">
              <a:rPr lang="fr-FR" smtClean="0"/>
              <a:t>‹N°›</a:t>
            </a:fld>
            <a:endParaRPr lang="fr-FR"/>
          </a:p>
        </p:txBody>
      </p:sp>
    </p:spTree>
    <p:extLst>
      <p:ext uri="{BB962C8B-B14F-4D97-AF65-F5344CB8AC3E}">
        <p14:creationId xmlns:p14="http://schemas.microsoft.com/office/powerpoint/2010/main" val="15892348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FC35E88B-C450-4C87-9A93-B2C6FBD7A35A}" type="datetimeFigureOut">
              <a:rPr lang="fr-FR" smtClean="0"/>
              <a:t>17/06/2026</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11ACFD6D-0981-4BA5-B123-4E4D097E01FA}" type="slidenum">
              <a:rPr lang="fr-FR" smtClean="0"/>
              <a:t>‹N°›</a:t>
            </a:fld>
            <a:endParaRPr lang="fr-FR"/>
          </a:p>
        </p:txBody>
      </p:sp>
    </p:spTree>
    <p:extLst>
      <p:ext uri="{BB962C8B-B14F-4D97-AF65-F5344CB8AC3E}">
        <p14:creationId xmlns:p14="http://schemas.microsoft.com/office/powerpoint/2010/main" val="37798095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C35E88B-C450-4C87-9A93-B2C6FBD7A35A}" type="datetimeFigureOut">
              <a:rPr lang="fr-FR" smtClean="0"/>
              <a:t>17/06/2026</a:t>
            </a:fld>
            <a:endParaRPr lang="fr-FR"/>
          </a:p>
        </p:txBody>
      </p:sp>
      <p:sp>
        <p:nvSpPr>
          <p:cNvPr id="3" name="Footer Placeholder 2"/>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p:txBody>
          <a:bodyPr/>
          <a:lstStyle/>
          <a:p>
            <a:fld id="{11ACFD6D-0981-4BA5-B123-4E4D097E01FA}" type="slidenum">
              <a:rPr lang="fr-FR" smtClean="0"/>
              <a:t>‹N°›</a:t>
            </a:fld>
            <a:endParaRPr lang="fr-FR"/>
          </a:p>
        </p:txBody>
      </p:sp>
    </p:spTree>
    <p:extLst>
      <p:ext uri="{BB962C8B-B14F-4D97-AF65-F5344CB8AC3E}">
        <p14:creationId xmlns:p14="http://schemas.microsoft.com/office/powerpoint/2010/main" val="33598107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u avec légende">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Autofit/>
          </a:bodyPr>
          <a:lstStyle>
            <a:lvl1pPr>
              <a:lnSpc>
                <a:spcPct val="84000"/>
              </a:lnSpc>
              <a:defRPr sz="4800" baseline="0">
                <a:solidFill>
                  <a:schemeClr val="tx2"/>
                </a:solidFill>
              </a:defRPr>
            </a:lvl1pPr>
          </a:lstStyle>
          <a:p>
            <a:r>
              <a:rPr lang="fr-FR"/>
              <a:t>Modifiez le style du titre</a:t>
            </a:r>
            <a:endParaRPr lang="en-US" dirty="0"/>
          </a:p>
        </p:txBody>
      </p:sp>
      <p:sp>
        <p:nvSpPr>
          <p:cNvPr id="3" name="Content Placeholder 2"/>
          <p:cNvSpPr>
            <a:spLocks noGrp="1"/>
          </p:cNvSpPr>
          <p:nvPr>
            <p:ph idx="1"/>
          </p:nvPr>
        </p:nvSpPr>
        <p:spPr>
          <a:xfrm>
            <a:off x="6256020" y="685801"/>
            <a:ext cx="5212080" cy="5175250"/>
          </a:xfrm>
        </p:spPr>
        <p:txBody>
          <a:bodyPr/>
          <a:lstStyle>
            <a:lvl1pPr>
              <a:defRPr sz="2000"/>
            </a:lvl1pPr>
            <a:lvl2pPr>
              <a:defRPr sz="2000"/>
            </a:lvl2pPr>
            <a:lvl3pPr>
              <a:defRPr sz="1800"/>
            </a:lvl3pPr>
            <a:lvl4pPr>
              <a:defRPr sz="18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723900" y="2856344"/>
            <a:ext cx="3855720" cy="3011056"/>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FC35E88B-C450-4C87-9A93-B2C6FBD7A35A}" type="datetimeFigureOut">
              <a:rPr lang="fr-FR" smtClean="0"/>
              <a:t>17/06/2026</a:t>
            </a:fld>
            <a:endParaRPr lang="fr-FR"/>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fr-FR"/>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11ACFD6D-0981-4BA5-B123-4E4D097E01FA}" type="slidenum">
              <a:rPr lang="fr-FR" smtClean="0"/>
              <a:t>‹N°›</a:t>
            </a:fld>
            <a:endParaRPr lang="fr-FR"/>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5636204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 avec légende">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rmAutofit/>
          </a:bodyPr>
          <a:lstStyle>
            <a:lvl1pPr>
              <a:lnSpc>
                <a:spcPct val="84000"/>
              </a:lnSpc>
              <a:defRPr sz="4800" baseline="0"/>
            </a:lvl1pPr>
          </a:lstStyle>
          <a:p>
            <a:r>
              <a:rPr lang="fr-FR"/>
              <a:t>Modifiez le style du titre</a:t>
            </a:r>
            <a:endParaRPr lang="en-US" dirty="0"/>
          </a:p>
        </p:txBody>
      </p:sp>
      <p:sp>
        <p:nvSpPr>
          <p:cNvPr id="3" name="Picture Placeholder 2"/>
          <p:cNvSpPr>
            <a:spLocks noGrp="1" noChangeAspect="1"/>
          </p:cNvSpPr>
          <p:nvPr>
            <p:ph type="pic" idx="1"/>
          </p:nvPr>
        </p:nvSpPr>
        <p:spPr>
          <a:xfrm>
            <a:off x="5532120" y="0"/>
            <a:ext cx="6659880" cy="6857999"/>
          </a:xfrm>
        </p:spPr>
        <p:txBody>
          <a:bodyPr anchor="t">
            <a:normAutofit/>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endParaRPr lang="en-US" dirty="0"/>
          </a:p>
        </p:txBody>
      </p:sp>
      <p:sp>
        <p:nvSpPr>
          <p:cNvPr id="4" name="Text Placeholder 3"/>
          <p:cNvSpPr>
            <a:spLocks noGrp="1"/>
          </p:cNvSpPr>
          <p:nvPr>
            <p:ph type="body" sz="half" idx="2"/>
          </p:nvPr>
        </p:nvSpPr>
        <p:spPr>
          <a:xfrm>
            <a:off x="723900" y="2855968"/>
            <a:ext cx="3855720" cy="3011432"/>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FC35E88B-C450-4C87-9A93-B2C6FBD7A35A}" type="datetimeFigureOut">
              <a:rPr lang="fr-FR" smtClean="0"/>
              <a:t>17/06/2026</a:t>
            </a:fld>
            <a:endParaRPr lang="fr-FR"/>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fr-FR"/>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11ACFD6D-0981-4BA5-B123-4E4D097E01FA}" type="slidenum">
              <a:rPr lang="fr-FR" smtClean="0"/>
              <a:t>‹N°›</a:t>
            </a:fld>
            <a:endParaRPr lang="fr-FR"/>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9524385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71600" y="685800"/>
            <a:ext cx="9601200" cy="1485900"/>
          </a:xfrm>
          <a:prstGeom prst="rect">
            <a:avLst/>
          </a:prstGeom>
        </p:spPr>
        <p:txBody>
          <a:bodyPr vert="horz" lIns="91440" tIns="45720" rIns="91440" bIns="45720" rtlCol="0" anchor="t">
            <a:normAutofit/>
          </a:bodyPr>
          <a:lstStyle/>
          <a:p>
            <a:r>
              <a:rPr lang="fr-FR"/>
              <a:t>Modifiez le style du titre</a:t>
            </a:r>
            <a:endParaRPr lang="en-US" dirty="0"/>
          </a:p>
        </p:txBody>
      </p:sp>
      <p:sp>
        <p:nvSpPr>
          <p:cNvPr id="3" name="Text Placeholder 2"/>
          <p:cNvSpPr>
            <a:spLocks noGrp="1"/>
          </p:cNvSpPr>
          <p:nvPr>
            <p:ph type="body" idx="1"/>
          </p:nvPr>
        </p:nvSpPr>
        <p:spPr>
          <a:xfrm>
            <a:off x="1371600" y="2286000"/>
            <a:ext cx="9601200" cy="3581400"/>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1390650" y="6453386"/>
            <a:ext cx="1204572" cy="404614"/>
          </a:xfrm>
          <a:prstGeom prst="rect">
            <a:avLst/>
          </a:prstGeom>
        </p:spPr>
        <p:txBody>
          <a:bodyPr vert="horz" lIns="91440" tIns="45720" rIns="91440" bIns="45720" rtlCol="0" anchor="ctr"/>
          <a:lstStyle>
            <a:lvl1pPr algn="l">
              <a:defRPr sz="1200" baseline="0">
                <a:solidFill>
                  <a:schemeClr val="tx2"/>
                </a:solidFill>
              </a:defRPr>
            </a:lvl1pPr>
          </a:lstStyle>
          <a:p>
            <a:fld id="{FC35E88B-C450-4C87-9A93-B2C6FBD7A35A}" type="datetimeFigureOut">
              <a:rPr lang="fr-FR" smtClean="0"/>
              <a:t>17/06/2026</a:t>
            </a:fld>
            <a:endParaRPr lang="fr-FR"/>
          </a:p>
        </p:txBody>
      </p:sp>
      <p:sp>
        <p:nvSpPr>
          <p:cNvPr id="5" name="Footer Placeholder 4"/>
          <p:cNvSpPr>
            <a:spLocks noGrp="1"/>
          </p:cNvSpPr>
          <p:nvPr>
            <p:ph type="ftr" sz="quarter" idx="3"/>
          </p:nvPr>
        </p:nvSpPr>
        <p:spPr>
          <a:xfrm>
            <a:off x="2893564" y="6453386"/>
            <a:ext cx="6280830" cy="404614"/>
          </a:xfrm>
          <a:prstGeom prst="rect">
            <a:avLst/>
          </a:prstGeom>
        </p:spPr>
        <p:txBody>
          <a:bodyPr vert="horz" lIns="91440" tIns="45720" rIns="91440" bIns="45720" rtlCol="0" anchor="ctr"/>
          <a:lstStyle>
            <a:lvl1pPr algn="l">
              <a:defRPr sz="1200" baseline="0">
                <a:solidFill>
                  <a:schemeClr val="tx2"/>
                </a:solidFill>
              </a:defRPr>
            </a:lvl1pPr>
          </a:lstStyle>
          <a:p>
            <a:endParaRPr lang="fr-FR"/>
          </a:p>
        </p:txBody>
      </p:sp>
      <p:sp>
        <p:nvSpPr>
          <p:cNvPr id="6" name="Slide Number Placeholder 5"/>
          <p:cNvSpPr>
            <a:spLocks noGrp="1"/>
          </p:cNvSpPr>
          <p:nvPr>
            <p:ph type="sldNum" sz="quarter" idx="4"/>
          </p:nvPr>
        </p:nvSpPr>
        <p:spPr>
          <a:xfrm>
            <a:off x="9472736" y="6453386"/>
            <a:ext cx="1596292" cy="404614"/>
          </a:xfrm>
          <a:prstGeom prst="rect">
            <a:avLst/>
          </a:prstGeom>
        </p:spPr>
        <p:txBody>
          <a:bodyPr vert="horz" lIns="91440" tIns="45720" rIns="91440" bIns="45720" rtlCol="0" anchor="ctr"/>
          <a:lstStyle>
            <a:lvl1pPr algn="r">
              <a:defRPr sz="1200" baseline="0">
                <a:solidFill>
                  <a:schemeClr val="tx2"/>
                </a:solidFill>
              </a:defRPr>
            </a:lvl1pPr>
          </a:lstStyle>
          <a:p>
            <a:fld id="{11ACFD6D-0981-4BA5-B123-4E4D097E01FA}" type="slidenum">
              <a:rPr lang="fr-FR" smtClean="0"/>
              <a:t>‹N°›</a:t>
            </a:fld>
            <a:endParaRPr lang="fr-FR"/>
          </a:p>
        </p:txBody>
      </p:sp>
      <p:sp>
        <p:nvSpPr>
          <p:cNvPr id="9" name="Rectangle 8" title="Side bar"/>
          <p:cNvSpPr/>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481241698"/>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p:titleStyle>
    <p:body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orient="horz" pos="1368">
          <p15:clr>
            <a:srgbClr val="F26B43"/>
          </p15:clr>
        </p15:guide>
        <p15:guide id="4" orient="horz" pos="1440">
          <p15:clr>
            <a:srgbClr val="F26B43"/>
          </p15:clr>
        </p15:guide>
        <p15:guide id="6" orient="horz" pos="3696">
          <p15:clr>
            <a:srgbClr val="F26B43"/>
          </p15:clr>
        </p15:guide>
        <p15:guide id="7" orient="horz" pos="432">
          <p15:clr>
            <a:srgbClr val="F26B43"/>
          </p15:clr>
        </p15:guide>
        <p15:guide id="8" orient="horz" pos="1512">
          <p15:clr>
            <a:srgbClr val="F26B43"/>
          </p15:clr>
        </p15:guide>
        <p15:guide id="9" pos="6912">
          <p15:clr>
            <a:srgbClr val="F26B43"/>
          </p15:clr>
        </p15:guide>
        <p15:guide id="10" pos="936">
          <p15:clr>
            <a:srgbClr val="F26B43"/>
          </p15:clr>
        </p15:guide>
        <p15:guide id="11" pos="864">
          <p15:clr>
            <a:srgbClr val="F26B43"/>
          </p15:clr>
        </p15:guide>
      </p15:sldGuideLst>
    </p:ext>
  </p:extLst>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s://www.youtube.com/watch?v=qgPI4rt860Y&amp;t=44s" TargetMode="External"/><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8.jpeg"/><Relationship Id="rId7" Type="http://schemas.openxmlformats.org/officeDocument/2006/relationships/image" Target="../media/image1.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jpeg"/><Relationship Id="rId4" Type="http://schemas.openxmlformats.org/officeDocument/2006/relationships/image" Target="../media/image9.jpeg"/></Relationships>
</file>

<file path=ppt/slides/_rels/slide17.xml.rels><?xml version="1.0" encoding="UTF-8" standalone="yes"?>
<Relationships xmlns="http://schemas.openxmlformats.org/package/2006/relationships"><Relationship Id="rId8" Type="http://schemas.microsoft.com/office/2007/relationships/hdphoto" Target="../media/hdphoto1.wdp"/><Relationship Id="rId3" Type="http://schemas.microsoft.com/office/2007/relationships/media" Target="../media/media2.mp4"/><Relationship Id="rId7" Type="http://schemas.openxmlformats.org/officeDocument/2006/relationships/image" Target="../media/image1.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2.png"/><Relationship Id="rId11" Type="http://schemas.openxmlformats.org/officeDocument/2006/relationships/image" Target="../media/image14.png"/><Relationship Id="rId5" Type="http://schemas.openxmlformats.org/officeDocument/2006/relationships/slideLayout" Target="../slideLayouts/slideLayout7.xml"/><Relationship Id="rId10" Type="http://schemas.openxmlformats.org/officeDocument/2006/relationships/image" Target="../media/image13.png"/><Relationship Id="rId4" Type="http://schemas.openxmlformats.org/officeDocument/2006/relationships/video" Target="../media/media2.mp4"/><Relationship Id="rId9" Type="http://schemas.openxmlformats.org/officeDocument/2006/relationships/hyperlink" Target="../2_ENQUETE_ALHAMBRA_VIA/#1_Noticias_de_la_tarde.mp4"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5.png"/><Relationship Id="rId1" Type="http://schemas.openxmlformats.org/officeDocument/2006/relationships/slideLayout" Target="../slideLayouts/slideLayout7.xml"/><Relationship Id="rId4" Type="http://schemas.microsoft.com/office/2007/relationships/hdphoto" Target="../media/hdphoto1.wdp"/></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6.jpg"/><Relationship Id="rId1" Type="http://schemas.openxmlformats.org/officeDocument/2006/relationships/slideLayout" Target="../slideLayouts/slideLayout7.xml"/><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7.emf"/><Relationship Id="rId1" Type="http://schemas.openxmlformats.org/officeDocument/2006/relationships/slideLayout" Target="../slideLayouts/slideLayout7.xml"/><Relationship Id="rId4" Type="http://schemas.microsoft.com/office/2007/relationships/hdphoto" Target="../media/hdphoto1.wdp"/></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8.png"/><Relationship Id="rId1" Type="http://schemas.openxmlformats.org/officeDocument/2006/relationships/slideLayout" Target="../slideLayouts/slideLayout7.xml"/><Relationship Id="rId4" Type="http://schemas.microsoft.com/office/2007/relationships/hdphoto" Target="../media/hdphoto1.wdp"/></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9.png"/><Relationship Id="rId1" Type="http://schemas.openxmlformats.org/officeDocument/2006/relationships/slideLayout" Target="../slideLayouts/slideLayout7.xml"/><Relationship Id="rId4" Type="http://schemas.microsoft.com/office/2007/relationships/hdphoto" Target="../media/hdphoto1.wdp"/></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0.png"/><Relationship Id="rId1" Type="http://schemas.openxmlformats.org/officeDocument/2006/relationships/slideLayout" Target="../slideLayouts/slideLayout7.xml"/><Relationship Id="rId4" Type="http://schemas.microsoft.com/office/2007/relationships/hdphoto" Target="../media/hdphoto1.wdp"/></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1.png"/><Relationship Id="rId1" Type="http://schemas.openxmlformats.org/officeDocument/2006/relationships/slideLayout" Target="../slideLayouts/slideLayout7.xml"/><Relationship Id="rId4" Type="http://schemas.microsoft.com/office/2007/relationships/hdphoto" Target="../media/hdphoto1.wdp"/></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2.png"/><Relationship Id="rId1" Type="http://schemas.openxmlformats.org/officeDocument/2006/relationships/slideLayout" Target="../slideLayouts/slideLayout7.xml"/><Relationship Id="rId4" Type="http://schemas.microsoft.com/office/2007/relationships/hdphoto" Target="../media/hdphoto1.wdp"/></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3.png"/><Relationship Id="rId1" Type="http://schemas.openxmlformats.org/officeDocument/2006/relationships/slideLayout" Target="../slideLayouts/slideLayout7.xml"/><Relationship Id="rId4" Type="http://schemas.microsoft.com/office/2007/relationships/hdphoto" Target="../media/hdphoto1.wdp"/></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4.png"/><Relationship Id="rId1" Type="http://schemas.openxmlformats.org/officeDocument/2006/relationships/slideLayout" Target="../slideLayouts/slideLayout7.xml"/><Relationship Id="rId4" Type="http://schemas.microsoft.com/office/2007/relationships/hdphoto" Target="../media/hdphoto1.wdp"/></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5.png"/><Relationship Id="rId1" Type="http://schemas.openxmlformats.org/officeDocument/2006/relationships/slideLayout" Target="../slideLayouts/slideLayout7.xml"/><Relationship Id="rId4" Type="http://schemas.microsoft.com/office/2007/relationships/hdphoto" Target="../media/hdphoto1.wdp"/></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6.png"/><Relationship Id="rId1" Type="http://schemas.openxmlformats.org/officeDocument/2006/relationships/slideLayout" Target="../slideLayouts/slideLayout7.xml"/><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7.png"/><Relationship Id="rId1" Type="http://schemas.openxmlformats.org/officeDocument/2006/relationships/slideLayout" Target="../slideLayouts/slideLayout7.xml"/><Relationship Id="rId4" Type="http://schemas.microsoft.com/office/2007/relationships/hdphoto" Target="../media/hdphoto1.wdp"/></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8.png"/><Relationship Id="rId1" Type="http://schemas.openxmlformats.org/officeDocument/2006/relationships/slideLayout" Target="../slideLayouts/slideLayout7.xml"/><Relationship Id="rId4" Type="http://schemas.microsoft.com/office/2007/relationships/hdphoto" Target="../media/hdphoto1.wdp"/></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9.png"/><Relationship Id="rId1" Type="http://schemas.openxmlformats.org/officeDocument/2006/relationships/slideLayout" Target="../slideLayouts/slideLayout7.xml"/><Relationship Id="rId4" Type="http://schemas.microsoft.com/office/2007/relationships/hdphoto" Target="../media/hdphoto1.wdp"/></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0.png"/><Relationship Id="rId1" Type="http://schemas.openxmlformats.org/officeDocument/2006/relationships/slideLayout" Target="../slideLayouts/slideLayout7.xml"/><Relationship Id="rId4" Type="http://schemas.microsoft.com/office/2007/relationships/hdphoto" Target="../media/hdphoto1.wdp"/></Relationships>
</file>

<file path=ppt/slides/_rels/slide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1.png"/><Relationship Id="rId1" Type="http://schemas.openxmlformats.org/officeDocument/2006/relationships/slideLayout" Target="../slideLayouts/slideLayout7.xml"/><Relationship Id="rId4" Type="http://schemas.microsoft.com/office/2007/relationships/hdphoto" Target="../media/hdphoto1.wdp"/></Relationships>
</file>

<file path=ppt/slides/_rels/slide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2.png"/><Relationship Id="rId1" Type="http://schemas.openxmlformats.org/officeDocument/2006/relationships/slideLayout" Target="../slideLayouts/slideLayout7.xml"/><Relationship Id="rId4" Type="http://schemas.microsoft.com/office/2007/relationships/hdphoto" Target="../media/hdphoto1.wdp"/></Relationships>
</file>

<file path=ppt/slides/_rels/slide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3.png"/><Relationship Id="rId1" Type="http://schemas.openxmlformats.org/officeDocument/2006/relationships/slideLayout" Target="../slideLayouts/slideLayout7.xml"/><Relationship Id="rId4" Type="http://schemas.microsoft.com/office/2007/relationships/hdphoto" Target="../media/hdphoto1.wdp"/></Relationships>
</file>

<file path=ppt/slides/_rels/slide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4.png"/><Relationship Id="rId1" Type="http://schemas.openxmlformats.org/officeDocument/2006/relationships/slideLayout" Target="../slideLayouts/slideLayout7.xml"/><Relationship Id="rId4" Type="http://schemas.microsoft.com/office/2007/relationships/hdphoto" Target="../media/hdphoto1.wdp"/></Relationships>
</file>

<file path=ppt/slides/_rels/slide3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5.png"/><Relationship Id="rId1" Type="http://schemas.openxmlformats.org/officeDocument/2006/relationships/slideLayout" Target="../slideLayouts/slideLayout7.xml"/><Relationship Id="rId4" Type="http://schemas.microsoft.com/office/2007/relationships/hdphoto" Target="../media/hdphoto1.wdp"/></Relationships>
</file>

<file path=ppt/slides/_rels/slide3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6.png"/><Relationship Id="rId1" Type="http://schemas.openxmlformats.org/officeDocument/2006/relationships/slideLayout" Target="../slideLayouts/slideLayout7.xml"/><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7.png"/><Relationship Id="rId1" Type="http://schemas.openxmlformats.org/officeDocument/2006/relationships/slideLayout" Target="../slideLayouts/slideLayout7.xml"/><Relationship Id="rId4" Type="http://schemas.microsoft.com/office/2007/relationships/hdphoto" Target="../media/hdphoto1.wdp"/></Relationships>
</file>

<file path=ppt/slides/_rels/slide4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8.png"/><Relationship Id="rId1" Type="http://schemas.openxmlformats.org/officeDocument/2006/relationships/slideLayout" Target="../slideLayouts/slideLayout2.xml"/><Relationship Id="rId4" Type="http://schemas.microsoft.com/office/2007/relationships/hdphoto" Target="../media/hdphoto1.wdp"/></Relationships>
</file>

<file path=ppt/slides/_rels/slide4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9.xml"/></Relationships>
</file>

<file path=ppt/slides/_rels/slide4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8.xml"/></Relationships>
</file>

<file path=ppt/slides/_rels/slide4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Layout" Target="../slideLayouts/slideLayout2.xml"/><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9A50D9C-6930-400F-9774-3A87507278BB}"/>
              </a:ext>
            </a:extLst>
          </p:cNvPr>
          <p:cNvSpPr>
            <a:spLocks noGrp="1"/>
          </p:cNvSpPr>
          <p:nvPr>
            <p:ph type="ctrTitle"/>
          </p:nvPr>
        </p:nvSpPr>
        <p:spPr>
          <a:xfrm>
            <a:off x="3869267" y="490827"/>
            <a:ext cx="7450666" cy="662453"/>
          </a:xfrm>
        </p:spPr>
        <p:txBody>
          <a:bodyPr>
            <a:normAutofit/>
          </a:bodyPr>
          <a:lstStyle/>
          <a:p>
            <a:r>
              <a:rPr lang="fr-FR" sz="1600" b="1" strike="noStrike" spc="-1" dirty="0">
                <a:solidFill>
                  <a:srgbClr val="0E2841"/>
                </a:solidFill>
                <a:latin typeface="Arial"/>
                <a:ea typeface="DejaVu Sans"/>
              </a:rPr>
              <a:t>éducation a la citoyenneté numérique</a:t>
            </a:r>
            <a:endParaRPr lang="fr-FR" sz="1600" dirty="0"/>
          </a:p>
        </p:txBody>
      </p:sp>
      <p:pic>
        <p:nvPicPr>
          <p:cNvPr id="4" name="Image 2">
            <a:extLst>
              <a:ext uri="{FF2B5EF4-FFF2-40B4-BE49-F238E27FC236}">
                <a16:creationId xmlns:a16="http://schemas.microsoft.com/office/drawing/2014/main" id="{60E89792-E660-463E-9760-C92C1938BE30}"/>
              </a:ext>
            </a:extLst>
          </p:cNvPr>
          <p:cNvPicPr/>
          <p:nvPr/>
        </p:nvPicPr>
        <p:blipFill>
          <a:blip r:embed="rId2">
            <a:clrChange>
              <a:clrFrom>
                <a:srgbClr val="FFFEF6"/>
              </a:clrFrom>
              <a:clrTo>
                <a:srgbClr val="FFFEF6">
                  <a:alpha val="0"/>
                </a:srgbClr>
              </a:clrTo>
            </a:clrChange>
            <a:extLst>
              <a:ext uri="{BEBA8EAE-BF5A-486C-A8C5-ECC9F3942E4B}">
                <a14:imgProps xmlns:a14="http://schemas.microsoft.com/office/drawing/2010/main">
                  <a14:imgLayer r:embed="rId3">
                    <a14:imgEffect>
                      <a14:colorTemperature colorTemp="7200"/>
                    </a14:imgEffect>
                  </a14:imgLayer>
                </a14:imgProps>
              </a:ext>
            </a:extLst>
          </a:blip>
          <a:stretch/>
        </p:blipFill>
        <p:spPr>
          <a:xfrm>
            <a:off x="1176866" y="1153280"/>
            <a:ext cx="1913467" cy="1378253"/>
          </a:xfrm>
          <a:prstGeom prst="rect">
            <a:avLst/>
          </a:prstGeom>
          <a:ln w="0">
            <a:noFill/>
          </a:ln>
        </p:spPr>
      </p:pic>
      <p:sp>
        <p:nvSpPr>
          <p:cNvPr id="7" name="ZoneTexte 6">
            <a:extLst>
              <a:ext uri="{FF2B5EF4-FFF2-40B4-BE49-F238E27FC236}">
                <a16:creationId xmlns:a16="http://schemas.microsoft.com/office/drawing/2014/main" id="{C42A5690-74A2-4AD7-B038-2C16883CD7F5}"/>
              </a:ext>
            </a:extLst>
          </p:cNvPr>
          <p:cNvSpPr txBox="1"/>
          <p:nvPr/>
        </p:nvSpPr>
        <p:spPr>
          <a:xfrm>
            <a:off x="2844800" y="2322159"/>
            <a:ext cx="6900334" cy="2755819"/>
          </a:xfrm>
          <a:prstGeom prst="rect">
            <a:avLst/>
          </a:prstGeom>
          <a:noFill/>
        </p:spPr>
        <p:txBody>
          <a:bodyPr wrap="square">
            <a:spAutoFit/>
          </a:bodyPr>
          <a:lstStyle/>
          <a:p>
            <a:pPr algn="ctr">
              <a:lnSpc>
                <a:spcPct val="107000"/>
              </a:lnSpc>
              <a:spcAft>
                <a:spcPts val="800"/>
              </a:spcAft>
            </a:pPr>
            <a:r>
              <a:rPr lang="fr-FR" b="1" dirty="0">
                <a:latin typeface="Arial" panose="020B0604020202020204" pitchFamily="34" charset="0"/>
                <a:ea typeface="Tahoma" panose="020B0604030504040204" pitchFamily="34" charset="0"/>
                <a:cs typeface="Arial" panose="020B0604020202020204" pitchFamily="34" charset="0"/>
              </a:rPr>
              <a:t>Vol à l’Alhambra</a:t>
            </a:r>
          </a:p>
          <a:p>
            <a:pPr algn="ctr">
              <a:lnSpc>
                <a:spcPct val="107000"/>
              </a:lnSpc>
              <a:spcAft>
                <a:spcPts val="800"/>
              </a:spcAft>
            </a:pPr>
            <a:r>
              <a:rPr lang="fr-FR" b="1" dirty="0">
                <a:latin typeface="Arial" panose="020B0604020202020204" pitchFamily="34" charset="0"/>
                <a:ea typeface="Tahoma" panose="020B0604030504040204" pitchFamily="34" charset="0"/>
                <a:cs typeface="Arial" panose="020B0604020202020204" pitchFamily="34" charset="0"/>
              </a:rPr>
              <a:t>Mener une enquête pour découvrir les traces numériques</a:t>
            </a:r>
          </a:p>
          <a:p>
            <a:pPr algn="ctr">
              <a:lnSpc>
                <a:spcPct val="107000"/>
              </a:lnSpc>
              <a:spcAft>
                <a:spcPts val="800"/>
              </a:spcAft>
            </a:pPr>
            <a:r>
              <a:rPr lang="fr-FR" b="1" dirty="0">
                <a:latin typeface="Arial" panose="020B0604020202020204" pitchFamily="34" charset="0"/>
                <a:ea typeface="Tahoma" panose="020B0604030504040204" pitchFamily="34" charset="0"/>
                <a:cs typeface="Arial" panose="020B0604020202020204" pitchFamily="34" charset="0"/>
              </a:rPr>
              <a:t> (presque) invisibles que nous laissons</a:t>
            </a:r>
          </a:p>
          <a:p>
            <a:pPr algn="ctr">
              <a:lnSpc>
                <a:spcPct val="107000"/>
              </a:lnSpc>
              <a:spcAft>
                <a:spcPts val="800"/>
              </a:spcAft>
            </a:pPr>
            <a:endParaRPr lang="fr-FR" b="1" dirty="0">
              <a:latin typeface="Arial" panose="020B0604020202020204" pitchFamily="34" charset="0"/>
              <a:ea typeface="Tahoma" panose="020B0604030504040204" pitchFamily="34" charset="0"/>
              <a:cs typeface="Arial" panose="020B0604020202020204" pitchFamily="34" charset="0"/>
            </a:endParaRPr>
          </a:p>
          <a:p>
            <a:pPr algn="ctr">
              <a:lnSpc>
                <a:spcPct val="107000"/>
              </a:lnSpc>
              <a:spcAft>
                <a:spcPts val="800"/>
              </a:spcAft>
            </a:pPr>
            <a:r>
              <a:rPr lang="es-ES" b="1" dirty="0">
                <a:latin typeface="Arial" panose="020B0604020202020204" pitchFamily="34" charset="0"/>
                <a:ea typeface="Tahoma" panose="020B0604030504040204" pitchFamily="34" charset="0"/>
                <a:cs typeface="Arial" panose="020B0604020202020204" pitchFamily="34" charset="0"/>
              </a:rPr>
              <a:t>Robo en la Alhambra</a:t>
            </a:r>
          </a:p>
          <a:p>
            <a:pPr algn="ctr">
              <a:lnSpc>
                <a:spcPct val="107000"/>
              </a:lnSpc>
              <a:spcAft>
                <a:spcPts val="800"/>
              </a:spcAft>
            </a:pPr>
            <a:r>
              <a:rPr lang="es-ES" b="1" dirty="0">
                <a:latin typeface="Arial" panose="020B0604020202020204" pitchFamily="34" charset="0"/>
                <a:ea typeface="Tahoma" panose="020B0604030504040204" pitchFamily="34" charset="0"/>
                <a:cs typeface="Arial" panose="020B0604020202020204" pitchFamily="34" charset="0"/>
              </a:rPr>
              <a:t>Investigar para descubrir las huellas digitales</a:t>
            </a:r>
          </a:p>
          <a:p>
            <a:pPr algn="ctr">
              <a:lnSpc>
                <a:spcPct val="107000"/>
              </a:lnSpc>
              <a:spcAft>
                <a:spcPts val="800"/>
              </a:spcAft>
            </a:pPr>
            <a:r>
              <a:rPr lang="es-ES" b="1" dirty="0">
                <a:latin typeface="Arial" panose="020B0604020202020204" pitchFamily="34" charset="0"/>
                <a:ea typeface="Tahoma" panose="020B0604030504040204" pitchFamily="34" charset="0"/>
                <a:cs typeface="Arial" panose="020B0604020202020204" pitchFamily="34" charset="0"/>
              </a:rPr>
              <a:t> (casi) invisibles que dejamos</a:t>
            </a:r>
            <a:endParaRPr lang="fr-FR" b="1" dirty="0">
              <a:latin typeface="Arial" panose="020B0604020202020204" pitchFamily="34" charset="0"/>
              <a:ea typeface="Tahoma" panose="020B0604030504040204" pitchFamily="34" charset="0"/>
              <a:cs typeface="Arial" panose="020B0604020202020204" pitchFamily="34" charset="0"/>
            </a:endParaRPr>
          </a:p>
        </p:txBody>
      </p:sp>
    </p:spTree>
    <p:extLst>
      <p:ext uri="{BB962C8B-B14F-4D97-AF65-F5344CB8AC3E}">
        <p14:creationId xmlns:p14="http://schemas.microsoft.com/office/powerpoint/2010/main" val="24512982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39D1FBDB-BA50-4D2E-B449-6D2AD754BF47}"/>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1356651" y="442495"/>
            <a:ext cx="9478698" cy="5973009"/>
          </a:xfrm>
          <a:prstGeom prst="rect">
            <a:avLst/>
          </a:prstGeom>
        </p:spPr>
      </p:pic>
    </p:spTree>
    <p:extLst>
      <p:ext uri="{BB962C8B-B14F-4D97-AF65-F5344CB8AC3E}">
        <p14:creationId xmlns:p14="http://schemas.microsoft.com/office/powerpoint/2010/main" val="26436872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A27CC2E1-6E42-4E5F-9B23-241F4FA889C5}"/>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2692400" y="264856"/>
            <a:ext cx="5484737" cy="3103206"/>
          </a:xfrm>
          <a:prstGeom prst="rect">
            <a:avLst/>
          </a:prstGeom>
        </p:spPr>
      </p:pic>
      <p:pic>
        <p:nvPicPr>
          <p:cNvPr id="7" name="Image 6">
            <a:extLst>
              <a:ext uri="{FF2B5EF4-FFF2-40B4-BE49-F238E27FC236}">
                <a16:creationId xmlns:a16="http://schemas.microsoft.com/office/drawing/2014/main" id="{BA7026B6-3862-4B96-8C20-C44DA51738B7}"/>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1278866" y="3655109"/>
            <a:ext cx="8711801" cy="2481543"/>
          </a:xfrm>
          <a:prstGeom prst="rect">
            <a:avLst/>
          </a:prstGeom>
        </p:spPr>
      </p:pic>
      <p:pic>
        <p:nvPicPr>
          <p:cNvPr id="4" name="Image 2">
            <a:extLst>
              <a:ext uri="{FF2B5EF4-FFF2-40B4-BE49-F238E27FC236}">
                <a16:creationId xmlns:a16="http://schemas.microsoft.com/office/drawing/2014/main" id="{F234FE4F-6812-4114-B057-F7C0E4E3456A}"/>
              </a:ext>
            </a:extLst>
          </p:cNvPr>
          <p:cNvPicPr/>
          <p:nvPr/>
        </p:nvPicPr>
        <p:blipFill>
          <a:blip r:embed="rId4">
            <a:clrChange>
              <a:clrFrom>
                <a:srgbClr val="FFFEF6"/>
              </a:clrFrom>
              <a:clrTo>
                <a:srgbClr val="FFFEF6">
                  <a:alpha val="0"/>
                </a:srgbClr>
              </a:clrTo>
            </a:clrChange>
            <a:extLst>
              <a:ext uri="{BEBA8EAE-BF5A-486C-A8C5-ECC9F3942E4B}">
                <a14:imgProps xmlns:a14="http://schemas.microsoft.com/office/drawing/2010/main">
                  <a14:imgLayer r:embed="rId5">
                    <a14:imgEffect>
                      <a14:colorTemperature colorTemp="7200"/>
                    </a14:imgEffect>
                  </a14:imgLayer>
                </a14:imgProps>
              </a:ext>
            </a:extLst>
          </a:blip>
          <a:stretch/>
        </p:blipFill>
        <p:spPr>
          <a:xfrm>
            <a:off x="10278533" y="5479747"/>
            <a:ext cx="1913467" cy="1378253"/>
          </a:xfrm>
          <a:prstGeom prst="rect">
            <a:avLst/>
          </a:prstGeom>
          <a:ln w="0">
            <a:noFill/>
          </a:ln>
        </p:spPr>
      </p:pic>
    </p:spTree>
    <p:extLst>
      <p:ext uri="{BB962C8B-B14F-4D97-AF65-F5344CB8AC3E}">
        <p14:creationId xmlns:p14="http://schemas.microsoft.com/office/powerpoint/2010/main" val="28083864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4465E05F-09AE-4184-B58A-36EFE8E2F0D1}"/>
              </a:ext>
            </a:extLst>
          </p:cNvPr>
          <p:cNvSpPr txBox="1"/>
          <p:nvPr/>
        </p:nvSpPr>
        <p:spPr>
          <a:xfrm>
            <a:off x="1261534" y="516467"/>
            <a:ext cx="9237134" cy="5661871"/>
          </a:xfrm>
          <a:prstGeom prst="rect">
            <a:avLst/>
          </a:prstGeom>
          <a:noFill/>
        </p:spPr>
        <p:txBody>
          <a:bodyPr wrap="square">
            <a:spAutoFit/>
          </a:bodyPr>
          <a:lstStyle/>
          <a:p>
            <a:pPr algn="just">
              <a:lnSpc>
                <a:spcPct val="115000"/>
              </a:lnSpc>
              <a:spcAft>
                <a:spcPts val="800"/>
              </a:spcAft>
            </a:pPr>
            <a:r>
              <a:rPr lang="fr-FR" sz="1800" b="1" dirty="0">
                <a:effectLst/>
                <a:latin typeface="Tahoma" panose="020B0604030504040204" pitchFamily="34" charset="0"/>
                <a:ea typeface="Calibri" panose="020F0502020204030204" pitchFamily="34" charset="0"/>
                <a:cs typeface="Times New Roman" panose="02020603050405020304" pitchFamily="18" charset="0"/>
              </a:rPr>
              <a:t>Etape 4 : constitution des pochettes avec les indices</a:t>
            </a:r>
            <a:endParaRPr lang="fr-FR" sz="16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15000"/>
              </a:lnSpc>
              <a:buFont typeface="Wingdings" panose="05000000000000000000" pitchFamily="2" charset="2"/>
              <a:buChar char=""/>
            </a:pPr>
            <a:r>
              <a:rPr lang="fr-FR" sz="1800" dirty="0">
                <a:effectLst/>
                <a:latin typeface="Tahoma" panose="020B0604030504040204" pitchFamily="34" charset="0"/>
                <a:ea typeface="Calibri" panose="020F0502020204030204" pitchFamily="34" charset="0"/>
                <a:cs typeface="Times New Roman" panose="02020603050405020304" pitchFamily="18" charset="0"/>
              </a:rPr>
              <a:t>Avant toute chose, il faut préparer les pochettes avec les indices en les répartissant de façon à avoir un indice par personnage dans chaque pochette et un indice dit « neutre ».</a:t>
            </a:r>
            <a:endParaRPr lang="fr-FR" sz="1600" dirty="0">
              <a:effectLst/>
              <a:latin typeface="Calibri" panose="020F0502020204030204" pitchFamily="34" charset="0"/>
              <a:ea typeface="Calibri" panose="020F0502020204030204" pitchFamily="34" charset="0"/>
              <a:cs typeface="Times New Roman" panose="02020603050405020304" pitchFamily="18" charset="0"/>
            </a:endParaRPr>
          </a:p>
          <a:p>
            <a:pPr marL="457200" algn="just">
              <a:lnSpc>
                <a:spcPct val="115000"/>
              </a:lnSpc>
            </a:pPr>
            <a:r>
              <a:rPr lang="fr-FR" sz="1800" dirty="0">
                <a:effectLst/>
                <a:latin typeface="Tahoma" panose="020B0604030504040204" pitchFamily="34" charset="0"/>
                <a:ea typeface="Calibri" panose="020F0502020204030204" pitchFamily="34" charset="0"/>
                <a:cs typeface="Times New Roman" panose="02020603050405020304" pitchFamily="18" charset="0"/>
              </a:rPr>
              <a:t>Ainsi, </a:t>
            </a:r>
            <a:endParaRPr lang="fr-FR" sz="16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15000"/>
              </a:lnSpc>
              <a:buFont typeface="Wingdings" panose="05000000000000000000" pitchFamily="2" charset="2"/>
              <a:buChar char=""/>
            </a:pPr>
            <a:r>
              <a:rPr lang="fr-FR" sz="1800" dirty="0">
                <a:effectLst/>
                <a:latin typeface="Tahoma" panose="020B0604030504040204" pitchFamily="34" charset="0"/>
                <a:ea typeface="Calibri" panose="020F0502020204030204" pitchFamily="34" charset="0"/>
                <a:cs typeface="Times New Roman" panose="02020603050405020304" pitchFamily="18" charset="0"/>
              </a:rPr>
              <a:t>la pochette n°1 contiendra les indices suivants :</a:t>
            </a:r>
            <a:endParaRPr lang="fr-FR" sz="16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15000"/>
              </a:lnSpc>
              <a:buFont typeface="Symbol" panose="05050102010706020507" pitchFamily="18" charset="2"/>
              <a:buChar char=""/>
            </a:pPr>
            <a:r>
              <a:rPr lang="fr-FR" sz="1800" dirty="0" err="1">
                <a:effectLst/>
                <a:latin typeface="Tahoma" panose="020B0604030504040204" pitchFamily="34" charset="0"/>
                <a:ea typeface="Calibri" panose="020F0502020204030204" pitchFamily="34" charset="0"/>
                <a:cs typeface="Times New Roman" panose="02020603050405020304" pitchFamily="18" charset="0"/>
              </a:rPr>
              <a:t>Tik</a:t>
            </a:r>
            <a:r>
              <a:rPr lang="fr-FR" sz="1800" dirty="0">
                <a:effectLst/>
                <a:latin typeface="Tahoma" panose="020B0604030504040204" pitchFamily="34" charset="0"/>
                <a:ea typeface="Calibri" panose="020F0502020204030204" pitchFamily="34" charset="0"/>
                <a:cs typeface="Times New Roman" panose="02020603050405020304" pitchFamily="18" charset="0"/>
              </a:rPr>
              <a:t> Tok de María qui saute à la corde</a:t>
            </a:r>
            <a:endParaRPr lang="fr-FR" sz="16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15000"/>
              </a:lnSpc>
              <a:buFont typeface="Symbol" panose="05050102010706020507" pitchFamily="18" charset="2"/>
              <a:buChar char=""/>
            </a:pPr>
            <a:r>
              <a:rPr lang="fr-FR" sz="1800" dirty="0">
                <a:effectLst/>
                <a:latin typeface="Tahoma" panose="020B0604030504040204" pitchFamily="34" charset="0"/>
                <a:ea typeface="Calibri" panose="020F0502020204030204" pitchFamily="34" charset="0"/>
                <a:cs typeface="Times New Roman" panose="02020603050405020304" pitchFamily="18" charset="0"/>
              </a:rPr>
              <a:t>Historique de recherche Google de Carlos</a:t>
            </a:r>
            <a:endParaRPr lang="fr-FR" sz="16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15000"/>
              </a:lnSpc>
              <a:buFont typeface="Symbol" panose="05050102010706020507" pitchFamily="18" charset="2"/>
              <a:buChar char=""/>
            </a:pPr>
            <a:r>
              <a:rPr lang="fr-FR" sz="1800" dirty="0">
                <a:effectLst/>
                <a:latin typeface="Tahoma" panose="020B0604030504040204" pitchFamily="34" charset="0"/>
                <a:ea typeface="Calibri" panose="020F0502020204030204" pitchFamily="34" charset="0"/>
                <a:cs typeface="Times New Roman" panose="02020603050405020304" pitchFamily="18" charset="0"/>
              </a:rPr>
              <a:t>Billet d’entrée aux palais </a:t>
            </a:r>
            <a:r>
              <a:rPr lang="fr-FR" sz="1800" dirty="0" err="1">
                <a:effectLst/>
                <a:latin typeface="Tahoma" panose="020B0604030504040204" pitchFamily="34" charset="0"/>
                <a:ea typeface="Calibri" panose="020F0502020204030204" pitchFamily="34" charset="0"/>
                <a:cs typeface="Times New Roman" panose="02020603050405020304" pitchFamily="18" charset="0"/>
              </a:rPr>
              <a:t>nazarís</a:t>
            </a:r>
            <a:r>
              <a:rPr lang="fr-FR" sz="1800" dirty="0">
                <a:effectLst/>
                <a:latin typeface="Tahoma" panose="020B0604030504040204" pitchFamily="34" charset="0"/>
                <a:ea typeface="Calibri" panose="020F0502020204030204" pitchFamily="34" charset="0"/>
                <a:cs typeface="Times New Roman" panose="02020603050405020304" pitchFamily="18" charset="0"/>
              </a:rPr>
              <a:t> de Guadalupe</a:t>
            </a:r>
            <a:endParaRPr lang="fr-FR" sz="16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15000"/>
              </a:lnSpc>
              <a:buFont typeface="Symbol" panose="05050102010706020507" pitchFamily="18" charset="2"/>
              <a:buChar char=""/>
            </a:pPr>
            <a:r>
              <a:rPr lang="fr-FR" sz="1800" dirty="0">
                <a:effectLst/>
                <a:latin typeface="Tahoma" panose="020B0604030504040204" pitchFamily="34" charset="0"/>
                <a:ea typeface="Calibri" panose="020F0502020204030204" pitchFamily="34" charset="0"/>
                <a:cs typeface="Times New Roman" panose="02020603050405020304" pitchFamily="18" charset="0"/>
              </a:rPr>
              <a:t>Le mot de passe de Javier laissé sur un post-it</a:t>
            </a:r>
            <a:endParaRPr lang="fr-FR" sz="16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15000"/>
              </a:lnSpc>
              <a:buFont typeface="Symbol" panose="05050102010706020507" pitchFamily="18" charset="2"/>
              <a:buChar char=""/>
            </a:pPr>
            <a:r>
              <a:rPr lang="fr-FR" sz="1800" dirty="0">
                <a:effectLst/>
                <a:latin typeface="Tahoma" panose="020B0604030504040204" pitchFamily="34" charset="0"/>
                <a:ea typeface="Calibri" panose="020F0502020204030204" pitchFamily="34" charset="0"/>
                <a:cs typeface="Times New Roman" panose="02020603050405020304" pitchFamily="18" charset="0"/>
              </a:rPr>
              <a:t>La légende du vol des céramiques</a:t>
            </a:r>
            <a:endParaRPr lang="fr-FR" sz="16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15000"/>
              </a:lnSpc>
              <a:buFont typeface="Symbol" panose="05050102010706020507" pitchFamily="18" charset="2"/>
              <a:buChar char=""/>
            </a:pPr>
            <a:r>
              <a:rPr lang="fr-FR" sz="1600" dirty="0">
                <a:effectLst/>
                <a:latin typeface="Tahoma" panose="020B0604030504040204" pitchFamily="34" charset="0"/>
                <a:ea typeface="Calibri" panose="020F0502020204030204" pitchFamily="34" charset="0"/>
                <a:cs typeface="Times New Roman" panose="02020603050405020304" pitchFamily="18" charset="0"/>
              </a:rPr>
              <a:t> </a:t>
            </a:r>
            <a:endParaRPr lang="fr-FR" sz="16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15000"/>
              </a:lnSpc>
              <a:buFont typeface="Wingdings" panose="05000000000000000000" pitchFamily="2" charset="2"/>
              <a:buChar char=""/>
            </a:pPr>
            <a:r>
              <a:rPr lang="fr-FR" sz="1600" dirty="0">
                <a:effectLst/>
                <a:latin typeface="Tahoma" panose="020B0604030504040204" pitchFamily="34" charset="0"/>
                <a:ea typeface="Calibri" panose="020F0502020204030204" pitchFamily="34" charset="0"/>
                <a:cs typeface="Times New Roman" panose="02020603050405020304" pitchFamily="18" charset="0"/>
              </a:rPr>
              <a:t>la pochette n°2 contiendra :</a:t>
            </a:r>
            <a:endParaRPr lang="fr-FR" sz="16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15000"/>
              </a:lnSpc>
              <a:buFont typeface="Symbol" panose="05050102010706020507" pitchFamily="18" charset="2"/>
              <a:buChar char=""/>
            </a:pPr>
            <a:r>
              <a:rPr lang="fr-FR" sz="1600" dirty="0">
                <a:effectLst/>
                <a:latin typeface="Tahoma" panose="020B0604030504040204" pitchFamily="34" charset="0"/>
                <a:ea typeface="Calibri" panose="020F0502020204030204" pitchFamily="34" charset="0"/>
                <a:cs typeface="Times New Roman" panose="02020603050405020304" pitchFamily="18" charset="0"/>
              </a:rPr>
              <a:t>la connexion Wi-Fi de María</a:t>
            </a:r>
            <a:endParaRPr lang="fr-FR" sz="16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15000"/>
              </a:lnSpc>
              <a:buFont typeface="Symbol" panose="05050102010706020507" pitchFamily="18" charset="2"/>
              <a:buChar char=""/>
            </a:pPr>
            <a:r>
              <a:rPr lang="fr-FR" sz="1600" dirty="0">
                <a:effectLst/>
                <a:latin typeface="Tahoma" panose="020B0604030504040204" pitchFamily="34" charset="0"/>
                <a:ea typeface="Calibri" panose="020F0502020204030204" pitchFamily="34" charset="0"/>
                <a:cs typeface="Times New Roman" panose="02020603050405020304" pitchFamily="18" charset="0"/>
              </a:rPr>
              <a:t>la story du couple mexicain Guadalupe et Martín</a:t>
            </a:r>
            <a:endParaRPr lang="fr-FR" sz="16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15000"/>
              </a:lnSpc>
              <a:buFont typeface="Symbol" panose="05050102010706020507" pitchFamily="18" charset="2"/>
              <a:buChar char=""/>
            </a:pPr>
            <a:r>
              <a:rPr lang="fr-FR" sz="1600" dirty="0">
                <a:effectLst/>
                <a:latin typeface="Tahoma" panose="020B0604030504040204" pitchFamily="34" charset="0"/>
                <a:ea typeface="Calibri" panose="020F0502020204030204" pitchFamily="34" charset="0"/>
                <a:cs typeface="Times New Roman" panose="02020603050405020304" pitchFamily="18" charset="0"/>
              </a:rPr>
              <a:t>la météo à Grenade</a:t>
            </a:r>
            <a:endParaRPr lang="fr-FR" sz="16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15000"/>
              </a:lnSpc>
              <a:buFont typeface="Symbol" panose="05050102010706020507" pitchFamily="18" charset="2"/>
              <a:buChar char=""/>
            </a:pPr>
            <a:r>
              <a:rPr lang="fr-FR" sz="1600" dirty="0">
                <a:effectLst/>
                <a:latin typeface="Tahoma" panose="020B0604030504040204" pitchFamily="34" charset="0"/>
                <a:ea typeface="Calibri" panose="020F0502020204030204" pitchFamily="34" charset="0"/>
                <a:cs typeface="Times New Roman" panose="02020603050405020304" pitchFamily="18" charset="0"/>
              </a:rPr>
              <a:t>la géolocalisation de Carlos</a:t>
            </a:r>
            <a:endParaRPr lang="fr-FR" sz="16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15000"/>
              </a:lnSpc>
              <a:buFont typeface="Symbol" panose="05050102010706020507" pitchFamily="18" charset="2"/>
              <a:buChar char=""/>
            </a:pPr>
            <a:r>
              <a:rPr lang="fr-FR" sz="1600" dirty="0">
                <a:effectLst/>
                <a:latin typeface="Tahoma" panose="020B0604030504040204" pitchFamily="34" charset="0"/>
                <a:ea typeface="Calibri" panose="020F0502020204030204" pitchFamily="34" charset="0"/>
                <a:cs typeface="Times New Roman" panose="02020603050405020304" pitchFamily="18" charset="0"/>
              </a:rPr>
              <a:t>la plainte de Javier</a:t>
            </a:r>
            <a:endParaRPr lang="fr-FR" sz="16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3" name="Image 2">
            <a:extLst>
              <a:ext uri="{FF2B5EF4-FFF2-40B4-BE49-F238E27FC236}">
                <a16:creationId xmlns:a16="http://schemas.microsoft.com/office/drawing/2014/main" id="{CE01C669-DFE3-4623-B5F3-36D9045A64FE}"/>
              </a:ext>
            </a:extLst>
          </p:cNvPr>
          <p:cNvPicPr/>
          <p:nvPr/>
        </p:nvPicPr>
        <p:blipFill>
          <a:blip r:embed="rId2">
            <a:clrChange>
              <a:clrFrom>
                <a:srgbClr val="FFFEF6"/>
              </a:clrFrom>
              <a:clrTo>
                <a:srgbClr val="FFFEF6">
                  <a:alpha val="0"/>
                </a:srgbClr>
              </a:clrTo>
            </a:clrChange>
            <a:extLst>
              <a:ext uri="{BEBA8EAE-BF5A-486C-A8C5-ECC9F3942E4B}">
                <a14:imgProps xmlns:a14="http://schemas.microsoft.com/office/drawing/2010/main">
                  <a14:imgLayer r:embed="rId3">
                    <a14:imgEffect>
                      <a14:colorTemperature colorTemp="7200"/>
                    </a14:imgEffect>
                  </a14:imgLayer>
                </a14:imgProps>
              </a:ext>
            </a:extLst>
          </a:blip>
          <a:stretch/>
        </p:blipFill>
        <p:spPr>
          <a:xfrm>
            <a:off x="10278533" y="5479747"/>
            <a:ext cx="1913467" cy="1378253"/>
          </a:xfrm>
          <a:prstGeom prst="rect">
            <a:avLst/>
          </a:prstGeom>
          <a:ln w="0">
            <a:noFill/>
          </a:ln>
        </p:spPr>
      </p:pic>
    </p:spTree>
    <p:extLst>
      <p:ext uri="{BB962C8B-B14F-4D97-AF65-F5344CB8AC3E}">
        <p14:creationId xmlns:p14="http://schemas.microsoft.com/office/powerpoint/2010/main" val="15527529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FDDDC4AB-06AB-4EA6-982C-48662FE240EA}"/>
              </a:ext>
            </a:extLst>
          </p:cNvPr>
          <p:cNvSpPr txBox="1"/>
          <p:nvPr/>
        </p:nvSpPr>
        <p:spPr>
          <a:xfrm>
            <a:off x="1066799" y="0"/>
            <a:ext cx="10524067" cy="2055243"/>
          </a:xfrm>
          <a:prstGeom prst="rect">
            <a:avLst/>
          </a:prstGeom>
          <a:noFill/>
        </p:spPr>
        <p:txBody>
          <a:bodyPr wrap="square">
            <a:spAutoFit/>
          </a:bodyPr>
          <a:lstStyle/>
          <a:p>
            <a:pPr marL="918845" algn="just">
              <a:lnSpc>
                <a:spcPct val="115000"/>
              </a:lnSpc>
            </a:pPr>
            <a:endParaRPr lang="fr-FR" sz="16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15000"/>
              </a:lnSpc>
              <a:buFont typeface="Wingdings" panose="05000000000000000000" pitchFamily="2" charset="2"/>
              <a:buChar char=""/>
            </a:pPr>
            <a:r>
              <a:rPr lang="fr-FR" sz="1600" dirty="0">
                <a:effectLst/>
                <a:latin typeface="Tahoma" panose="020B0604030504040204" pitchFamily="34" charset="0"/>
                <a:ea typeface="Calibri" panose="020F0502020204030204" pitchFamily="34" charset="0"/>
                <a:cs typeface="Times New Roman" panose="02020603050405020304" pitchFamily="18" charset="0"/>
              </a:rPr>
              <a:t>la pochette n°3 contiendra :</a:t>
            </a:r>
            <a:endParaRPr lang="fr-FR" sz="16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15000"/>
              </a:lnSpc>
              <a:buFont typeface="Symbol" panose="05050102010706020507" pitchFamily="18" charset="2"/>
              <a:buChar char=""/>
            </a:pPr>
            <a:r>
              <a:rPr lang="fr-FR" sz="1600" dirty="0">
                <a:effectLst/>
                <a:latin typeface="Tahoma" panose="020B0604030504040204" pitchFamily="34" charset="0"/>
                <a:ea typeface="Calibri" panose="020F0502020204030204" pitchFamily="34" charset="0"/>
                <a:cs typeface="Times New Roman" panose="02020603050405020304" pitchFamily="18" charset="0"/>
              </a:rPr>
              <a:t>le selfie de María avec son sac contenant la corde et la voiture de sécurité dans le fond</a:t>
            </a:r>
            <a:endParaRPr lang="fr-FR" sz="16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15000"/>
              </a:lnSpc>
              <a:buFont typeface="Symbol" panose="05050102010706020507" pitchFamily="18" charset="2"/>
              <a:buChar char=""/>
            </a:pPr>
            <a:r>
              <a:rPr lang="fr-FR" sz="1600" dirty="0">
                <a:effectLst/>
                <a:latin typeface="Tahoma" panose="020B0604030504040204" pitchFamily="34" charset="0"/>
                <a:ea typeface="Calibri" panose="020F0502020204030204" pitchFamily="34" charset="0"/>
                <a:cs typeface="Times New Roman" panose="02020603050405020304" pitchFamily="18" charset="0"/>
              </a:rPr>
              <a:t>la story de Carlos avec son sac à dos dans le palais de Carlos V</a:t>
            </a:r>
            <a:endParaRPr lang="fr-FR" sz="16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15000"/>
              </a:lnSpc>
              <a:buFont typeface="Symbol" panose="05050102010706020507" pitchFamily="18" charset="2"/>
              <a:buChar char=""/>
            </a:pPr>
            <a:r>
              <a:rPr lang="fr-FR" sz="1600" dirty="0">
                <a:effectLst/>
                <a:latin typeface="Tahoma" panose="020B0604030504040204" pitchFamily="34" charset="0"/>
                <a:ea typeface="Calibri" panose="020F0502020204030204" pitchFamily="34" charset="0"/>
                <a:cs typeface="Times New Roman" panose="02020603050405020304" pitchFamily="18" charset="0"/>
              </a:rPr>
              <a:t>le plan de la cité palatiale de l’Alhambra</a:t>
            </a:r>
            <a:endParaRPr lang="fr-FR" sz="16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15000"/>
              </a:lnSpc>
              <a:buFont typeface="Symbol" panose="05050102010706020507" pitchFamily="18" charset="2"/>
              <a:buChar char=""/>
            </a:pPr>
            <a:r>
              <a:rPr lang="fr-FR" sz="1600" dirty="0">
                <a:effectLst/>
                <a:latin typeface="Tahoma" panose="020B0604030504040204" pitchFamily="34" charset="0"/>
                <a:ea typeface="Calibri" panose="020F0502020204030204" pitchFamily="34" charset="0"/>
                <a:cs typeface="Times New Roman" panose="02020603050405020304" pitchFamily="18" charset="0"/>
              </a:rPr>
              <a:t>le badge de sécurité de Javier</a:t>
            </a:r>
            <a:endParaRPr lang="fr-FR" sz="16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15000"/>
              </a:lnSpc>
              <a:spcAft>
                <a:spcPts val="800"/>
              </a:spcAft>
              <a:buFont typeface="Symbol" panose="05050102010706020507" pitchFamily="18" charset="2"/>
              <a:buChar char=""/>
            </a:pPr>
            <a:r>
              <a:rPr lang="fr-FR" sz="1600" dirty="0">
                <a:effectLst/>
                <a:latin typeface="Tahoma" panose="020B0604030504040204" pitchFamily="34" charset="0"/>
                <a:ea typeface="Calibri" panose="020F0502020204030204" pitchFamily="34" charset="0"/>
                <a:cs typeface="Times New Roman" panose="02020603050405020304" pitchFamily="18" charset="0"/>
              </a:rPr>
              <a:t>le selfie du couple mexicain dans le quartier de l’</a:t>
            </a:r>
            <a:r>
              <a:rPr lang="fr-FR" sz="1600" dirty="0" err="1">
                <a:effectLst/>
                <a:latin typeface="Tahoma" panose="020B0604030504040204" pitchFamily="34" charset="0"/>
                <a:ea typeface="Calibri" panose="020F0502020204030204" pitchFamily="34" charset="0"/>
                <a:cs typeface="Times New Roman" panose="02020603050405020304" pitchFamily="18" charset="0"/>
              </a:rPr>
              <a:t>Albaycín</a:t>
            </a:r>
            <a:endParaRPr lang="fr-FR"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ZoneTexte 6">
            <a:extLst>
              <a:ext uri="{FF2B5EF4-FFF2-40B4-BE49-F238E27FC236}">
                <a16:creationId xmlns:a16="http://schemas.microsoft.com/office/drawing/2014/main" id="{503901F5-B0BD-44FF-A720-CE8BC0B8E446}"/>
              </a:ext>
            </a:extLst>
          </p:cNvPr>
          <p:cNvSpPr txBox="1"/>
          <p:nvPr/>
        </p:nvSpPr>
        <p:spPr>
          <a:xfrm>
            <a:off x="1066799" y="2044619"/>
            <a:ext cx="10668001" cy="4706225"/>
          </a:xfrm>
          <a:prstGeom prst="rect">
            <a:avLst/>
          </a:prstGeom>
          <a:noFill/>
        </p:spPr>
        <p:txBody>
          <a:bodyPr wrap="square">
            <a:spAutoFit/>
          </a:bodyPr>
          <a:lstStyle/>
          <a:p>
            <a:pPr marL="342900" lvl="0" indent="-342900" algn="just">
              <a:lnSpc>
                <a:spcPct val="115000"/>
              </a:lnSpc>
              <a:buFont typeface="Wingdings" panose="05000000000000000000" pitchFamily="2" charset="2"/>
              <a:buChar char=""/>
            </a:pPr>
            <a:r>
              <a:rPr lang="fr-FR" sz="1600" dirty="0">
                <a:effectLst/>
                <a:latin typeface="Tahoma" panose="020B0604030504040204" pitchFamily="34" charset="0"/>
                <a:ea typeface="Calibri" panose="020F0502020204030204" pitchFamily="34" charset="0"/>
                <a:cs typeface="Times New Roman" panose="02020603050405020304" pitchFamily="18" charset="0"/>
              </a:rPr>
              <a:t>la pochette n°4 contiendra :</a:t>
            </a:r>
            <a:endParaRPr lang="fr-FR" sz="16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15000"/>
              </a:lnSpc>
              <a:buFont typeface="Symbol" panose="05050102010706020507" pitchFamily="18" charset="2"/>
              <a:buChar char=""/>
            </a:pPr>
            <a:r>
              <a:rPr lang="fr-FR" sz="1600" dirty="0">
                <a:effectLst/>
                <a:latin typeface="Tahoma" panose="020B0604030504040204" pitchFamily="34" charset="0"/>
                <a:ea typeface="Calibri" panose="020F0502020204030204" pitchFamily="34" charset="0"/>
                <a:cs typeface="Times New Roman" panose="02020603050405020304" pitchFamily="18" charset="0"/>
              </a:rPr>
              <a:t>la pointeuse de Javier</a:t>
            </a:r>
            <a:endParaRPr lang="fr-FR" sz="16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15000"/>
              </a:lnSpc>
              <a:buFont typeface="Symbol" panose="05050102010706020507" pitchFamily="18" charset="2"/>
              <a:buChar char=""/>
            </a:pPr>
            <a:r>
              <a:rPr lang="fr-FR" sz="1600" dirty="0">
                <a:effectLst/>
                <a:latin typeface="Tahoma" panose="020B0604030504040204" pitchFamily="34" charset="0"/>
                <a:ea typeface="Calibri" panose="020F0502020204030204" pitchFamily="34" charset="0"/>
                <a:cs typeface="Times New Roman" panose="02020603050405020304" pitchFamily="18" charset="0"/>
              </a:rPr>
              <a:t>la story de Carlos dans le patio de </a:t>
            </a:r>
            <a:r>
              <a:rPr lang="fr-FR" sz="1600" dirty="0" err="1">
                <a:effectLst/>
                <a:latin typeface="Tahoma" panose="020B0604030504040204" pitchFamily="34" charset="0"/>
                <a:ea typeface="Calibri" panose="020F0502020204030204" pitchFamily="34" charset="0"/>
                <a:cs typeface="Times New Roman" panose="02020603050405020304" pitchFamily="18" charset="0"/>
              </a:rPr>
              <a:t>Arrayanes</a:t>
            </a:r>
            <a:endParaRPr lang="fr-FR" sz="16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15000"/>
              </a:lnSpc>
              <a:buFont typeface="Symbol" panose="05050102010706020507" pitchFamily="18" charset="2"/>
              <a:buChar char=""/>
            </a:pPr>
            <a:r>
              <a:rPr lang="es-ES" sz="1600" dirty="0">
                <a:effectLst/>
                <a:latin typeface="Tahoma" panose="020B0604030504040204" pitchFamily="34" charset="0"/>
                <a:ea typeface="Calibri" panose="020F0502020204030204" pitchFamily="34" charset="0"/>
                <a:cs typeface="Times New Roman" panose="02020603050405020304" pitchFamily="18" charset="0"/>
              </a:rPr>
              <a:t>las normas de la Alhambra</a:t>
            </a:r>
            <a:endParaRPr lang="fr-FR" sz="16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15000"/>
              </a:lnSpc>
              <a:buFont typeface="Symbol" panose="05050102010706020507" pitchFamily="18" charset="2"/>
              <a:buChar char=""/>
            </a:pPr>
            <a:r>
              <a:rPr lang="es-ES" sz="1600" dirty="0">
                <a:effectLst/>
                <a:latin typeface="Tahoma" panose="020B0604030504040204" pitchFamily="34" charset="0"/>
                <a:ea typeface="Calibri" panose="020F0502020204030204" pitchFamily="34" charset="0"/>
                <a:cs typeface="Times New Roman" panose="02020603050405020304" pitchFamily="18" charset="0"/>
              </a:rPr>
              <a:t>la </a:t>
            </a:r>
            <a:r>
              <a:rPr lang="es-ES" sz="1600" dirty="0" err="1">
                <a:effectLst/>
                <a:latin typeface="Tahoma" panose="020B0604030504040204" pitchFamily="34" charset="0"/>
                <a:ea typeface="Calibri" panose="020F0502020204030204" pitchFamily="34" charset="0"/>
                <a:cs typeface="Times New Roman" panose="02020603050405020304" pitchFamily="18" charset="0"/>
              </a:rPr>
              <a:t>géolocalisation</a:t>
            </a:r>
            <a:r>
              <a:rPr lang="es-ES" sz="1600" dirty="0">
                <a:effectLst/>
                <a:latin typeface="Tahoma" panose="020B0604030504040204" pitchFamily="34" charset="0"/>
                <a:ea typeface="Calibri" panose="020F0502020204030204" pitchFamily="34" charset="0"/>
                <a:cs typeface="Times New Roman" panose="02020603050405020304" pitchFamily="18" charset="0"/>
              </a:rPr>
              <a:t> de María</a:t>
            </a:r>
            <a:endParaRPr lang="fr-FR" sz="16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15000"/>
              </a:lnSpc>
              <a:buFont typeface="Symbol" panose="05050102010706020507" pitchFamily="18" charset="2"/>
              <a:buChar char=""/>
            </a:pPr>
            <a:r>
              <a:rPr lang="fr-FR" sz="1600" dirty="0">
                <a:effectLst/>
                <a:latin typeface="Tahoma" panose="020B0604030504040204" pitchFamily="34" charset="0"/>
                <a:ea typeface="Calibri" panose="020F0502020204030204" pitchFamily="34" charset="0"/>
                <a:cs typeface="Times New Roman" panose="02020603050405020304" pitchFamily="18" charset="0"/>
              </a:rPr>
              <a:t>le post Insta de Martín dans le patio de los leones</a:t>
            </a:r>
            <a:endParaRPr lang="fr-FR" sz="1600" dirty="0">
              <a:effectLst/>
              <a:latin typeface="Calibri" panose="020F0502020204030204" pitchFamily="34" charset="0"/>
              <a:ea typeface="Calibri" panose="020F0502020204030204" pitchFamily="34" charset="0"/>
              <a:cs typeface="Times New Roman" panose="02020603050405020304" pitchFamily="18" charset="0"/>
            </a:endParaRPr>
          </a:p>
          <a:p>
            <a:pPr marL="920115" algn="just">
              <a:lnSpc>
                <a:spcPct val="115000"/>
              </a:lnSpc>
            </a:pPr>
            <a:r>
              <a:rPr lang="fr-FR" sz="1600" dirty="0">
                <a:effectLst/>
                <a:latin typeface="Tahoma" panose="020B0604030504040204" pitchFamily="34" charset="0"/>
                <a:ea typeface="Calibri" panose="020F0502020204030204" pitchFamily="34" charset="0"/>
                <a:cs typeface="Times New Roman" panose="02020603050405020304" pitchFamily="18" charset="0"/>
              </a:rPr>
              <a:t> </a:t>
            </a:r>
            <a:endParaRPr lang="fr-FR" sz="16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15000"/>
              </a:lnSpc>
              <a:buFont typeface="Wingdings" panose="05000000000000000000" pitchFamily="2" charset="2"/>
              <a:buChar char=""/>
            </a:pPr>
            <a:r>
              <a:rPr lang="fr-FR" sz="1600" dirty="0">
                <a:effectLst/>
                <a:latin typeface="Tahoma" panose="020B0604030504040204" pitchFamily="34" charset="0"/>
                <a:ea typeface="Calibri" panose="020F0502020204030204" pitchFamily="34" charset="0"/>
                <a:cs typeface="Times New Roman" panose="02020603050405020304" pitchFamily="18" charset="0"/>
              </a:rPr>
              <a:t>la pochette n°5 contiendra</a:t>
            </a:r>
            <a:endParaRPr lang="fr-FR" sz="16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15000"/>
              </a:lnSpc>
              <a:buFont typeface="Symbol" panose="05050102010706020507" pitchFamily="18" charset="2"/>
              <a:buChar char=""/>
            </a:pPr>
            <a:r>
              <a:rPr lang="fr-FR" sz="1600" dirty="0">
                <a:effectLst/>
                <a:latin typeface="Tahoma" panose="020B0604030504040204" pitchFamily="34" charset="0"/>
                <a:ea typeface="Calibri" panose="020F0502020204030204" pitchFamily="34" charset="0"/>
                <a:cs typeface="Times New Roman" panose="02020603050405020304" pitchFamily="18" charset="0"/>
              </a:rPr>
              <a:t>le graffiti sur le mur de l’</a:t>
            </a:r>
            <a:r>
              <a:rPr lang="fr-FR" sz="1600" dirty="0" err="1">
                <a:effectLst/>
                <a:latin typeface="Tahoma" panose="020B0604030504040204" pitchFamily="34" charset="0"/>
                <a:ea typeface="Calibri" panose="020F0502020204030204" pitchFamily="34" charset="0"/>
                <a:cs typeface="Times New Roman" panose="02020603050405020304" pitchFamily="18" charset="0"/>
              </a:rPr>
              <a:t>Albaycín</a:t>
            </a:r>
            <a:endParaRPr lang="fr-FR" sz="16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15000"/>
              </a:lnSpc>
              <a:buFont typeface="Symbol" panose="05050102010706020507" pitchFamily="18" charset="2"/>
              <a:buChar char=""/>
            </a:pPr>
            <a:r>
              <a:rPr lang="fr-FR" sz="1600" dirty="0">
                <a:effectLst/>
                <a:latin typeface="Tahoma" panose="020B0604030504040204" pitchFamily="34" charset="0"/>
                <a:ea typeface="Calibri" panose="020F0502020204030204" pitchFamily="34" charset="0"/>
                <a:cs typeface="Times New Roman" panose="02020603050405020304" pitchFamily="18" charset="0"/>
              </a:rPr>
              <a:t>la vidéo du directeur de l’Alhambra</a:t>
            </a:r>
            <a:endParaRPr lang="fr-FR" sz="16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15000"/>
              </a:lnSpc>
              <a:buFont typeface="Symbol" panose="05050102010706020507" pitchFamily="18" charset="2"/>
              <a:buChar char=""/>
            </a:pPr>
            <a:r>
              <a:rPr lang="fr-FR" sz="1600" dirty="0">
                <a:effectLst/>
                <a:latin typeface="Tahoma" panose="020B0604030504040204" pitchFamily="34" charset="0"/>
                <a:ea typeface="Calibri" panose="020F0502020204030204" pitchFamily="34" charset="0"/>
                <a:cs typeface="Times New Roman" panose="02020603050405020304" pitchFamily="18" charset="0"/>
              </a:rPr>
              <a:t>le </a:t>
            </a:r>
            <a:r>
              <a:rPr lang="fr-FR" sz="1600" dirty="0" err="1">
                <a:effectLst/>
                <a:latin typeface="Tahoma" panose="020B0604030504040204" pitchFamily="34" charset="0"/>
                <a:ea typeface="Calibri" panose="020F0502020204030204" pitchFamily="34" charset="0"/>
                <a:cs typeface="Times New Roman" panose="02020603050405020304" pitchFamily="18" charset="0"/>
              </a:rPr>
              <a:t>WhattsApp</a:t>
            </a:r>
            <a:r>
              <a:rPr lang="fr-FR" sz="1600" dirty="0">
                <a:effectLst/>
                <a:latin typeface="Tahoma" panose="020B0604030504040204" pitchFamily="34" charset="0"/>
                <a:ea typeface="Calibri" panose="020F0502020204030204" pitchFamily="34" charset="0"/>
                <a:cs typeface="Times New Roman" panose="02020603050405020304" pitchFamily="18" charset="0"/>
              </a:rPr>
              <a:t> de Javier</a:t>
            </a:r>
            <a:endParaRPr lang="fr-FR" sz="16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15000"/>
              </a:lnSpc>
              <a:buFont typeface="Symbol" panose="05050102010706020507" pitchFamily="18" charset="2"/>
              <a:buChar char=""/>
            </a:pPr>
            <a:r>
              <a:rPr lang="fr-FR" sz="1600" dirty="0">
                <a:effectLst/>
                <a:latin typeface="Tahoma" panose="020B0604030504040204" pitchFamily="34" charset="0"/>
                <a:ea typeface="Calibri" panose="020F0502020204030204" pitchFamily="34" charset="0"/>
                <a:cs typeface="Times New Roman" panose="02020603050405020304" pitchFamily="18" charset="0"/>
              </a:rPr>
              <a:t>Wall pop de Carlos</a:t>
            </a:r>
            <a:endParaRPr lang="fr-FR" sz="16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15000"/>
              </a:lnSpc>
              <a:buFont typeface="Symbol" panose="05050102010706020507" pitchFamily="18" charset="2"/>
              <a:buChar char=""/>
            </a:pPr>
            <a:r>
              <a:rPr lang="fr-FR" sz="1600" dirty="0">
                <a:effectLst/>
                <a:latin typeface="Tahoma" panose="020B0604030504040204" pitchFamily="34" charset="0"/>
                <a:ea typeface="Calibri" panose="020F0502020204030204" pitchFamily="34" charset="0"/>
                <a:cs typeface="Times New Roman" panose="02020603050405020304" pitchFamily="18" charset="0"/>
              </a:rPr>
              <a:t>story Insta de María</a:t>
            </a:r>
            <a:endParaRPr lang="fr-FR" sz="16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15000"/>
              </a:lnSpc>
              <a:buFont typeface="Symbol" panose="05050102010706020507" pitchFamily="18" charset="2"/>
              <a:buChar char=""/>
            </a:pPr>
            <a:r>
              <a:rPr lang="fr-FR" sz="1600" dirty="0">
                <a:effectLst/>
                <a:latin typeface="Tahoma" panose="020B0604030504040204" pitchFamily="34" charset="0"/>
                <a:ea typeface="Calibri" panose="020F0502020204030204" pitchFamily="34" charset="0"/>
                <a:cs typeface="Times New Roman" panose="02020603050405020304" pitchFamily="18" charset="0"/>
              </a:rPr>
              <a:t>la géolocalisation du couple de mexicain</a:t>
            </a:r>
            <a:endParaRPr lang="fr-FR" sz="16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15000"/>
              </a:lnSpc>
              <a:spcAft>
                <a:spcPts val="800"/>
              </a:spcAft>
              <a:buFont typeface="Wingdings" panose="05000000000000000000" pitchFamily="2" charset="2"/>
              <a:buChar char=""/>
            </a:pPr>
            <a:r>
              <a:rPr lang="fr-FR" sz="1600" dirty="0">
                <a:effectLst/>
                <a:latin typeface="Tahoma" panose="020B0604030504040204" pitchFamily="34" charset="0"/>
                <a:ea typeface="Calibri" panose="020F0502020204030204" pitchFamily="34" charset="0"/>
                <a:cs typeface="Times New Roman" panose="02020603050405020304" pitchFamily="18" charset="0"/>
              </a:rPr>
              <a:t>Les 5 pochettes sont constituées selon cette logique afin que chaque groupe </a:t>
            </a:r>
          </a:p>
          <a:p>
            <a:pPr lvl="0" algn="just">
              <a:lnSpc>
                <a:spcPct val="115000"/>
              </a:lnSpc>
              <a:spcAft>
                <a:spcPts val="800"/>
              </a:spcAft>
            </a:pPr>
            <a:r>
              <a:rPr lang="fr-FR" sz="1600" dirty="0">
                <a:effectLst/>
                <a:latin typeface="Tahoma" panose="020B0604030504040204" pitchFamily="34" charset="0"/>
                <a:ea typeface="Calibri" panose="020F0502020204030204" pitchFamily="34" charset="0"/>
                <a:cs typeface="Times New Roman" panose="02020603050405020304" pitchFamily="18" charset="0"/>
              </a:rPr>
              <a:t>d’enquêteurs aient de quoi alimenter l’étape du croisement des informations.</a:t>
            </a:r>
            <a:endParaRPr lang="fr-FR" sz="16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Image 2">
            <a:extLst>
              <a:ext uri="{FF2B5EF4-FFF2-40B4-BE49-F238E27FC236}">
                <a16:creationId xmlns:a16="http://schemas.microsoft.com/office/drawing/2014/main" id="{C25928FA-F1D0-4BE0-92A4-A5D042966D1A}"/>
              </a:ext>
            </a:extLst>
          </p:cNvPr>
          <p:cNvPicPr/>
          <p:nvPr/>
        </p:nvPicPr>
        <p:blipFill>
          <a:blip r:embed="rId2">
            <a:clrChange>
              <a:clrFrom>
                <a:srgbClr val="FFFEF6"/>
              </a:clrFrom>
              <a:clrTo>
                <a:srgbClr val="FFFEF6">
                  <a:alpha val="0"/>
                </a:srgbClr>
              </a:clrTo>
            </a:clrChange>
            <a:extLst>
              <a:ext uri="{BEBA8EAE-BF5A-486C-A8C5-ECC9F3942E4B}">
                <a14:imgProps xmlns:a14="http://schemas.microsoft.com/office/drawing/2010/main">
                  <a14:imgLayer r:embed="rId3">
                    <a14:imgEffect>
                      <a14:colorTemperature colorTemp="7200"/>
                    </a14:imgEffect>
                  </a14:imgLayer>
                </a14:imgProps>
              </a:ext>
            </a:extLst>
          </a:blip>
          <a:stretch/>
        </p:blipFill>
        <p:spPr>
          <a:xfrm>
            <a:off x="10278533" y="5479747"/>
            <a:ext cx="1913467" cy="1378253"/>
          </a:xfrm>
          <a:prstGeom prst="rect">
            <a:avLst/>
          </a:prstGeom>
          <a:ln w="0">
            <a:noFill/>
          </a:ln>
        </p:spPr>
      </p:pic>
    </p:spTree>
    <p:extLst>
      <p:ext uri="{BB962C8B-B14F-4D97-AF65-F5344CB8AC3E}">
        <p14:creationId xmlns:p14="http://schemas.microsoft.com/office/powerpoint/2010/main" val="32906298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ZoneTexte 11">
            <a:extLst>
              <a:ext uri="{FF2B5EF4-FFF2-40B4-BE49-F238E27FC236}">
                <a16:creationId xmlns:a16="http://schemas.microsoft.com/office/drawing/2014/main" id="{C28CF040-3AFA-4DE1-973F-06B986A148B6}"/>
              </a:ext>
            </a:extLst>
          </p:cNvPr>
          <p:cNvSpPr txBox="1"/>
          <p:nvPr/>
        </p:nvSpPr>
        <p:spPr>
          <a:xfrm>
            <a:off x="982131" y="176747"/>
            <a:ext cx="10684935" cy="7405553"/>
          </a:xfrm>
          <a:prstGeom prst="rect">
            <a:avLst/>
          </a:prstGeom>
          <a:noFill/>
        </p:spPr>
        <p:txBody>
          <a:bodyPr wrap="square">
            <a:spAutoFit/>
          </a:bodyPr>
          <a:lstStyle/>
          <a:p>
            <a:pPr algn="just">
              <a:lnSpc>
                <a:spcPct val="115000"/>
              </a:lnSpc>
              <a:spcAft>
                <a:spcPts val="800"/>
              </a:spcAft>
            </a:pPr>
            <a:r>
              <a:rPr lang="fr-FR" sz="1800" b="1" dirty="0">
                <a:effectLst/>
                <a:latin typeface="Tahoma" panose="020B0604030504040204" pitchFamily="34" charset="0"/>
                <a:ea typeface="Calibri" panose="020F0502020204030204" pitchFamily="34" charset="0"/>
                <a:cs typeface="Times New Roman" panose="02020603050405020304" pitchFamily="18" charset="0"/>
              </a:rPr>
              <a:t>Etape 5 : Déroulement du jeu en classe</a:t>
            </a:r>
            <a:endParaRPr lang="fr-FR" sz="16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Bef>
                <a:spcPts val="200"/>
              </a:spcBef>
              <a:buFont typeface="Wingdings" panose="05000000000000000000" pitchFamily="2" charset="2"/>
              <a:buChar char=""/>
            </a:pPr>
            <a:r>
              <a:rPr lang="fr-FR" sz="1600" dirty="0">
                <a:effectLst/>
                <a:latin typeface="Times New Roman" panose="02020603050405020304" pitchFamily="18" charset="0"/>
                <a:ea typeface="Times New Roman" panose="02020603050405020304" pitchFamily="18" charset="0"/>
                <a:cs typeface="Times New Roman" panose="02020603050405020304" pitchFamily="18" charset="0"/>
              </a:rPr>
              <a:t>Introduction du jeu en expliquant aux élèves qu’ils vont devoir mener une enquête par groupes (il faut 5 groupes par classe)</a:t>
            </a:r>
          </a:p>
          <a:p>
            <a:pPr marL="342900" lvl="0" indent="-342900">
              <a:lnSpc>
                <a:spcPct val="107000"/>
              </a:lnSpc>
              <a:spcBef>
                <a:spcPts val="200"/>
              </a:spcBef>
              <a:buFont typeface="Wingdings" panose="05000000000000000000" pitchFamily="2" charset="2"/>
              <a:buChar char=""/>
            </a:pPr>
            <a:r>
              <a:rPr lang="fr-FR" sz="1600" dirty="0">
                <a:effectLst/>
                <a:latin typeface="Times New Roman" panose="02020603050405020304" pitchFamily="18" charset="0"/>
                <a:ea typeface="Times New Roman" panose="02020603050405020304" pitchFamily="18" charset="0"/>
                <a:cs typeface="Times New Roman" panose="02020603050405020304" pitchFamily="18" charset="0"/>
              </a:rPr>
              <a:t>Lancer la vidéo du faux journal télévisé puis leur demander quelle est leur mission. Les élèves rédigeront leur mission dans leur cahier comme une trace écrite.</a:t>
            </a:r>
          </a:p>
          <a:p>
            <a:pPr marL="342900" lvl="0" indent="-342900">
              <a:lnSpc>
                <a:spcPct val="107000"/>
              </a:lnSpc>
              <a:spcBef>
                <a:spcPts val="200"/>
              </a:spcBef>
              <a:buFont typeface="Wingdings" panose="05000000000000000000" pitchFamily="2" charset="2"/>
              <a:buChar char=""/>
            </a:pPr>
            <a:r>
              <a:rPr lang="fr-FR" sz="1600" dirty="0">
                <a:effectLst/>
                <a:latin typeface="Times New Roman" panose="02020603050405020304" pitchFamily="18" charset="0"/>
                <a:ea typeface="Times New Roman" panose="02020603050405020304" pitchFamily="18" charset="0"/>
                <a:cs typeface="Times New Roman" panose="02020603050405020304" pitchFamily="18" charset="0"/>
              </a:rPr>
              <a:t>Distribuer les 5 pochettes avec les lots d’indices (une pochette par groupe). Il s’agira alors d’expliquer aux élèves que chaque pochette contient 5 indices, une ligne temporelle et un tableau de mission à compléter) </a:t>
            </a:r>
          </a:p>
          <a:p>
            <a:pPr marL="342900" lvl="0" indent="-342900">
              <a:lnSpc>
                <a:spcPct val="107000"/>
              </a:lnSpc>
              <a:spcBef>
                <a:spcPts val="200"/>
              </a:spcBef>
              <a:buFont typeface="Wingdings" panose="05000000000000000000" pitchFamily="2" charset="2"/>
              <a:buChar char=""/>
            </a:pPr>
            <a:r>
              <a:rPr lang="fr-FR" sz="1600" dirty="0">
                <a:effectLst/>
                <a:latin typeface="Times New Roman" panose="02020603050405020304" pitchFamily="18" charset="0"/>
                <a:ea typeface="Times New Roman" panose="02020603050405020304" pitchFamily="18" charset="0"/>
                <a:cs typeface="Times New Roman" panose="02020603050405020304" pitchFamily="18" charset="0"/>
              </a:rPr>
              <a:t>Chaque groupe ne voit donc que le contenu de sa pochette.</a:t>
            </a:r>
          </a:p>
          <a:p>
            <a:pPr marL="457200">
              <a:lnSpc>
                <a:spcPct val="107000"/>
              </a:lnSpc>
              <a:spcBef>
                <a:spcPts val="200"/>
              </a:spcBef>
            </a:pPr>
            <a:r>
              <a:rPr lang="fr-FR" sz="1600" dirty="0">
                <a:effectLst/>
                <a:latin typeface="Times New Roman" panose="02020603050405020304" pitchFamily="18" charset="0"/>
                <a:ea typeface="Times New Roman" panose="02020603050405020304" pitchFamily="18" charset="0"/>
                <a:cs typeface="Times New Roman" panose="02020603050405020304" pitchFamily="18" charset="0"/>
              </a:rPr>
              <a:t>Bien leur préciser qu’ils n’ont pas le droit de chercher à obtenir des indices chez les autres </a:t>
            </a:r>
          </a:p>
          <a:p>
            <a:pPr marL="457200">
              <a:lnSpc>
                <a:spcPct val="107000"/>
              </a:lnSpc>
              <a:spcBef>
                <a:spcPts val="200"/>
              </a:spcBef>
            </a:pPr>
            <a:r>
              <a:rPr lang="fr-FR" sz="1600" dirty="0">
                <a:effectLst/>
                <a:latin typeface="Times New Roman" panose="02020603050405020304" pitchFamily="18" charset="0"/>
                <a:ea typeface="Times New Roman" panose="02020603050405020304" pitchFamily="18" charset="0"/>
                <a:cs typeface="Times New Roman" panose="02020603050405020304" pitchFamily="18" charset="0"/>
              </a:rPr>
              <a:t>groupes et que le partage d’informations se fera UNIQUEMENT pendant l’étape du </a:t>
            </a:r>
          </a:p>
          <a:p>
            <a:pPr marL="457200">
              <a:lnSpc>
                <a:spcPct val="107000"/>
              </a:lnSpc>
              <a:spcBef>
                <a:spcPts val="200"/>
              </a:spcBef>
            </a:pPr>
            <a:r>
              <a:rPr lang="fr-FR" sz="1600" dirty="0">
                <a:effectLst/>
                <a:latin typeface="Times New Roman" panose="02020603050405020304" pitchFamily="18" charset="0"/>
                <a:ea typeface="Times New Roman" panose="02020603050405020304" pitchFamily="18" charset="0"/>
                <a:cs typeface="Times New Roman" panose="02020603050405020304" pitchFamily="18" charset="0"/>
              </a:rPr>
              <a:t>croisement des données. </a:t>
            </a:r>
          </a:p>
          <a:p>
            <a:pPr marL="342900" lvl="0" indent="-342900">
              <a:lnSpc>
                <a:spcPct val="107000"/>
              </a:lnSpc>
              <a:buFont typeface="Wingdings" panose="05000000000000000000" pitchFamily="2" charset="2"/>
              <a:buChar char=""/>
            </a:pPr>
            <a:r>
              <a:rPr lang="fr-FR" sz="1600" dirty="0">
                <a:effectLst/>
                <a:latin typeface="Times New Roman" panose="02020603050405020304" pitchFamily="18" charset="0"/>
                <a:ea typeface="Calibri" panose="020F0502020204030204" pitchFamily="34" charset="0"/>
                <a:cs typeface="Times New Roman" panose="02020603050405020304" pitchFamily="18" charset="0"/>
              </a:rPr>
              <a:t>Pendant que les élèves découvrent le contenu de leur pochette et commencent à compléter le tableau de mission, il est possible de passer une vidéo touristique de l’Alhambra (le choix est vaste sur internet) ou de faire un diaporama qui tourne en continu avec des vues de l’Alhambra. Mon choix s’est porté sur cette vidéo : </a:t>
            </a:r>
            <a:r>
              <a:rPr lang="fr-FR" sz="1600" u="sng" dirty="0">
                <a:solidFill>
                  <a:srgbClr val="0563C1"/>
                </a:solidFill>
                <a:effectLst/>
                <a:latin typeface="Times New Roman" panose="02020603050405020304" pitchFamily="18" charset="0"/>
                <a:ea typeface="Calibri" panose="020F0502020204030204" pitchFamily="34" charset="0"/>
                <a:cs typeface="Times New Roman" panose="02020603050405020304" pitchFamily="18" charset="0"/>
                <a:hlinkClick r:id="rId2"/>
              </a:rPr>
              <a:t>https://www.youtube.com/watch?v=qgPI4rt860Y&amp;t=44s</a:t>
            </a:r>
            <a:endParaRPr lang="fr-FR" sz="16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nSpc>
                <a:spcPct val="107000"/>
              </a:lnSpc>
              <a:buFont typeface="Wingdings" panose="05000000000000000000" pitchFamily="2" charset="2"/>
              <a:buChar char=""/>
            </a:pPr>
            <a:r>
              <a:rPr lang="fr-FR" sz="1600" dirty="0">
                <a:effectLst/>
                <a:latin typeface="Times New Roman" panose="02020603050405020304" pitchFamily="18" charset="0"/>
                <a:ea typeface="Calibri" panose="020F0502020204030204" pitchFamily="34" charset="0"/>
                <a:cs typeface="Times New Roman" panose="02020603050405020304" pitchFamily="18" charset="0"/>
              </a:rPr>
              <a:t>Une fois qu’ils auront complété la fiche Mission, on passe à l’étape de croisement des données en langue étrangère. Dans un premier temps, je projette la ligne temporelle au tableau et on la complète tous ensemble heure / heure en précisant qui était où. Ensuite, l’enseignant qui aura pris soin de guider la discussion en posant des questions pour vérifier qu’ils ont bien trouver leurs indices et bien compris leurs documents, posera des questions du type : </a:t>
            </a:r>
          </a:p>
          <a:p>
            <a:pPr marL="1257300" lvl="2" indent="-342900">
              <a:lnSpc>
                <a:spcPct val="107000"/>
              </a:lnSpc>
              <a:buFont typeface="Symbol" panose="05050102010706020507" pitchFamily="18" charset="2"/>
              <a:buChar char=""/>
            </a:pPr>
            <a:r>
              <a:rPr lang="fr-FR" sz="1600" dirty="0">
                <a:effectLst/>
                <a:latin typeface="Times New Roman" panose="02020603050405020304" pitchFamily="18" charset="0"/>
                <a:ea typeface="Calibri" panose="020F0502020204030204" pitchFamily="34" charset="0"/>
                <a:cs typeface="Times New Roman" panose="02020603050405020304" pitchFamily="18" charset="0"/>
              </a:rPr>
              <a:t>Quelles sont les preuves les plus importantes ?</a:t>
            </a:r>
          </a:p>
          <a:p>
            <a:pPr marL="1257300" lvl="2" indent="-342900">
              <a:lnSpc>
                <a:spcPct val="107000"/>
              </a:lnSpc>
              <a:spcAft>
                <a:spcPts val="800"/>
              </a:spcAft>
              <a:buFont typeface="Symbol" panose="05050102010706020507" pitchFamily="18" charset="2"/>
              <a:buChar char=""/>
            </a:pPr>
            <a:r>
              <a:rPr lang="fr-FR" sz="1600" dirty="0">
                <a:effectLst/>
                <a:latin typeface="Times New Roman" panose="02020603050405020304" pitchFamily="18" charset="0"/>
                <a:ea typeface="Calibri" panose="020F0502020204030204" pitchFamily="34" charset="0"/>
                <a:cs typeface="Times New Roman" panose="02020603050405020304" pitchFamily="18" charset="0"/>
              </a:rPr>
              <a:t>Qui est le suspect ?</a:t>
            </a:r>
          </a:p>
          <a:p>
            <a:pPr marL="342900" indent="-342900">
              <a:lnSpc>
                <a:spcPct val="107000"/>
              </a:lnSpc>
              <a:buFont typeface="Wingdings" panose="05000000000000000000" pitchFamily="2" charset="2"/>
              <a:buChar char=""/>
            </a:pPr>
            <a:r>
              <a:rPr lang="fr-FR" sz="1600" dirty="0">
                <a:effectLst/>
                <a:latin typeface="Times New Roman" panose="02020603050405020304" pitchFamily="18" charset="0"/>
                <a:ea typeface="Calibri" panose="020F0502020204030204" pitchFamily="34" charset="0"/>
                <a:cs typeface="Times New Roman" panose="02020603050405020304" pitchFamily="18" charset="0"/>
              </a:rPr>
              <a:t>Les élèves doivent discuter ensemble pour savoir qui est le suspect idéal et justifier leur choix en </a:t>
            </a:r>
          </a:p>
          <a:p>
            <a:pPr>
              <a:lnSpc>
                <a:spcPct val="107000"/>
              </a:lnSpc>
            </a:pPr>
            <a:r>
              <a:rPr lang="fr-FR" sz="1600" dirty="0">
                <a:effectLst/>
                <a:latin typeface="Times New Roman" panose="02020603050405020304" pitchFamily="18" charset="0"/>
                <a:ea typeface="Calibri" panose="020F0502020204030204" pitchFamily="34" charset="0"/>
                <a:cs typeface="Times New Roman" panose="02020603050405020304" pitchFamily="18" charset="0"/>
              </a:rPr>
              <a:t>s’appuyant sur 3 preuves minimum.</a:t>
            </a:r>
          </a:p>
          <a:p>
            <a:pPr marL="342900" lvl="0" indent="-342900">
              <a:lnSpc>
                <a:spcPct val="107000"/>
              </a:lnSpc>
              <a:buFont typeface="Wingdings" panose="05000000000000000000" pitchFamily="2" charset="2"/>
              <a:buChar char=""/>
            </a:pPr>
            <a:endParaRPr lang="fr-FR" sz="16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nSpc>
                <a:spcPct val="107000"/>
              </a:lnSpc>
              <a:buFont typeface="Wingdings" panose="05000000000000000000" pitchFamily="2" charset="2"/>
              <a:buChar char=""/>
            </a:pPr>
            <a:endParaRPr lang="fr-FR" sz="1600" dirty="0">
              <a:effectLst/>
              <a:latin typeface="Times New Roman" panose="02020603050405020304" pitchFamily="18" charset="0"/>
              <a:ea typeface="Calibri" panose="020F0502020204030204" pitchFamily="34" charset="0"/>
              <a:cs typeface="Times New Roman" panose="02020603050405020304" pitchFamily="18" charset="0"/>
            </a:endParaRPr>
          </a:p>
          <a:p>
            <a:pPr marL="457200">
              <a:lnSpc>
                <a:spcPct val="107000"/>
              </a:lnSpc>
              <a:spcBef>
                <a:spcPts val="200"/>
              </a:spcBef>
            </a:pPr>
            <a:endParaRPr lang="fr-FR" sz="17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13" name="Image 12">
            <a:extLst>
              <a:ext uri="{FF2B5EF4-FFF2-40B4-BE49-F238E27FC236}">
                <a16:creationId xmlns:a16="http://schemas.microsoft.com/office/drawing/2014/main" id="{D73D6996-18F4-4A66-90CA-A54D58406D2C}"/>
              </a:ext>
            </a:extLst>
          </p:cNvPr>
          <p:cNvPicPr/>
          <p:nvPr/>
        </p:nvPicPr>
        <p:blipFill>
          <a:blip r:embed="rId3" cstate="print">
            <a:extLst>
              <a:ext uri="{28A0092B-C50C-407E-A947-70E740481C1C}">
                <a14:useLocalDpi xmlns:a14="http://schemas.microsoft.com/office/drawing/2010/main" val="0"/>
              </a:ext>
            </a:extLst>
          </a:blip>
          <a:stretch>
            <a:fillRect/>
          </a:stretch>
        </p:blipFill>
        <p:spPr>
          <a:xfrm rot="5400000">
            <a:off x="9949602" y="1867643"/>
            <a:ext cx="1365250" cy="1934210"/>
          </a:xfrm>
          <a:prstGeom prst="rect">
            <a:avLst/>
          </a:prstGeom>
        </p:spPr>
      </p:pic>
      <p:pic>
        <p:nvPicPr>
          <p:cNvPr id="4" name="Image 2">
            <a:extLst>
              <a:ext uri="{FF2B5EF4-FFF2-40B4-BE49-F238E27FC236}">
                <a16:creationId xmlns:a16="http://schemas.microsoft.com/office/drawing/2014/main" id="{EA468A68-C7DA-4525-B254-01AB965A41D5}"/>
              </a:ext>
            </a:extLst>
          </p:cNvPr>
          <p:cNvPicPr/>
          <p:nvPr/>
        </p:nvPicPr>
        <p:blipFill>
          <a:blip r:embed="rId4">
            <a:clrChange>
              <a:clrFrom>
                <a:srgbClr val="FFFEF6"/>
              </a:clrFrom>
              <a:clrTo>
                <a:srgbClr val="FFFEF6">
                  <a:alpha val="0"/>
                </a:srgbClr>
              </a:clrTo>
            </a:clrChange>
            <a:extLst>
              <a:ext uri="{BEBA8EAE-BF5A-486C-A8C5-ECC9F3942E4B}">
                <a14:imgProps xmlns:a14="http://schemas.microsoft.com/office/drawing/2010/main">
                  <a14:imgLayer r:embed="rId5">
                    <a14:imgEffect>
                      <a14:colorTemperature colorTemp="7200"/>
                    </a14:imgEffect>
                  </a14:imgLayer>
                </a14:imgProps>
              </a:ext>
            </a:extLst>
          </a:blip>
          <a:stretch/>
        </p:blipFill>
        <p:spPr>
          <a:xfrm>
            <a:off x="10278533" y="5479747"/>
            <a:ext cx="1913467" cy="1378253"/>
          </a:xfrm>
          <a:prstGeom prst="rect">
            <a:avLst/>
          </a:prstGeom>
          <a:ln w="0">
            <a:noFill/>
          </a:ln>
        </p:spPr>
      </p:pic>
    </p:spTree>
    <p:extLst>
      <p:ext uri="{BB962C8B-B14F-4D97-AF65-F5344CB8AC3E}">
        <p14:creationId xmlns:p14="http://schemas.microsoft.com/office/powerpoint/2010/main" val="28959879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ZoneTexte 26">
            <a:extLst>
              <a:ext uri="{FF2B5EF4-FFF2-40B4-BE49-F238E27FC236}">
                <a16:creationId xmlns:a16="http://schemas.microsoft.com/office/drawing/2014/main" id="{9D75D099-CFCD-42CD-98B9-57B28E609A0B}"/>
              </a:ext>
            </a:extLst>
          </p:cNvPr>
          <p:cNvSpPr txBox="1"/>
          <p:nvPr/>
        </p:nvSpPr>
        <p:spPr>
          <a:xfrm>
            <a:off x="919162" y="347945"/>
            <a:ext cx="10869612" cy="5371535"/>
          </a:xfrm>
          <a:prstGeom prst="rect">
            <a:avLst/>
          </a:prstGeom>
          <a:noFill/>
        </p:spPr>
        <p:txBody>
          <a:bodyPr wrap="square">
            <a:spAutoFit/>
          </a:bodyPr>
          <a:lstStyle/>
          <a:p>
            <a:pPr algn="just">
              <a:lnSpc>
                <a:spcPct val="115000"/>
              </a:lnSpc>
              <a:spcAft>
                <a:spcPts val="800"/>
              </a:spcAft>
            </a:pPr>
            <a:r>
              <a:rPr lang="fr-FR" sz="1800" b="1" dirty="0">
                <a:effectLst/>
                <a:latin typeface="Tahoma" panose="020B0604030504040204" pitchFamily="34" charset="0"/>
                <a:ea typeface="Calibri" panose="020F0502020204030204" pitchFamily="34" charset="0"/>
                <a:cs typeface="Times New Roman" panose="02020603050405020304" pitchFamily="18" charset="0"/>
              </a:rPr>
              <a:t>Etape 6 : Discussion sur les traces numériques et le comportement responsable</a:t>
            </a:r>
            <a:endParaRPr lang="fr-FR" sz="16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15000"/>
              </a:lnSpc>
              <a:buFont typeface="Wingdings" panose="05000000000000000000" pitchFamily="2" charset="2"/>
              <a:buChar char=""/>
            </a:pPr>
            <a:r>
              <a:rPr lang="fr-FR" sz="1800" dirty="0">
                <a:effectLst/>
                <a:latin typeface="Tahoma" panose="020B0604030504040204" pitchFamily="34" charset="0"/>
                <a:ea typeface="Calibri" panose="020F0502020204030204" pitchFamily="34" charset="0"/>
                <a:cs typeface="Times New Roman" panose="02020603050405020304" pitchFamily="18" charset="0"/>
              </a:rPr>
              <a:t>Le professeur mène la discussion en questionnant les élèves sur les informations qui leur ont permis de trouver qui est le suspect.</a:t>
            </a:r>
            <a:endParaRPr lang="fr-FR" sz="16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15000"/>
              </a:lnSpc>
              <a:buFont typeface="Wingdings 3" panose="05040102010807070707" pitchFamily="18" charset="2"/>
              <a:buChar char="â"/>
            </a:pPr>
            <a:r>
              <a:rPr lang="fr-FR" sz="1800" dirty="0">
                <a:effectLst/>
                <a:latin typeface="Tahoma" panose="020B0604030504040204" pitchFamily="34" charset="0"/>
                <a:ea typeface="Calibri" panose="020F0502020204030204" pitchFamily="34" charset="0"/>
                <a:cs typeface="Times New Roman" panose="02020603050405020304" pitchFamily="18" charset="0"/>
              </a:rPr>
              <a:t>Ici, le suspect est Carlos car il est géolocalisé à l’Alhambra à l’heure du vol, il a fait des recherches Google suspectes, il a publié des story dans le laps de temps, il possède un sac à dos pourtant interdit, il a envoyé un message privé compromettant</a:t>
            </a:r>
            <a:endParaRPr lang="fr-FR" sz="16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15000"/>
              </a:lnSpc>
              <a:buFont typeface="Wingdings" panose="05000000000000000000" pitchFamily="2" charset="2"/>
              <a:buChar char=""/>
            </a:pPr>
            <a:r>
              <a:rPr lang="fr-FR" sz="1800" dirty="0">
                <a:effectLst/>
                <a:latin typeface="Tahoma" panose="020B0604030504040204" pitchFamily="34" charset="0"/>
                <a:ea typeface="Calibri" panose="020F0502020204030204" pitchFamily="34" charset="0"/>
                <a:cs typeface="Times New Roman" panose="02020603050405020304" pitchFamily="18" charset="0"/>
              </a:rPr>
              <a:t>Le professeur pointe du doigts les traces numériques qui sont visibles et exploitables qui révèlent des informations personnelles d’où l’importance de réfléchir avant de publier. Il y a aussi les traces numériques « invisibles » comme les connexions wifi automatiques (les habitudes, lieu de résidence, loisirs, les géolocalisations très précises et l’historiques des endroits visités, les heures de connexions, etc…</a:t>
            </a:r>
            <a:endParaRPr lang="fr-FR" sz="1600" dirty="0">
              <a:effectLst/>
              <a:latin typeface="Calibri" panose="020F0502020204030204" pitchFamily="34" charset="0"/>
              <a:ea typeface="Calibri" panose="020F0502020204030204" pitchFamily="34" charset="0"/>
              <a:cs typeface="Times New Roman" panose="02020603050405020304" pitchFamily="18" charset="0"/>
            </a:endParaRPr>
          </a:p>
          <a:p>
            <a:pPr marL="457200" algn="just">
              <a:lnSpc>
                <a:spcPct val="115000"/>
              </a:lnSpc>
              <a:spcAft>
                <a:spcPts val="800"/>
              </a:spcAft>
            </a:pPr>
            <a:r>
              <a:rPr lang="fr-FR" sz="1800" dirty="0">
                <a:effectLst/>
                <a:latin typeface="Tahoma" panose="020B0604030504040204" pitchFamily="34" charset="0"/>
                <a:ea typeface="Calibri" panose="020F0502020204030204" pitchFamily="34" charset="0"/>
                <a:cs typeface="Times New Roman" panose="02020603050405020304" pitchFamily="18" charset="0"/>
              </a:rPr>
              <a:t> </a:t>
            </a:r>
            <a:endParaRPr lang="fr-FR" sz="16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800"/>
              </a:spcAft>
            </a:pPr>
            <a:r>
              <a:rPr lang="fr-FR" sz="1800" b="1" dirty="0">
                <a:effectLst/>
                <a:latin typeface="Tahoma" panose="020B0604030504040204" pitchFamily="34" charset="0"/>
                <a:ea typeface="Calibri" panose="020F0502020204030204" pitchFamily="34" charset="0"/>
                <a:cs typeface="Times New Roman" panose="02020603050405020304" pitchFamily="18" charset="0"/>
              </a:rPr>
              <a:t>Etape 7 : Comment te protéger ?</a:t>
            </a:r>
            <a:endParaRPr lang="fr-FR" sz="16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buFont typeface="Wingdings" panose="05000000000000000000" pitchFamily="2" charset="2"/>
              <a:buChar char=""/>
            </a:pPr>
            <a:r>
              <a:rPr lang="fr-FR" sz="1600" dirty="0">
                <a:effectLst/>
                <a:latin typeface="Tahoma" panose="020B0604030504040204" pitchFamily="34" charset="0"/>
                <a:ea typeface="Calibri" panose="020F0502020204030204" pitchFamily="34" charset="0"/>
                <a:cs typeface="Times New Roman" panose="02020603050405020304" pitchFamily="18" charset="0"/>
              </a:rPr>
              <a:t>Rédige 3 conseils à donner à tes amis en utilisant le subjonctif présent</a:t>
            </a:r>
            <a:endParaRPr lang="fr-FR" sz="1600" dirty="0">
              <a:effectLst/>
              <a:latin typeface="Calibri" panose="020F0502020204030204" pitchFamily="34" charset="0"/>
              <a:ea typeface="Calibri" panose="020F0502020204030204" pitchFamily="34" charset="0"/>
              <a:cs typeface="Times New Roman" panose="02020603050405020304" pitchFamily="18" charset="0"/>
            </a:endParaRPr>
          </a:p>
          <a:p>
            <a:pPr marL="914400">
              <a:lnSpc>
                <a:spcPct val="115000"/>
              </a:lnSpc>
            </a:pPr>
            <a:r>
              <a:rPr lang="es-ES" sz="1600" dirty="0" err="1">
                <a:effectLst/>
                <a:latin typeface="Tahoma" panose="020B0604030504040204" pitchFamily="34" charset="0"/>
                <a:ea typeface="Calibri" panose="020F0502020204030204" pitchFamily="34" charset="0"/>
                <a:cs typeface="Times New Roman" panose="02020603050405020304" pitchFamily="18" charset="0"/>
              </a:rPr>
              <a:t>Exemples</a:t>
            </a:r>
            <a:r>
              <a:rPr lang="es-ES" sz="1600" dirty="0">
                <a:effectLst/>
                <a:latin typeface="Tahoma" panose="020B0604030504040204" pitchFamily="34" charset="0"/>
                <a:ea typeface="Calibri" panose="020F0502020204030204" pitchFamily="34" charset="0"/>
                <a:cs typeface="Times New Roman" panose="02020603050405020304" pitchFamily="18" charset="0"/>
              </a:rPr>
              <a:t> : Es importante que desactives tu </a:t>
            </a:r>
            <a:r>
              <a:rPr lang="es-ES" sz="1600" dirty="0" err="1">
                <a:effectLst/>
                <a:latin typeface="Tahoma" panose="020B0604030504040204" pitchFamily="34" charset="0"/>
                <a:ea typeface="Calibri" panose="020F0502020204030204" pitchFamily="34" charset="0"/>
                <a:cs typeface="Times New Roman" panose="02020603050405020304" pitchFamily="18" charset="0"/>
              </a:rPr>
              <a:t>Wi</a:t>
            </a:r>
            <a:r>
              <a:rPr lang="es-ES" sz="1600" dirty="0">
                <a:effectLst/>
                <a:latin typeface="Tahoma" panose="020B0604030504040204" pitchFamily="34" charset="0"/>
                <a:ea typeface="Calibri" panose="020F0502020204030204" pitchFamily="34" charset="0"/>
                <a:cs typeface="Times New Roman" panose="02020603050405020304" pitchFamily="18" charset="0"/>
              </a:rPr>
              <a:t>-Fi cuando no es necesario.</a:t>
            </a:r>
            <a:endParaRPr lang="fr-FR" sz="1600" dirty="0">
              <a:effectLst/>
              <a:latin typeface="Calibri" panose="020F0502020204030204" pitchFamily="34" charset="0"/>
              <a:ea typeface="Calibri" panose="020F0502020204030204" pitchFamily="34" charset="0"/>
              <a:cs typeface="Times New Roman" panose="02020603050405020304" pitchFamily="18" charset="0"/>
            </a:endParaRPr>
          </a:p>
          <a:p>
            <a:pPr marL="914400">
              <a:lnSpc>
                <a:spcPct val="115000"/>
              </a:lnSpc>
              <a:spcAft>
                <a:spcPts val="800"/>
              </a:spcAft>
            </a:pPr>
            <a:r>
              <a:rPr lang="es-ES" sz="1600" dirty="0">
                <a:effectLst/>
                <a:latin typeface="Tahoma" panose="020B0604030504040204" pitchFamily="34" charset="0"/>
                <a:ea typeface="Calibri" panose="020F0502020204030204" pitchFamily="34" charset="0"/>
                <a:cs typeface="Times New Roman" panose="02020603050405020304" pitchFamily="18" charset="0"/>
              </a:rPr>
              <a:t>                 Es imprescindible que evites usar el </a:t>
            </a:r>
            <a:r>
              <a:rPr lang="es-ES" sz="1600" dirty="0" err="1">
                <a:effectLst/>
                <a:latin typeface="Tahoma" panose="020B0604030504040204" pitchFamily="34" charset="0"/>
                <a:ea typeface="Calibri" panose="020F0502020204030204" pitchFamily="34" charset="0"/>
                <a:cs typeface="Times New Roman" panose="02020603050405020304" pitchFamily="18" charset="0"/>
              </a:rPr>
              <a:t>Wi</a:t>
            </a:r>
            <a:r>
              <a:rPr lang="es-ES" sz="1600" dirty="0">
                <a:effectLst/>
                <a:latin typeface="Tahoma" panose="020B0604030504040204" pitchFamily="34" charset="0"/>
                <a:ea typeface="Calibri" panose="020F0502020204030204" pitchFamily="34" charset="0"/>
                <a:cs typeface="Times New Roman" panose="02020603050405020304" pitchFamily="18" charset="0"/>
              </a:rPr>
              <a:t>-Fi público ya que no es seguro.</a:t>
            </a:r>
            <a:endParaRPr lang="fr-FR" sz="16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9" name="Image 2">
            <a:extLst>
              <a:ext uri="{FF2B5EF4-FFF2-40B4-BE49-F238E27FC236}">
                <a16:creationId xmlns:a16="http://schemas.microsoft.com/office/drawing/2014/main" id="{AE828307-A083-44F1-8827-1F8A645C74BA}"/>
              </a:ext>
            </a:extLst>
          </p:cNvPr>
          <p:cNvPicPr/>
          <p:nvPr/>
        </p:nvPicPr>
        <p:blipFill>
          <a:blip r:embed="rId2">
            <a:clrChange>
              <a:clrFrom>
                <a:srgbClr val="FFFEF6"/>
              </a:clrFrom>
              <a:clrTo>
                <a:srgbClr val="FFFEF6">
                  <a:alpha val="0"/>
                </a:srgbClr>
              </a:clrTo>
            </a:clrChange>
            <a:extLst>
              <a:ext uri="{BEBA8EAE-BF5A-486C-A8C5-ECC9F3942E4B}">
                <a14:imgProps xmlns:a14="http://schemas.microsoft.com/office/drawing/2010/main">
                  <a14:imgLayer r:embed="rId3">
                    <a14:imgEffect>
                      <a14:colorTemperature colorTemp="7200"/>
                    </a14:imgEffect>
                  </a14:imgLayer>
                </a14:imgProps>
              </a:ext>
            </a:extLst>
          </a:blip>
          <a:stretch/>
        </p:blipFill>
        <p:spPr>
          <a:xfrm>
            <a:off x="10278533" y="5479747"/>
            <a:ext cx="1913467" cy="1378253"/>
          </a:xfrm>
          <a:prstGeom prst="rect">
            <a:avLst/>
          </a:prstGeom>
          <a:ln w="0">
            <a:noFill/>
          </a:ln>
        </p:spPr>
      </p:pic>
    </p:spTree>
    <p:extLst>
      <p:ext uri="{BB962C8B-B14F-4D97-AF65-F5344CB8AC3E}">
        <p14:creationId xmlns:p14="http://schemas.microsoft.com/office/powerpoint/2010/main" val="2976261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C01DEE56-4D0A-4CA8-9A47-186F15345C6E}"/>
              </a:ext>
            </a:extLst>
          </p:cNvPr>
          <p:cNvSpPr txBox="1"/>
          <p:nvPr/>
        </p:nvSpPr>
        <p:spPr>
          <a:xfrm>
            <a:off x="948266" y="550333"/>
            <a:ext cx="6096000" cy="769441"/>
          </a:xfrm>
          <a:prstGeom prst="rect">
            <a:avLst/>
          </a:prstGeom>
          <a:noFill/>
        </p:spPr>
        <p:txBody>
          <a:bodyPr wrap="square">
            <a:spAutoFit/>
          </a:bodyPr>
          <a:lstStyle/>
          <a:p>
            <a:r>
              <a:rPr lang="fr-FR" sz="4400" b="1" dirty="0">
                <a:latin typeface="Tahoma" panose="020B0604030504040204" pitchFamily="34" charset="0"/>
                <a:ea typeface="Tahoma" panose="020B0604030504040204" pitchFamily="34" charset="0"/>
                <a:cs typeface="Tahoma" panose="020B0604030504040204" pitchFamily="34" charset="0"/>
              </a:rPr>
              <a:t>Outils utilisés</a:t>
            </a:r>
            <a:endParaRPr lang="fr-FR" sz="4400" dirty="0"/>
          </a:p>
        </p:txBody>
      </p:sp>
      <p:pic>
        <p:nvPicPr>
          <p:cNvPr id="3" name="Picture 2" descr="ChatGPT Français">
            <a:extLst>
              <a:ext uri="{FF2B5EF4-FFF2-40B4-BE49-F238E27FC236}">
                <a16:creationId xmlns:a16="http://schemas.microsoft.com/office/drawing/2014/main" id="{D93D597D-4A96-4DE2-AB65-64F996E69A9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5868" y="1652067"/>
            <a:ext cx="1647311" cy="164731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Microsoft Store">
            <a:extLst>
              <a:ext uri="{FF2B5EF4-FFF2-40B4-BE49-F238E27FC236}">
                <a16:creationId xmlns:a16="http://schemas.microsoft.com/office/drawing/2014/main" id="{5C1F67FC-2A95-4952-AE4F-DD370B42D9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38726" y="1745216"/>
            <a:ext cx="1554162" cy="155416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Google lance Gemini 3.1 Pro, son ...">
            <a:extLst>
              <a:ext uri="{FF2B5EF4-FFF2-40B4-BE49-F238E27FC236}">
                <a16:creationId xmlns:a16="http://schemas.microsoft.com/office/drawing/2014/main" id="{EA044F86-40DA-4B16-B21B-1209AEE012A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43481" y="3706027"/>
            <a:ext cx="2962275" cy="154305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Vidnoz for Generating AI Videos ...">
            <a:extLst>
              <a:ext uri="{FF2B5EF4-FFF2-40B4-BE49-F238E27FC236}">
                <a16:creationId xmlns:a16="http://schemas.microsoft.com/office/drawing/2014/main" id="{24CBD803-BF74-46AD-BF49-EB65B3957A7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44010" y="3601766"/>
            <a:ext cx="1647311" cy="164731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0" descr="Mistral AI — Wikipédia">
            <a:extLst>
              <a:ext uri="{FF2B5EF4-FFF2-40B4-BE49-F238E27FC236}">
                <a16:creationId xmlns:a16="http://schemas.microsoft.com/office/drawing/2014/main" id="{F6B528A9-7CE3-424D-B150-A704C4CAEE2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855891" y="2048428"/>
            <a:ext cx="1776615" cy="1250950"/>
          </a:xfrm>
          <a:prstGeom prst="rect">
            <a:avLst/>
          </a:prstGeom>
          <a:noFill/>
          <a:extLst>
            <a:ext uri="{909E8E84-426E-40DD-AFC4-6F175D3DCCD1}">
              <a14:hiddenFill xmlns:a14="http://schemas.microsoft.com/office/drawing/2010/main">
                <a:solidFill>
                  <a:srgbClr val="FFFFFF"/>
                </a:solidFill>
              </a14:hiddenFill>
            </a:ext>
          </a:extLst>
        </p:spPr>
      </p:pic>
      <p:pic>
        <p:nvPicPr>
          <p:cNvPr id="8" name="Image 2">
            <a:extLst>
              <a:ext uri="{FF2B5EF4-FFF2-40B4-BE49-F238E27FC236}">
                <a16:creationId xmlns:a16="http://schemas.microsoft.com/office/drawing/2014/main" id="{F18BA27F-5518-438D-925E-EEF97E4DE6F5}"/>
              </a:ext>
            </a:extLst>
          </p:cNvPr>
          <p:cNvPicPr/>
          <p:nvPr/>
        </p:nvPicPr>
        <p:blipFill>
          <a:blip r:embed="rId7">
            <a:clrChange>
              <a:clrFrom>
                <a:srgbClr val="FFFEF6"/>
              </a:clrFrom>
              <a:clrTo>
                <a:srgbClr val="FFFEF6">
                  <a:alpha val="0"/>
                </a:srgbClr>
              </a:clrTo>
            </a:clrChange>
            <a:extLst>
              <a:ext uri="{BEBA8EAE-BF5A-486C-A8C5-ECC9F3942E4B}">
                <a14:imgProps xmlns:a14="http://schemas.microsoft.com/office/drawing/2010/main">
                  <a14:imgLayer r:embed="rId8">
                    <a14:imgEffect>
                      <a14:colorTemperature colorTemp="7200"/>
                    </a14:imgEffect>
                  </a14:imgLayer>
                </a14:imgProps>
              </a:ext>
            </a:extLst>
          </a:blip>
          <a:stretch/>
        </p:blipFill>
        <p:spPr>
          <a:xfrm>
            <a:off x="10270758" y="5479747"/>
            <a:ext cx="1913467" cy="1378253"/>
          </a:xfrm>
          <a:prstGeom prst="rect">
            <a:avLst/>
          </a:prstGeom>
          <a:ln w="0">
            <a:noFill/>
          </a:ln>
        </p:spPr>
      </p:pic>
    </p:spTree>
    <p:extLst>
      <p:ext uri="{BB962C8B-B14F-4D97-AF65-F5344CB8AC3E}">
        <p14:creationId xmlns:p14="http://schemas.microsoft.com/office/powerpoint/2010/main" val="13355379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2_Director_Alhambra">
            <a:hlinkClick r:id="" action="ppaction://media"/>
            <a:extLst>
              <a:ext uri="{FF2B5EF4-FFF2-40B4-BE49-F238E27FC236}">
                <a16:creationId xmlns:a16="http://schemas.microsoft.com/office/drawing/2014/main" id="{A456636F-4B58-4999-938B-67A685A21B18}"/>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6096000" y="1765300"/>
            <a:ext cx="5915378" cy="3327400"/>
          </a:xfrm>
          <a:prstGeom prst="rect">
            <a:avLst/>
          </a:prstGeom>
        </p:spPr>
      </p:pic>
      <p:sp>
        <p:nvSpPr>
          <p:cNvPr id="10" name="ZoneTexte 9">
            <a:extLst>
              <a:ext uri="{FF2B5EF4-FFF2-40B4-BE49-F238E27FC236}">
                <a16:creationId xmlns:a16="http://schemas.microsoft.com/office/drawing/2014/main" id="{F58056A0-7727-4E4D-9F7C-49211DD9D824}"/>
              </a:ext>
            </a:extLst>
          </p:cNvPr>
          <p:cNvSpPr txBox="1"/>
          <p:nvPr/>
        </p:nvSpPr>
        <p:spPr>
          <a:xfrm>
            <a:off x="1405467" y="499533"/>
            <a:ext cx="8100294" cy="461665"/>
          </a:xfrm>
          <a:prstGeom prst="rect">
            <a:avLst/>
          </a:prstGeom>
          <a:noFill/>
        </p:spPr>
        <p:txBody>
          <a:bodyPr wrap="none" rtlCol="0">
            <a:spAutoFit/>
          </a:bodyPr>
          <a:lstStyle/>
          <a:p>
            <a:r>
              <a:rPr lang="fr-FR" sz="2400" b="1" dirty="0">
                <a:latin typeface="Tahoma" panose="020B0604030504040204" pitchFamily="34" charset="0"/>
                <a:ea typeface="Tahoma" panose="020B0604030504040204" pitchFamily="34" charset="0"/>
                <a:cs typeface="Tahoma" panose="020B0604030504040204" pitchFamily="34" charset="0"/>
              </a:rPr>
              <a:t>Les documents générés pour réaliser cette enquête</a:t>
            </a:r>
          </a:p>
        </p:txBody>
      </p:sp>
      <p:pic>
        <p:nvPicPr>
          <p:cNvPr id="5" name="Image 2">
            <a:extLst>
              <a:ext uri="{FF2B5EF4-FFF2-40B4-BE49-F238E27FC236}">
                <a16:creationId xmlns:a16="http://schemas.microsoft.com/office/drawing/2014/main" id="{A9ADF580-5B2F-49DD-8509-B6113B0495C0}"/>
              </a:ext>
            </a:extLst>
          </p:cNvPr>
          <p:cNvPicPr/>
          <p:nvPr/>
        </p:nvPicPr>
        <p:blipFill>
          <a:blip r:embed="rId7">
            <a:clrChange>
              <a:clrFrom>
                <a:srgbClr val="FFFEF6"/>
              </a:clrFrom>
              <a:clrTo>
                <a:srgbClr val="FFFEF6">
                  <a:alpha val="0"/>
                </a:srgbClr>
              </a:clrTo>
            </a:clrChange>
            <a:extLst>
              <a:ext uri="{BEBA8EAE-BF5A-486C-A8C5-ECC9F3942E4B}">
                <a14:imgProps xmlns:a14="http://schemas.microsoft.com/office/drawing/2010/main">
                  <a14:imgLayer r:embed="rId8">
                    <a14:imgEffect>
                      <a14:colorTemperature colorTemp="7200"/>
                    </a14:imgEffect>
                  </a14:imgLayer>
                </a14:imgProps>
              </a:ext>
            </a:extLst>
          </a:blip>
          <a:stretch/>
        </p:blipFill>
        <p:spPr>
          <a:xfrm>
            <a:off x="10278533" y="5479747"/>
            <a:ext cx="1913467" cy="1378253"/>
          </a:xfrm>
          <a:prstGeom prst="rect">
            <a:avLst/>
          </a:prstGeom>
          <a:ln w="0">
            <a:noFill/>
          </a:ln>
        </p:spPr>
      </p:pic>
      <p:pic>
        <p:nvPicPr>
          <p:cNvPr id="4" name="Image 3">
            <a:hlinkClick r:id="rId9" action="ppaction://hlinkfile"/>
            <a:extLst>
              <a:ext uri="{FF2B5EF4-FFF2-40B4-BE49-F238E27FC236}">
                <a16:creationId xmlns:a16="http://schemas.microsoft.com/office/drawing/2014/main" id="{1F64F249-307D-4F89-BF2F-1973375C1804}"/>
              </a:ext>
            </a:extLst>
          </p:cNvPr>
          <p:cNvPicPr>
            <a:picLocks noChangeAspect="1"/>
          </p:cNvPicPr>
          <p:nvPr/>
        </p:nvPicPr>
        <p:blipFill>
          <a:blip r:embed="rId10"/>
          <a:stretch>
            <a:fillRect/>
          </a:stretch>
        </p:blipFill>
        <p:spPr>
          <a:xfrm>
            <a:off x="922867" y="1380067"/>
            <a:ext cx="4682984" cy="2553464"/>
          </a:xfrm>
          <a:prstGeom prst="rect">
            <a:avLst/>
          </a:prstGeom>
        </p:spPr>
      </p:pic>
      <p:pic>
        <p:nvPicPr>
          <p:cNvPr id="6" name="#1_Noticias_de_la_tarde">
            <a:hlinkClick r:id="" action="ppaction://media"/>
            <a:extLst>
              <a:ext uri="{FF2B5EF4-FFF2-40B4-BE49-F238E27FC236}">
                <a16:creationId xmlns:a16="http://schemas.microsoft.com/office/drawing/2014/main" id="{97514195-A7DF-4A47-9131-AAD05DBC0F36}"/>
              </a:ext>
            </a:extLst>
          </p:cNvPr>
          <p:cNvPicPr>
            <a:picLocks noChangeAspect="1"/>
          </p:cNvPicPr>
          <p:nvPr>
            <a:videoFile r:link="rId4"/>
            <p:extLst>
              <p:ext uri="{DAA4B4D4-6D71-4841-9C94-3DE7FCFB9230}">
                <p14:media xmlns:p14="http://schemas.microsoft.com/office/powerpoint/2010/main" r:embed="rId3"/>
              </p:ext>
            </p:extLst>
          </p:nvPr>
        </p:nvPicPr>
        <p:blipFill>
          <a:blip r:embed="rId11"/>
          <a:stretch>
            <a:fillRect/>
          </a:stretch>
        </p:blipFill>
        <p:spPr>
          <a:xfrm>
            <a:off x="922867" y="3933531"/>
            <a:ext cx="855133" cy="635000"/>
          </a:xfrm>
          <a:prstGeom prst="rect">
            <a:avLst/>
          </a:prstGeom>
        </p:spPr>
      </p:pic>
    </p:spTree>
    <p:extLst>
      <p:ext uri="{BB962C8B-B14F-4D97-AF65-F5344CB8AC3E}">
        <p14:creationId xmlns:p14="http://schemas.microsoft.com/office/powerpoint/2010/main" val="1044212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058"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5625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9"/>
                </p:tgtEl>
              </p:cMediaNode>
            </p:video>
            <p:seq concurrent="1" nextAc="seek">
              <p:cTn id="12" restart="whenNotActive" fill="hold" evtFilter="cancelBubble" nodeType="interactiveSeq">
                <p:stCondLst>
                  <p:cond evt="onClick" delay="0">
                    <p:tgtEl>
                      <p:spTgt spid="9"/>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9"/>
                                        </p:tgtEl>
                                      </p:cBhvr>
                                    </p:cmd>
                                  </p:childTnLst>
                                </p:cTn>
                              </p:par>
                            </p:childTnLst>
                          </p:cTn>
                        </p:par>
                      </p:childTnLst>
                    </p:cTn>
                  </p:par>
                </p:childTnLst>
              </p:cTn>
              <p:nextCondLst>
                <p:cond evt="onClick" delay="0">
                  <p:tgtEl>
                    <p:spTgt spid="9"/>
                  </p:tgtEl>
                </p:cond>
              </p:nextCondLst>
            </p:seq>
            <p:video>
              <p:cMediaNode vol="80000">
                <p:cTn id="17" fill="hold" display="0">
                  <p:stCondLst>
                    <p:cond delay="indefinite"/>
                  </p:stCondLst>
                </p:cTn>
                <p:tgtEl>
                  <p:spTgt spid="6"/>
                </p:tgtEl>
              </p:cMediaNode>
            </p:video>
            <p:seq concurrent="1" nextAc="seek">
              <p:cTn id="18" restart="whenNotActive" fill="hold" evtFilter="cancelBubble" nodeType="interactiveSeq">
                <p:stCondLst>
                  <p:cond evt="onClick" delay="0">
                    <p:tgtEl>
                      <p:spTgt spid="6"/>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E8956186-29B5-41AB-BC6A-3388A50217B5}"/>
              </a:ext>
            </a:extLst>
          </p:cNvPr>
          <p:cNvPicPr>
            <a:picLocks noChangeAspect="1"/>
          </p:cNvPicPr>
          <p:nvPr/>
        </p:nvPicPr>
        <p:blipFill>
          <a:blip r:embed="rId2"/>
          <a:stretch>
            <a:fillRect/>
          </a:stretch>
        </p:blipFill>
        <p:spPr>
          <a:xfrm>
            <a:off x="3861482" y="584199"/>
            <a:ext cx="4294677" cy="6062133"/>
          </a:xfrm>
          <a:prstGeom prst="rect">
            <a:avLst/>
          </a:prstGeom>
        </p:spPr>
      </p:pic>
      <p:pic>
        <p:nvPicPr>
          <p:cNvPr id="4" name="Image 2">
            <a:extLst>
              <a:ext uri="{FF2B5EF4-FFF2-40B4-BE49-F238E27FC236}">
                <a16:creationId xmlns:a16="http://schemas.microsoft.com/office/drawing/2014/main" id="{95C98061-3F93-4B11-92CC-8011615CA7FB}"/>
              </a:ext>
            </a:extLst>
          </p:cNvPr>
          <p:cNvPicPr/>
          <p:nvPr/>
        </p:nvPicPr>
        <p:blipFill>
          <a:blip r:embed="rId3">
            <a:clrChange>
              <a:clrFrom>
                <a:srgbClr val="FFFEF6"/>
              </a:clrFrom>
              <a:clrTo>
                <a:srgbClr val="FFFEF6">
                  <a:alpha val="0"/>
                </a:srgbClr>
              </a:clrTo>
            </a:clrChange>
            <a:extLst>
              <a:ext uri="{BEBA8EAE-BF5A-486C-A8C5-ECC9F3942E4B}">
                <a14:imgProps xmlns:a14="http://schemas.microsoft.com/office/drawing/2010/main">
                  <a14:imgLayer r:embed="rId4">
                    <a14:imgEffect>
                      <a14:colorTemperature colorTemp="7200"/>
                    </a14:imgEffect>
                  </a14:imgLayer>
                </a14:imgProps>
              </a:ext>
            </a:extLst>
          </a:blip>
          <a:stretch/>
        </p:blipFill>
        <p:spPr>
          <a:xfrm>
            <a:off x="10278533" y="5479747"/>
            <a:ext cx="1913467" cy="1378253"/>
          </a:xfrm>
          <a:prstGeom prst="rect">
            <a:avLst/>
          </a:prstGeom>
          <a:ln w="0">
            <a:noFill/>
          </a:ln>
        </p:spPr>
      </p:pic>
    </p:spTree>
    <p:extLst>
      <p:ext uri="{BB962C8B-B14F-4D97-AF65-F5344CB8AC3E}">
        <p14:creationId xmlns:p14="http://schemas.microsoft.com/office/powerpoint/2010/main" val="22444265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62ECC6B5-3F2D-43A5-A529-6D4FD7ABF34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61532" y="352487"/>
            <a:ext cx="8873067" cy="6146675"/>
          </a:xfrm>
          <a:prstGeom prst="rect">
            <a:avLst/>
          </a:prstGeom>
        </p:spPr>
      </p:pic>
      <p:pic>
        <p:nvPicPr>
          <p:cNvPr id="3" name="Image 2">
            <a:extLst>
              <a:ext uri="{FF2B5EF4-FFF2-40B4-BE49-F238E27FC236}">
                <a16:creationId xmlns:a16="http://schemas.microsoft.com/office/drawing/2014/main" id="{86EE278E-2A28-46B9-BE43-E1B7DB3A691F}"/>
              </a:ext>
            </a:extLst>
          </p:cNvPr>
          <p:cNvPicPr/>
          <p:nvPr/>
        </p:nvPicPr>
        <p:blipFill>
          <a:blip r:embed="rId3">
            <a:clrChange>
              <a:clrFrom>
                <a:srgbClr val="FFFEF6"/>
              </a:clrFrom>
              <a:clrTo>
                <a:srgbClr val="FFFEF6">
                  <a:alpha val="0"/>
                </a:srgbClr>
              </a:clrTo>
            </a:clrChange>
            <a:extLst>
              <a:ext uri="{BEBA8EAE-BF5A-486C-A8C5-ECC9F3942E4B}">
                <a14:imgProps xmlns:a14="http://schemas.microsoft.com/office/drawing/2010/main">
                  <a14:imgLayer r:embed="rId4">
                    <a14:imgEffect>
                      <a14:colorTemperature colorTemp="7200"/>
                    </a14:imgEffect>
                  </a14:imgLayer>
                </a14:imgProps>
              </a:ext>
            </a:extLst>
          </a:blip>
          <a:stretch/>
        </p:blipFill>
        <p:spPr>
          <a:xfrm>
            <a:off x="10278533" y="5479747"/>
            <a:ext cx="1913467" cy="1378253"/>
          </a:xfrm>
          <a:prstGeom prst="rect">
            <a:avLst/>
          </a:prstGeom>
          <a:ln w="0">
            <a:noFill/>
          </a:ln>
        </p:spPr>
      </p:pic>
    </p:spTree>
    <p:extLst>
      <p:ext uri="{BB962C8B-B14F-4D97-AF65-F5344CB8AC3E}">
        <p14:creationId xmlns:p14="http://schemas.microsoft.com/office/powerpoint/2010/main" val="21535098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texte 3">
            <a:extLst>
              <a:ext uri="{FF2B5EF4-FFF2-40B4-BE49-F238E27FC236}">
                <a16:creationId xmlns:a16="http://schemas.microsoft.com/office/drawing/2014/main" id="{2DAEC8DF-05E8-43F8-8C8B-CF8484722419}"/>
              </a:ext>
            </a:extLst>
          </p:cNvPr>
          <p:cNvSpPr>
            <a:spLocks noGrp="1"/>
          </p:cNvSpPr>
          <p:nvPr>
            <p:ph type="body" sz="half" idx="2"/>
          </p:nvPr>
        </p:nvSpPr>
        <p:spPr>
          <a:xfrm>
            <a:off x="639234" y="1837747"/>
            <a:ext cx="3855720" cy="4419120"/>
          </a:xfrm>
        </p:spPr>
        <p:txBody>
          <a:bodyPr>
            <a:noAutofit/>
          </a:bodyPr>
          <a:lstStyle/>
          <a:p>
            <a:pPr marL="514350" indent="-514350">
              <a:buFont typeface="+mj-lt"/>
              <a:buAutoNum type="arabicPeriod"/>
            </a:pPr>
            <a:r>
              <a:rPr lang="fr-FR" sz="1800" b="1" dirty="0">
                <a:latin typeface="Tahoma" panose="020B0604030504040204" pitchFamily="34" charset="0"/>
                <a:ea typeface="Tahoma" panose="020B0604030504040204" pitchFamily="34" charset="0"/>
                <a:cs typeface="Tahoma" panose="020B0604030504040204" pitchFamily="34" charset="0"/>
              </a:rPr>
              <a:t>Contexte</a:t>
            </a:r>
          </a:p>
          <a:p>
            <a:pPr marL="514350" indent="-514350">
              <a:buFont typeface="+mj-lt"/>
              <a:buAutoNum type="arabicPeriod"/>
            </a:pPr>
            <a:r>
              <a:rPr lang="fr-FR" sz="1800" b="1" dirty="0">
                <a:latin typeface="Tahoma" panose="020B0604030504040204" pitchFamily="34" charset="0"/>
                <a:ea typeface="Tahoma" panose="020B0604030504040204" pitchFamily="34" charset="0"/>
                <a:cs typeface="Tahoma" panose="020B0604030504040204" pitchFamily="34" charset="0"/>
              </a:rPr>
              <a:t>Objectifs</a:t>
            </a:r>
          </a:p>
          <a:p>
            <a:pPr marL="514350" indent="-514350">
              <a:buFont typeface="+mj-lt"/>
              <a:buAutoNum type="arabicPeriod"/>
            </a:pPr>
            <a:r>
              <a:rPr lang="fr-FR" sz="1800" b="1" dirty="0">
                <a:latin typeface="Tahoma" panose="020B0604030504040204" pitchFamily="34" charset="0"/>
                <a:ea typeface="Tahoma" panose="020B0604030504040204" pitchFamily="34" charset="0"/>
                <a:cs typeface="Tahoma" panose="020B0604030504040204" pitchFamily="34" charset="0"/>
              </a:rPr>
              <a:t>Étapes</a:t>
            </a:r>
          </a:p>
          <a:p>
            <a:pPr marL="514350" indent="-514350">
              <a:buFont typeface="+mj-lt"/>
              <a:buAutoNum type="arabicPeriod"/>
            </a:pPr>
            <a:r>
              <a:rPr lang="fr-FR" sz="1800" b="1" dirty="0">
                <a:latin typeface="Tahoma" panose="020B0604030504040204" pitchFamily="34" charset="0"/>
                <a:ea typeface="Tahoma" panose="020B0604030504040204" pitchFamily="34" charset="0"/>
                <a:cs typeface="Tahoma" panose="020B0604030504040204" pitchFamily="34" charset="0"/>
              </a:rPr>
              <a:t>Résultats et analyse</a:t>
            </a:r>
          </a:p>
          <a:p>
            <a:pPr marL="514350" indent="-514350">
              <a:buFont typeface="+mj-lt"/>
              <a:buAutoNum type="arabicPeriod"/>
            </a:pPr>
            <a:r>
              <a:rPr lang="fr-FR" sz="1800" b="1" dirty="0">
                <a:latin typeface="Tahoma" panose="020B0604030504040204" pitchFamily="34" charset="0"/>
                <a:ea typeface="Tahoma" panose="020B0604030504040204" pitchFamily="34" charset="0"/>
                <a:cs typeface="Tahoma" panose="020B0604030504040204" pitchFamily="34" charset="0"/>
              </a:rPr>
              <a:t>Outils utilisés</a:t>
            </a:r>
          </a:p>
          <a:p>
            <a:pPr marL="514350" indent="-514350">
              <a:buFont typeface="+mj-lt"/>
              <a:buAutoNum type="arabicPeriod"/>
            </a:pPr>
            <a:r>
              <a:rPr lang="fr-FR" sz="1800" b="1" dirty="0">
                <a:latin typeface="Tahoma" panose="020B0604030504040204" pitchFamily="34" charset="0"/>
                <a:ea typeface="Tahoma" panose="020B0604030504040204" pitchFamily="34" charset="0"/>
                <a:cs typeface="Tahoma" panose="020B0604030504040204" pitchFamily="34" charset="0"/>
              </a:rPr>
              <a:t>Documents générés par IA</a:t>
            </a:r>
          </a:p>
          <a:p>
            <a:pPr marL="514350" indent="-514350">
              <a:buFont typeface="+mj-lt"/>
              <a:buAutoNum type="arabicPeriod"/>
            </a:pPr>
            <a:r>
              <a:rPr lang="fr-FR" sz="1800" b="1" dirty="0">
                <a:latin typeface="Tahoma" panose="020B0604030504040204" pitchFamily="34" charset="0"/>
                <a:ea typeface="Tahoma" panose="020B0604030504040204" pitchFamily="34" charset="0"/>
                <a:cs typeface="Tahoma" panose="020B0604030504040204" pitchFamily="34" charset="0"/>
              </a:rPr>
              <a:t>Solution de l’enquête</a:t>
            </a:r>
          </a:p>
          <a:p>
            <a:pPr marL="514350" indent="-514350">
              <a:buFont typeface="+mj-lt"/>
              <a:buAutoNum type="arabicPeriod"/>
            </a:pPr>
            <a:r>
              <a:rPr lang="fr-FR" sz="1800" b="1" dirty="0">
                <a:latin typeface="Tahoma" panose="020B0604030504040204" pitchFamily="34" charset="0"/>
                <a:ea typeface="Tahoma" panose="020B0604030504040204" pitchFamily="34" charset="0"/>
                <a:cs typeface="Tahoma" panose="020B0604030504040204" pitchFamily="34" charset="0"/>
              </a:rPr>
              <a:t>Conclusion</a:t>
            </a:r>
          </a:p>
          <a:p>
            <a:pPr marL="0" indent="0">
              <a:buNone/>
            </a:pPr>
            <a:endParaRPr lang="fr-FR" sz="1800" b="1" dirty="0">
              <a:latin typeface="Tahoma" panose="020B0604030504040204" pitchFamily="34" charset="0"/>
              <a:ea typeface="Tahoma" panose="020B0604030504040204" pitchFamily="34" charset="0"/>
              <a:cs typeface="Tahoma" panose="020B0604030504040204" pitchFamily="34" charset="0"/>
            </a:endParaRPr>
          </a:p>
          <a:p>
            <a:endParaRPr lang="fr-FR" sz="1800" dirty="0">
              <a:latin typeface="Tahoma" panose="020B0604030504040204" pitchFamily="34" charset="0"/>
              <a:ea typeface="Tahoma" panose="020B0604030504040204" pitchFamily="34" charset="0"/>
              <a:cs typeface="Tahoma" panose="020B0604030504040204" pitchFamily="34" charset="0"/>
            </a:endParaRPr>
          </a:p>
        </p:txBody>
      </p:sp>
      <p:sp>
        <p:nvSpPr>
          <p:cNvPr id="5" name="Titre 3">
            <a:extLst>
              <a:ext uri="{FF2B5EF4-FFF2-40B4-BE49-F238E27FC236}">
                <a16:creationId xmlns:a16="http://schemas.microsoft.com/office/drawing/2014/main" id="{FE7903AF-893A-4168-8D24-15323447D144}"/>
              </a:ext>
            </a:extLst>
          </p:cNvPr>
          <p:cNvSpPr>
            <a:spLocks noGrp="1"/>
          </p:cNvSpPr>
          <p:nvPr>
            <p:ph type="title"/>
          </p:nvPr>
        </p:nvSpPr>
        <p:spPr>
          <a:xfrm>
            <a:off x="723900" y="685800"/>
            <a:ext cx="3856038" cy="2157413"/>
          </a:xfrm>
        </p:spPr>
        <p:txBody>
          <a:bodyPr/>
          <a:lstStyle/>
          <a:p>
            <a:r>
              <a:rPr lang="fr-FR" b="1" dirty="0">
                <a:latin typeface="Tahoma" panose="020B0604030504040204" pitchFamily="34" charset="0"/>
                <a:ea typeface="Tahoma" panose="020B0604030504040204" pitchFamily="34" charset="0"/>
                <a:cs typeface="Tahoma" panose="020B0604030504040204" pitchFamily="34" charset="0"/>
              </a:rPr>
              <a:t>Sommaire</a:t>
            </a:r>
          </a:p>
        </p:txBody>
      </p:sp>
      <p:sp>
        <p:nvSpPr>
          <p:cNvPr id="6" name="Espace réservé du contenu 4">
            <a:extLst>
              <a:ext uri="{FF2B5EF4-FFF2-40B4-BE49-F238E27FC236}">
                <a16:creationId xmlns:a16="http://schemas.microsoft.com/office/drawing/2014/main" id="{B57E95D1-C158-4DD4-B8A1-C15E71BA18E1}"/>
              </a:ext>
            </a:extLst>
          </p:cNvPr>
          <p:cNvSpPr>
            <a:spLocks noGrp="1"/>
          </p:cNvSpPr>
          <p:nvPr>
            <p:ph idx="1"/>
          </p:nvPr>
        </p:nvSpPr>
        <p:spPr>
          <a:xfrm>
            <a:off x="5976937" y="508000"/>
            <a:ext cx="5749395" cy="4495800"/>
          </a:xfrm>
        </p:spPr>
        <p:txBody>
          <a:bodyPr>
            <a:normAutofit/>
          </a:bodyPr>
          <a:lstStyle/>
          <a:p>
            <a:pPr marL="0" indent="0">
              <a:buNone/>
            </a:pPr>
            <a:r>
              <a:rPr lang="fr-FR" b="1" dirty="0">
                <a:latin typeface="Tahoma" panose="020B0604030504040204" pitchFamily="34" charset="0"/>
                <a:ea typeface="Tahoma" panose="020B0604030504040204" pitchFamily="34" charset="0"/>
                <a:cs typeface="Tahoma" panose="020B0604030504040204" pitchFamily="34" charset="0"/>
              </a:rPr>
              <a:t>Langue et public :</a:t>
            </a:r>
          </a:p>
          <a:p>
            <a:pPr marL="0" indent="0">
              <a:buNone/>
            </a:pPr>
            <a:r>
              <a:rPr lang="fr-FR" b="1" dirty="0">
                <a:latin typeface="Tahoma" panose="020B0604030504040204" pitchFamily="34" charset="0"/>
                <a:ea typeface="Tahoma" panose="020B0604030504040204" pitchFamily="34" charset="0"/>
                <a:cs typeface="Tahoma" panose="020B0604030504040204" pitchFamily="34" charset="0"/>
              </a:rPr>
              <a:t>	</a:t>
            </a:r>
            <a:r>
              <a:rPr lang="fr-FR" dirty="0">
                <a:latin typeface="Tahoma" panose="020B0604030504040204" pitchFamily="34" charset="0"/>
                <a:ea typeface="Tahoma" panose="020B0604030504040204" pitchFamily="34" charset="0"/>
                <a:cs typeface="Tahoma" panose="020B0604030504040204" pitchFamily="34" charset="0"/>
              </a:rPr>
              <a:t>ESPAGNOL/ Cycle 4 (3</a:t>
            </a:r>
            <a:r>
              <a:rPr lang="fr-FR" baseline="30000" dirty="0">
                <a:latin typeface="Tahoma" panose="020B0604030504040204" pitchFamily="34" charset="0"/>
                <a:ea typeface="Tahoma" panose="020B0604030504040204" pitchFamily="34" charset="0"/>
                <a:cs typeface="Tahoma" panose="020B0604030504040204" pitchFamily="34" charset="0"/>
              </a:rPr>
              <a:t>ème</a:t>
            </a:r>
            <a:r>
              <a:rPr lang="fr-FR" dirty="0">
                <a:latin typeface="Tahoma" panose="020B0604030504040204" pitchFamily="34" charset="0"/>
                <a:ea typeface="Tahoma" panose="020B0604030504040204" pitchFamily="34" charset="0"/>
                <a:cs typeface="Tahoma" panose="020B0604030504040204" pitchFamily="34" charset="0"/>
              </a:rPr>
              <a:t>)</a:t>
            </a:r>
          </a:p>
          <a:p>
            <a:endParaRPr lang="fr-FR" dirty="0">
              <a:latin typeface="Tahoma" panose="020B0604030504040204" pitchFamily="34" charset="0"/>
              <a:ea typeface="Tahoma" panose="020B0604030504040204" pitchFamily="34" charset="0"/>
              <a:cs typeface="Tahoma" panose="020B0604030504040204" pitchFamily="34" charset="0"/>
            </a:endParaRPr>
          </a:p>
          <a:p>
            <a:pPr marL="0" indent="0">
              <a:buNone/>
            </a:pPr>
            <a:r>
              <a:rPr lang="fr-FR" b="1" dirty="0">
                <a:latin typeface="Tahoma" panose="020B0604030504040204" pitchFamily="34" charset="0"/>
                <a:ea typeface="Tahoma" panose="020B0604030504040204" pitchFamily="34" charset="0"/>
                <a:cs typeface="Tahoma" panose="020B0604030504040204" pitchFamily="34" charset="0"/>
              </a:rPr>
              <a:t>Contexte :</a:t>
            </a:r>
          </a:p>
          <a:p>
            <a:pPr marL="457200" lvl="1" indent="0" algn="just">
              <a:buNone/>
            </a:pPr>
            <a:r>
              <a:rPr lang="fr-FR" sz="2000" i="0" dirty="0">
                <a:latin typeface="Tahoma" panose="020B0604030504040204" pitchFamily="34" charset="0"/>
                <a:ea typeface="Tahoma" panose="020B0604030504040204" pitchFamily="34" charset="0"/>
                <a:cs typeface="Tahoma" panose="020B0604030504040204" pitchFamily="34" charset="0"/>
              </a:rPr>
              <a:t>Cette activité s’inscrit dans le contexte d’une classe de 3</a:t>
            </a:r>
            <a:r>
              <a:rPr lang="fr-FR" sz="2000" i="0" baseline="30000" dirty="0">
                <a:latin typeface="Tahoma" panose="020B0604030504040204" pitchFamily="34" charset="0"/>
                <a:ea typeface="Tahoma" panose="020B0604030504040204" pitchFamily="34" charset="0"/>
                <a:cs typeface="Tahoma" panose="020B0604030504040204" pitchFamily="34" charset="0"/>
              </a:rPr>
              <a:t>ème</a:t>
            </a:r>
            <a:r>
              <a:rPr lang="fr-FR" sz="2000" i="0" dirty="0">
                <a:latin typeface="Tahoma" panose="020B0604030504040204" pitchFamily="34" charset="0"/>
                <a:ea typeface="Tahoma" panose="020B0604030504040204" pitchFamily="34" charset="0"/>
                <a:cs typeface="Tahoma" panose="020B0604030504040204" pitchFamily="34" charset="0"/>
              </a:rPr>
              <a:t> très motivée et très hétérogène.</a:t>
            </a:r>
            <a:r>
              <a:rPr lang="fr-FR" sz="2000" i="0" dirty="0">
                <a:effectLst/>
                <a:latin typeface="Tahoma" panose="020B0604030504040204" pitchFamily="34" charset="0"/>
                <a:ea typeface="Tahoma" panose="020B0604030504040204" pitchFamily="34" charset="0"/>
                <a:cs typeface="Tahoma" panose="020B0604030504040204" pitchFamily="34" charset="0"/>
              </a:rPr>
              <a:t> Le but est de réussir à les mettre tous au travail en fonction via une enquête où chacun peut apporter des informations et trouver des informations car l’enquête est à la fois axée sur le travail linguistique et l’observation pour repérer des indices numériques.</a:t>
            </a:r>
          </a:p>
          <a:p>
            <a:pPr marL="457200" lvl="1" indent="0">
              <a:buNone/>
            </a:pPr>
            <a:endParaRPr lang="fr-FR" dirty="0"/>
          </a:p>
        </p:txBody>
      </p:sp>
      <p:pic>
        <p:nvPicPr>
          <p:cNvPr id="7" name="Image 2">
            <a:extLst>
              <a:ext uri="{FF2B5EF4-FFF2-40B4-BE49-F238E27FC236}">
                <a16:creationId xmlns:a16="http://schemas.microsoft.com/office/drawing/2014/main" id="{F90600ED-8FF2-4143-A550-CAE19D63AA65}"/>
              </a:ext>
            </a:extLst>
          </p:cNvPr>
          <p:cNvPicPr/>
          <p:nvPr/>
        </p:nvPicPr>
        <p:blipFill>
          <a:blip r:embed="rId2">
            <a:clrChange>
              <a:clrFrom>
                <a:srgbClr val="FFFEF6"/>
              </a:clrFrom>
              <a:clrTo>
                <a:srgbClr val="FFFEF6">
                  <a:alpha val="0"/>
                </a:srgbClr>
              </a:clrTo>
            </a:clrChange>
            <a:extLst>
              <a:ext uri="{BEBA8EAE-BF5A-486C-A8C5-ECC9F3942E4B}">
                <a14:imgProps xmlns:a14="http://schemas.microsoft.com/office/drawing/2010/main">
                  <a14:imgLayer r:embed="rId3">
                    <a14:imgEffect>
                      <a14:colorTemperature colorTemp="7200"/>
                    </a14:imgEffect>
                  </a14:imgLayer>
                </a14:imgProps>
              </a:ext>
            </a:extLst>
          </a:blip>
          <a:stretch/>
        </p:blipFill>
        <p:spPr>
          <a:xfrm>
            <a:off x="10168466" y="5567740"/>
            <a:ext cx="1913467" cy="1378253"/>
          </a:xfrm>
          <a:prstGeom prst="rect">
            <a:avLst/>
          </a:prstGeom>
          <a:ln w="0">
            <a:noFill/>
          </a:ln>
        </p:spPr>
      </p:pic>
    </p:spTree>
    <p:extLst>
      <p:ext uri="{BB962C8B-B14F-4D97-AF65-F5344CB8AC3E}">
        <p14:creationId xmlns:p14="http://schemas.microsoft.com/office/powerpoint/2010/main" val="34657447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84A53184-1FDE-4428-B130-02AB21DF5EE5}"/>
              </a:ext>
            </a:extLst>
          </p:cNvPr>
          <p:cNvPicPr>
            <a:picLocks noChangeAspect="1"/>
          </p:cNvPicPr>
          <p:nvPr/>
        </p:nvPicPr>
        <p:blipFill>
          <a:blip r:embed="rId2"/>
          <a:stretch>
            <a:fillRect/>
          </a:stretch>
        </p:blipFill>
        <p:spPr>
          <a:xfrm>
            <a:off x="2867025" y="2453878"/>
            <a:ext cx="6457950" cy="1950244"/>
          </a:xfrm>
          <a:prstGeom prst="rect">
            <a:avLst/>
          </a:prstGeom>
        </p:spPr>
      </p:pic>
      <p:pic>
        <p:nvPicPr>
          <p:cNvPr id="4" name="Image 2">
            <a:extLst>
              <a:ext uri="{FF2B5EF4-FFF2-40B4-BE49-F238E27FC236}">
                <a16:creationId xmlns:a16="http://schemas.microsoft.com/office/drawing/2014/main" id="{B36FBF5A-9F58-445E-A262-F71E6F33707E}"/>
              </a:ext>
            </a:extLst>
          </p:cNvPr>
          <p:cNvPicPr/>
          <p:nvPr/>
        </p:nvPicPr>
        <p:blipFill>
          <a:blip r:embed="rId3">
            <a:clrChange>
              <a:clrFrom>
                <a:srgbClr val="FFFEF6"/>
              </a:clrFrom>
              <a:clrTo>
                <a:srgbClr val="FFFEF6">
                  <a:alpha val="0"/>
                </a:srgbClr>
              </a:clrTo>
            </a:clrChange>
            <a:extLst>
              <a:ext uri="{BEBA8EAE-BF5A-486C-A8C5-ECC9F3942E4B}">
                <a14:imgProps xmlns:a14="http://schemas.microsoft.com/office/drawing/2010/main">
                  <a14:imgLayer r:embed="rId4">
                    <a14:imgEffect>
                      <a14:colorTemperature colorTemp="7200"/>
                    </a14:imgEffect>
                  </a14:imgLayer>
                </a14:imgProps>
              </a:ext>
            </a:extLst>
          </a:blip>
          <a:stretch/>
        </p:blipFill>
        <p:spPr>
          <a:xfrm>
            <a:off x="10278533" y="5479747"/>
            <a:ext cx="1913467" cy="1378253"/>
          </a:xfrm>
          <a:prstGeom prst="rect">
            <a:avLst/>
          </a:prstGeom>
          <a:ln w="0">
            <a:noFill/>
          </a:ln>
        </p:spPr>
      </p:pic>
    </p:spTree>
    <p:extLst>
      <p:ext uri="{BB962C8B-B14F-4D97-AF65-F5344CB8AC3E}">
        <p14:creationId xmlns:p14="http://schemas.microsoft.com/office/powerpoint/2010/main" val="178362487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ECA68E61-DA89-4960-9DD7-13F07AC3BFB3}"/>
              </a:ext>
            </a:extLst>
          </p:cNvPr>
          <p:cNvPicPr>
            <a:picLocks noChangeAspect="1"/>
          </p:cNvPicPr>
          <p:nvPr/>
        </p:nvPicPr>
        <p:blipFill>
          <a:blip r:embed="rId2"/>
          <a:stretch>
            <a:fillRect/>
          </a:stretch>
        </p:blipFill>
        <p:spPr>
          <a:xfrm>
            <a:off x="3388664" y="0"/>
            <a:ext cx="5414671" cy="6858000"/>
          </a:xfrm>
          <a:prstGeom prst="rect">
            <a:avLst/>
          </a:prstGeom>
        </p:spPr>
      </p:pic>
      <p:pic>
        <p:nvPicPr>
          <p:cNvPr id="3" name="Image 2">
            <a:extLst>
              <a:ext uri="{FF2B5EF4-FFF2-40B4-BE49-F238E27FC236}">
                <a16:creationId xmlns:a16="http://schemas.microsoft.com/office/drawing/2014/main" id="{6ADB969A-271F-4AE6-BAF3-609E6503E0BC}"/>
              </a:ext>
            </a:extLst>
          </p:cNvPr>
          <p:cNvPicPr/>
          <p:nvPr/>
        </p:nvPicPr>
        <p:blipFill>
          <a:blip r:embed="rId3">
            <a:clrChange>
              <a:clrFrom>
                <a:srgbClr val="FFFEF6"/>
              </a:clrFrom>
              <a:clrTo>
                <a:srgbClr val="FFFEF6">
                  <a:alpha val="0"/>
                </a:srgbClr>
              </a:clrTo>
            </a:clrChange>
            <a:extLst>
              <a:ext uri="{BEBA8EAE-BF5A-486C-A8C5-ECC9F3942E4B}">
                <a14:imgProps xmlns:a14="http://schemas.microsoft.com/office/drawing/2010/main">
                  <a14:imgLayer r:embed="rId4">
                    <a14:imgEffect>
                      <a14:colorTemperature colorTemp="7200"/>
                    </a14:imgEffect>
                  </a14:imgLayer>
                </a14:imgProps>
              </a:ext>
            </a:extLst>
          </a:blip>
          <a:stretch/>
        </p:blipFill>
        <p:spPr>
          <a:xfrm>
            <a:off x="10278533" y="5479747"/>
            <a:ext cx="1913467" cy="1378253"/>
          </a:xfrm>
          <a:prstGeom prst="rect">
            <a:avLst/>
          </a:prstGeom>
          <a:ln w="0">
            <a:noFill/>
          </a:ln>
        </p:spPr>
      </p:pic>
    </p:spTree>
    <p:extLst>
      <p:ext uri="{BB962C8B-B14F-4D97-AF65-F5344CB8AC3E}">
        <p14:creationId xmlns:p14="http://schemas.microsoft.com/office/powerpoint/2010/main" val="113894895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2FF10112-DF0E-4668-B6F0-75D4747D10C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59556" y="635353"/>
            <a:ext cx="8918977" cy="4994627"/>
          </a:xfrm>
          <a:prstGeom prst="rect">
            <a:avLst/>
          </a:prstGeom>
        </p:spPr>
      </p:pic>
      <p:pic>
        <p:nvPicPr>
          <p:cNvPr id="3" name="Image 2">
            <a:extLst>
              <a:ext uri="{FF2B5EF4-FFF2-40B4-BE49-F238E27FC236}">
                <a16:creationId xmlns:a16="http://schemas.microsoft.com/office/drawing/2014/main" id="{913B4A83-870F-437E-AECE-CF36BDFF9A52}"/>
              </a:ext>
            </a:extLst>
          </p:cNvPr>
          <p:cNvPicPr/>
          <p:nvPr/>
        </p:nvPicPr>
        <p:blipFill>
          <a:blip r:embed="rId3">
            <a:clrChange>
              <a:clrFrom>
                <a:srgbClr val="FFFEF6"/>
              </a:clrFrom>
              <a:clrTo>
                <a:srgbClr val="FFFEF6">
                  <a:alpha val="0"/>
                </a:srgbClr>
              </a:clrTo>
            </a:clrChange>
            <a:extLst>
              <a:ext uri="{BEBA8EAE-BF5A-486C-A8C5-ECC9F3942E4B}">
                <a14:imgProps xmlns:a14="http://schemas.microsoft.com/office/drawing/2010/main">
                  <a14:imgLayer r:embed="rId4">
                    <a14:imgEffect>
                      <a14:colorTemperature colorTemp="7200"/>
                    </a14:imgEffect>
                  </a14:imgLayer>
                </a14:imgProps>
              </a:ext>
            </a:extLst>
          </a:blip>
          <a:stretch/>
        </p:blipFill>
        <p:spPr>
          <a:xfrm>
            <a:off x="10278533" y="5479747"/>
            <a:ext cx="1913467" cy="1378253"/>
          </a:xfrm>
          <a:prstGeom prst="rect">
            <a:avLst/>
          </a:prstGeom>
          <a:ln w="0">
            <a:noFill/>
          </a:ln>
        </p:spPr>
      </p:pic>
    </p:spTree>
    <p:extLst>
      <p:ext uri="{BB962C8B-B14F-4D97-AF65-F5344CB8AC3E}">
        <p14:creationId xmlns:p14="http://schemas.microsoft.com/office/powerpoint/2010/main" val="222323884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41FBE823-0F48-431F-87DF-3E26DE61D481}"/>
              </a:ext>
            </a:extLst>
          </p:cNvPr>
          <p:cNvPicPr>
            <a:picLocks noChangeAspect="1"/>
          </p:cNvPicPr>
          <p:nvPr/>
        </p:nvPicPr>
        <p:blipFill>
          <a:blip r:embed="rId2"/>
          <a:stretch>
            <a:fillRect/>
          </a:stretch>
        </p:blipFill>
        <p:spPr>
          <a:xfrm rot="5400000">
            <a:off x="2532197" y="-1089453"/>
            <a:ext cx="6204741" cy="8813802"/>
          </a:xfrm>
          <a:prstGeom prst="rect">
            <a:avLst/>
          </a:prstGeom>
        </p:spPr>
      </p:pic>
      <p:pic>
        <p:nvPicPr>
          <p:cNvPr id="4" name="Image 2">
            <a:extLst>
              <a:ext uri="{FF2B5EF4-FFF2-40B4-BE49-F238E27FC236}">
                <a16:creationId xmlns:a16="http://schemas.microsoft.com/office/drawing/2014/main" id="{42DC46B9-8C5C-483E-B9F8-A8614B083FEE}"/>
              </a:ext>
            </a:extLst>
          </p:cNvPr>
          <p:cNvPicPr/>
          <p:nvPr/>
        </p:nvPicPr>
        <p:blipFill>
          <a:blip r:embed="rId3">
            <a:clrChange>
              <a:clrFrom>
                <a:srgbClr val="FFFEF6"/>
              </a:clrFrom>
              <a:clrTo>
                <a:srgbClr val="FFFEF6">
                  <a:alpha val="0"/>
                </a:srgbClr>
              </a:clrTo>
            </a:clrChange>
            <a:extLst>
              <a:ext uri="{BEBA8EAE-BF5A-486C-A8C5-ECC9F3942E4B}">
                <a14:imgProps xmlns:a14="http://schemas.microsoft.com/office/drawing/2010/main">
                  <a14:imgLayer r:embed="rId4">
                    <a14:imgEffect>
                      <a14:colorTemperature colorTemp="7200"/>
                    </a14:imgEffect>
                  </a14:imgLayer>
                </a14:imgProps>
              </a:ext>
            </a:extLst>
          </a:blip>
          <a:stretch/>
        </p:blipFill>
        <p:spPr>
          <a:xfrm>
            <a:off x="10278533" y="5479747"/>
            <a:ext cx="1913467" cy="1378253"/>
          </a:xfrm>
          <a:prstGeom prst="rect">
            <a:avLst/>
          </a:prstGeom>
          <a:ln w="0">
            <a:noFill/>
          </a:ln>
        </p:spPr>
      </p:pic>
    </p:spTree>
    <p:extLst>
      <p:ext uri="{BB962C8B-B14F-4D97-AF65-F5344CB8AC3E}">
        <p14:creationId xmlns:p14="http://schemas.microsoft.com/office/powerpoint/2010/main" val="54921935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7ABEF394-04EA-4BA4-AD01-718E9647F9F4}"/>
              </a:ext>
            </a:extLst>
          </p:cNvPr>
          <p:cNvPicPr>
            <a:picLocks noChangeAspect="1"/>
          </p:cNvPicPr>
          <p:nvPr/>
        </p:nvPicPr>
        <p:blipFill>
          <a:blip r:embed="rId2"/>
          <a:stretch>
            <a:fillRect/>
          </a:stretch>
        </p:blipFill>
        <p:spPr>
          <a:xfrm>
            <a:off x="3662212" y="0"/>
            <a:ext cx="4867576" cy="6858000"/>
          </a:xfrm>
          <a:prstGeom prst="rect">
            <a:avLst/>
          </a:prstGeom>
        </p:spPr>
      </p:pic>
      <p:pic>
        <p:nvPicPr>
          <p:cNvPr id="3" name="Image 2">
            <a:extLst>
              <a:ext uri="{FF2B5EF4-FFF2-40B4-BE49-F238E27FC236}">
                <a16:creationId xmlns:a16="http://schemas.microsoft.com/office/drawing/2014/main" id="{C78DC2BF-DE3D-46AD-9D15-309C3BEB1CA1}"/>
              </a:ext>
            </a:extLst>
          </p:cNvPr>
          <p:cNvPicPr/>
          <p:nvPr/>
        </p:nvPicPr>
        <p:blipFill>
          <a:blip r:embed="rId3">
            <a:clrChange>
              <a:clrFrom>
                <a:srgbClr val="FFFEF6"/>
              </a:clrFrom>
              <a:clrTo>
                <a:srgbClr val="FFFEF6">
                  <a:alpha val="0"/>
                </a:srgbClr>
              </a:clrTo>
            </a:clrChange>
            <a:extLst>
              <a:ext uri="{BEBA8EAE-BF5A-486C-A8C5-ECC9F3942E4B}">
                <a14:imgProps xmlns:a14="http://schemas.microsoft.com/office/drawing/2010/main">
                  <a14:imgLayer r:embed="rId4">
                    <a14:imgEffect>
                      <a14:colorTemperature colorTemp="7200"/>
                    </a14:imgEffect>
                  </a14:imgLayer>
                </a14:imgProps>
              </a:ext>
            </a:extLst>
          </a:blip>
          <a:stretch/>
        </p:blipFill>
        <p:spPr>
          <a:xfrm>
            <a:off x="10278533" y="5479747"/>
            <a:ext cx="1913467" cy="1378253"/>
          </a:xfrm>
          <a:prstGeom prst="rect">
            <a:avLst/>
          </a:prstGeom>
          <a:ln w="0">
            <a:noFill/>
          </a:ln>
        </p:spPr>
      </p:pic>
    </p:spTree>
    <p:extLst>
      <p:ext uri="{BB962C8B-B14F-4D97-AF65-F5344CB8AC3E}">
        <p14:creationId xmlns:p14="http://schemas.microsoft.com/office/powerpoint/2010/main" val="276498875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A08A387E-024F-4AA0-BA1C-5171B4F97962}"/>
              </a:ext>
            </a:extLst>
          </p:cNvPr>
          <p:cNvPicPr>
            <a:picLocks noChangeAspect="1"/>
          </p:cNvPicPr>
          <p:nvPr/>
        </p:nvPicPr>
        <p:blipFill>
          <a:blip r:embed="rId2"/>
          <a:stretch>
            <a:fillRect/>
          </a:stretch>
        </p:blipFill>
        <p:spPr>
          <a:xfrm>
            <a:off x="2437889" y="1599944"/>
            <a:ext cx="7316221" cy="3658111"/>
          </a:xfrm>
          <a:prstGeom prst="rect">
            <a:avLst/>
          </a:prstGeom>
        </p:spPr>
      </p:pic>
      <p:pic>
        <p:nvPicPr>
          <p:cNvPr id="4" name="Image 2">
            <a:extLst>
              <a:ext uri="{FF2B5EF4-FFF2-40B4-BE49-F238E27FC236}">
                <a16:creationId xmlns:a16="http://schemas.microsoft.com/office/drawing/2014/main" id="{A9D08561-8275-4E4B-8EBC-1EEB09017418}"/>
              </a:ext>
            </a:extLst>
          </p:cNvPr>
          <p:cNvPicPr/>
          <p:nvPr/>
        </p:nvPicPr>
        <p:blipFill>
          <a:blip r:embed="rId3">
            <a:clrChange>
              <a:clrFrom>
                <a:srgbClr val="FFFEF6"/>
              </a:clrFrom>
              <a:clrTo>
                <a:srgbClr val="FFFEF6">
                  <a:alpha val="0"/>
                </a:srgbClr>
              </a:clrTo>
            </a:clrChange>
            <a:extLst>
              <a:ext uri="{BEBA8EAE-BF5A-486C-A8C5-ECC9F3942E4B}">
                <a14:imgProps xmlns:a14="http://schemas.microsoft.com/office/drawing/2010/main">
                  <a14:imgLayer r:embed="rId4">
                    <a14:imgEffect>
                      <a14:colorTemperature colorTemp="7200"/>
                    </a14:imgEffect>
                  </a14:imgLayer>
                </a14:imgProps>
              </a:ext>
            </a:extLst>
          </a:blip>
          <a:stretch/>
        </p:blipFill>
        <p:spPr>
          <a:xfrm>
            <a:off x="10278533" y="5479747"/>
            <a:ext cx="1913467" cy="1378253"/>
          </a:xfrm>
          <a:prstGeom prst="rect">
            <a:avLst/>
          </a:prstGeom>
          <a:ln w="0">
            <a:noFill/>
          </a:ln>
        </p:spPr>
      </p:pic>
    </p:spTree>
    <p:extLst>
      <p:ext uri="{BB962C8B-B14F-4D97-AF65-F5344CB8AC3E}">
        <p14:creationId xmlns:p14="http://schemas.microsoft.com/office/powerpoint/2010/main" val="23275332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009A4E0E-C846-4E2C-8C0A-B9B84EDFD97C}"/>
              </a:ext>
            </a:extLst>
          </p:cNvPr>
          <p:cNvPicPr>
            <a:picLocks noChangeAspect="1"/>
          </p:cNvPicPr>
          <p:nvPr/>
        </p:nvPicPr>
        <p:blipFill>
          <a:blip r:embed="rId2"/>
          <a:stretch>
            <a:fillRect/>
          </a:stretch>
        </p:blipFill>
        <p:spPr>
          <a:xfrm>
            <a:off x="3532436" y="0"/>
            <a:ext cx="5127128" cy="6858000"/>
          </a:xfrm>
          <a:prstGeom prst="rect">
            <a:avLst/>
          </a:prstGeom>
        </p:spPr>
      </p:pic>
      <p:pic>
        <p:nvPicPr>
          <p:cNvPr id="4" name="Image 2">
            <a:extLst>
              <a:ext uri="{FF2B5EF4-FFF2-40B4-BE49-F238E27FC236}">
                <a16:creationId xmlns:a16="http://schemas.microsoft.com/office/drawing/2014/main" id="{4FA91292-A14A-4384-8A80-D7CB09065037}"/>
              </a:ext>
            </a:extLst>
          </p:cNvPr>
          <p:cNvPicPr/>
          <p:nvPr/>
        </p:nvPicPr>
        <p:blipFill>
          <a:blip r:embed="rId3">
            <a:clrChange>
              <a:clrFrom>
                <a:srgbClr val="FFFEF6"/>
              </a:clrFrom>
              <a:clrTo>
                <a:srgbClr val="FFFEF6">
                  <a:alpha val="0"/>
                </a:srgbClr>
              </a:clrTo>
            </a:clrChange>
            <a:extLst>
              <a:ext uri="{BEBA8EAE-BF5A-486C-A8C5-ECC9F3942E4B}">
                <a14:imgProps xmlns:a14="http://schemas.microsoft.com/office/drawing/2010/main">
                  <a14:imgLayer r:embed="rId4">
                    <a14:imgEffect>
                      <a14:colorTemperature colorTemp="7200"/>
                    </a14:imgEffect>
                  </a14:imgLayer>
                </a14:imgProps>
              </a:ext>
            </a:extLst>
          </a:blip>
          <a:stretch/>
        </p:blipFill>
        <p:spPr>
          <a:xfrm>
            <a:off x="10278533" y="5479747"/>
            <a:ext cx="1913467" cy="1378253"/>
          </a:xfrm>
          <a:prstGeom prst="rect">
            <a:avLst/>
          </a:prstGeom>
          <a:ln w="0">
            <a:noFill/>
          </a:ln>
        </p:spPr>
      </p:pic>
    </p:spTree>
    <p:extLst>
      <p:ext uri="{BB962C8B-B14F-4D97-AF65-F5344CB8AC3E}">
        <p14:creationId xmlns:p14="http://schemas.microsoft.com/office/powerpoint/2010/main" val="315575724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7E550FF4-CCFB-4E32-8B46-2CA4A728D92B}"/>
              </a:ext>
            </a:extLst>
          </p:cNvPr>
          <p:cNvPicPr/>
          <p:nvPr/>
        </p:nvPicPr>
        <p:blipFill>
          <a:blip r:embed="rId2"/>
          <a:stretch>
            <a:fillRect/>
          </a:stretch>
        </p:blipFill>
        <p:spPr>
          <a:xfrm>
            <a:off x="3215640" y="1022667"/>
            <a:ext cx="5760720" cy="4812665"/>
          </a:xfrm>
          <a:prstGeom prst="rect">
            <a:avLst/>
          </a:prstGeom>
        </p:spPr>
      </p:pic>
      <p:sp>
        <p:nvSpPr>
          <p:cNvPr id="4" name="ZoneTexte 3">
            <a:extLst>
              <a:ext uri="{FF2B5EF4-FFF2-40B4-BE49-F238E27FC236}">
                <a16:creationId xmlns:a16="http://schemas.microsoft.com/office/drawing/2014/main" id="{F9BD8356-1B6D-4464-B917-031AC72D2665}"/>
              </a:ext>
            </a:extLst>
          </p:cNvPr>
          <p:cNvSpPr txBox="1"/>
          <p:nvPr/>
        </p:nvSpPr>
        <p:spPr>
          <a:xfrm>
            <a:off x="3215640" y="575733"/>
            <a:ext cx="2689904" cy="369332"/>
          </a:xfrm>
          <a:prstGeom prst="rect">
            <a:avLst/>
          </a:prstGeom>
          <a:noFill/>
        </p:spPr>
        <p:txBody>
          <a:bodyPr wrap="none" rtlCol="0">
            <a:spAutoFit/>
          </a:bodyPr>
          <a:lstStyle/>
          <a:p>
            <a:r>
              <a:rPr lang="fr-FR" dirty="0"/>
              <a:t>Historial Google de Carlos</a:t>
            </a:r>
          </a:p>
        </p:txBody>
      </p:sp>
      <p:pic>
        <p:nvPicPr>
          <p:cNvPr id="6" name="Image 2">
            <a:extLst>
              <a:ext uri="{FF2B5EF4-FFF2-40B4-BE49-F238E27FC236}">
                <a16:creationId xmlns:a16="http://schemas.microsoft.com/office/drawing/2014/main" id="{498F3567-1B8A-4443-960A-8901B8C148FD}"/>
              </a:ext>
            </a:extLst>
          </p:cNvPr>
          <p:cNvPicPr/>
          <p:nvPr/>
        </p:nvPicPr>
        <p:blipFill>
          <a:blip r:embed="rId3">
            <a:clrChange>
              <a:clrFrom>
                <a:srgbClr val="FFFEF6"/>
              </a:clrFrom>
              <a:clrTo>
                <a:srgbClr val="FFFEF6">
                  <a:alpha val="0"/>
                </a:srgbClr>
              </a:clrTo>
            </a:clrChange>
            <a:extLst>
              <a:ext uri="{BEBA8EAE-BF5A-486C-A8C5-ECC9F3942E4B}">
                <a14:imgProps xmlns:a14="http://schemas.microsoft.com/office/drawing/2010/main">
                  <a14:imgLayer r:embed="rId4">
                    <a14:imgEffect>
                      <a14:colorTemperature colorTemp="7200"/>
                    </a14:imgEffect>
                  </a14:imgLayer>
                </a14:imgProps>
              </a:ext>
            </a:extLst>
          </a:blip>
          <a:stretch/>
        </p:blipFill>
        <p:spPr>
          <a:xfrm>
            <a:off x="10278533" y="5479747"/>
            <a:ext cx="1913467" cy="1378253"/>
          </a:xfrm>
          <a:prstGeom prst="rect">
            <a:avLst/>
          </a:prstGeom>
          <a:ln w="0">
            <a:noFill/>
          </a:ln>
        </p:spPr>
      </p:pic>
    </p:spTree>
    <p:extLst>
      <p:ext uri="{BB962C8B-B14F-4D97-AF65-F5344CB8AC3E}">
        <p14:creationId xmlns:p14="http://schemas.microsoft.com/office/powerpoint/2010/main" val="15224421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D098AE01-8614-49FF-878E-47B01BFDD928}"/>
              </a:ext>
            </a:extLst>
          </p:cNvPr>
          <p:cNvPicPr>
            <a:picLocks noChangeAspect="1"/>
          </p:cNvPicPr>
          <p:nvPr/>
        </p:nvPicPr>
        <p:blipFill>
          <a:blip r:embed="rId2"/>
          <a:stretch>
            <a:fillRect/>
          </a:stretch>
        </p:blipFill>
        <p:spPr>
          <a:xfrm>
            <a:off x="3066627" y="32863"/>
            <a:ext cx="6058746" cy="6792273"/>
          </a:xfrm>
          <a:prstGeom prst="rect">
            <a:avLst/>
          </a:prstGeom>
        </p:spPr>
      </p:pic>
      <p:pic>
        <p:nvPicPr>
          <p:cNvPr id="3" name="Image 2">
            <a:extLst>
              <a:ext uri="{FF2B5EF4-FFF2-40B4-BE49-F238E27FC236}">
                <a16:creationId xmlns:a16="http://schemas.microsoft.com/office/drawing/2014/main" id="{13F67D36-75DA-4F42-96D1-6A5ECBBA9E48}"/>
              </a:ext>
            </a:extLst>
          </p:cNvPr>
          <p:cNvPicPr/>
          <p:nvPr/>
        </p:nvPicPr>
        <p:blipFill>
          <a:blip r:embed="rId3">
            <a:clrChange>
              <a:clrFrom>
                <a:srgbClr val="FFFEF6"/>
              </a:clrFrom>
              <a:clrTo>
                <a:srgbClr val="FFFEF6">
                  <a:alpha val="0"/>
                </a:srgbClr>
              </a:clrTo>
            </a:clrChange>
            <a:extLst>
              <a:ext uri="{BEBA8EAE-BF5A-486C-A8C5-ECC9F3942E4B}">
                <a14:imgProps xmlns:a14="http://schemas.microsoft.com/office/drawing/2010/main">
                  <a14:imgLayer r:embed="rId4">
                    <a14:imgEffect>
                      <a14:colorTemperature colorTemp="7200"/>
                    </a14:imgEffect>
                  </a14:imgLayer>
                </a14:imgProps>
              </a:ext>
            </a:extLst>
          </a:blip>
          <a:stretch/>
        </p:blipFill>
        <p:spPr>
          <a:xfrm>
            <a:off x="10278533" y="5479747"/>
            <a:ext cx="1913467" cy="1378253"/>
          </a:xfrm>
          <a:prstGeom prst="rect">
            <a:avLst/>
          </a:prstGeom>
          <a:ln w="0">
            <a:noFill/>
          </a:ln>
        </p:spPr>
      </p:pic>
    </p:spTree>
    <p:extLst>
      <p:ext uri="{BB962C8B-B14F-4D97-AF65-F5344CB8AC3E}">
        <p14:creationId xmlns:p14="http://schemas.microsoft.com/office/powerpoint/2010/main" val="82471556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AAA57A0E-65E9-405A-96F2-CFCC3C7A56CB}"/>
              </a:ext>
            </a:extLst>
          </p:cNvPr>
          <p:cNvPicPr>
            <a:picLocks noChangeAspect="1"/>
          </p:cNvPicPr>
          <p:nvPr/>
        </p:nvPicPr>
        <p:blipFill>
          <a:blip r:embed="rId2"/>
          <a:stretch>
            <a:fillRect/>
          </a:stretch>
        </p:blipFill>
        <p:spPr>
          <a:xfrm>
            <a:off x="2953122" y="0"/>
            <a:ext cx="6285755" cy="6858000"/>
          </a:xfrm>
          <a:prstGeom prst="rect">
            <a:avLst/>
          </a:prstGeom>
        </p:spPr>
      </p:pic>
      <p:pic>
        <p:nvPicPr>
          <p:cNvPr id="3" name="Image 2">
            <a:extLst>
              <a:ext uri="{FF2B5EF4-FFF2-40B4-BE49-F238E27FC236}">
                <a16:creationId xmlns:a16="http://schemas.microsoft.com/office/drawing/2014/main" id="{A4F98550-EA5A-4A1D-A194-0BA29C6D1FD0}"/>
              </a:ext>
            </a:extLst>
          </p:cNvPr>
          <p:cNvPicPr/>
          <p:nvPr/>
        </p:nvPicPr>
        <p:blipFill>
          <a:blip r:embed="rId3">
            <a:clrChange>
              <a:clrFrom>
                <a:srgbClr val="FFFEF6"/>
              </a:clrFrom>
              <a:clrTo>
                <a:srgbClr val="FFFEF6">
                  <a:alpha val="0"/>
                </a:srgbClr>
              </a:clrTo>
            </a:clrChange>
            <a:extLst>
              <a:ext uri="{BEBA8EAE-BF5A-486C-A8C5-ECC9F3942E4B}">
                <a14:imgProps xmlns:a14="http://schemas.microsoft.com/office/drawing/2010/main">
                  <a14:imgLayer r:embed="rId4">
                    <a14:imgEffect>
                      <a14:colorTemperature colorTemp="7200"/>
                    </a14:imgEffect>
                  </a14:imgLayer>
                </a14:imgProps>
              </a:ext>
            </a:extLst>
          </a:blip>
          <a:stretch/>
        </p:blipFill>
        <p:spPr>
          <a:xfrm>
            <a:off x="10278533" y="5479747"/>
            <a:ext cx="1913467" cy="1378253"/>
          </a:xfrm>
          <a:prstGeom prst="rect">
            <a:avLst/>
          </a:prstGeom>
          <a:ln w="0">
            <a:noFill/>
          </a:ln>
        </p:spPr>
      </p:pic>
    </p:spTree>
    <p:extLst>
      <p:ext uri="{BB962C8B-B14F-4D97-AF65-F5344CB8AC3E}">
        <p14:creationId xmlns:p14="http://schemas.microsoft.com/office/powerpoint/2010/main" val="24991568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ZoneTexte 11">
            <a:extLst>
              <a:ext uri="{FF2B5EF4-FFF2-40B4-BE49-F238E27FC236}">
                <a16:creationId xmlns:a16="http://schemas.microsoft.com/office/drawing/2014/main" id="{0E3A4536-A67A-4EDE-82D0-BA2DA030DFD2}"/>
              </a:ext>
            </a:extLst>
          </p:cNvPr>
          <p:cNvSpPr txBox="1"/>
          <p:nvPr/>
        </p:nvSpPr>
        <p:spPr>
          <a:xfrm>
            <a:off x="761999" y="448760"/>
            <a:ext cx="6096000" cy="769441"/>
          </a:xfrm>
          <a:prstGeom prst="rect">
            <a:avLst/>
          </a:prstGeom>
          <a:noFill/>
        </p:spPr>
        <p:txBody>
          <a:bodyPr wrap="square">
            <a:spAutoFit/>
          </a:bodyPr>
          <a:lstStyle/>
          <a:p>
            <a:r>
              <a:rPr lang="fr-FR" sz="4400" b="1" dirty="0">
                <a:latin typeface="Tahoma" panose="020B0604030504040204" pitchFamily="34" charset="0"/>
                <a:ea typeface="Tahoma" panose="020B0604030504040204" pitchFamily="34" charset="0"/>
                <a:cs typeface="Tahoma" panose="020B0604030504040204" pitchFamily="34" charset="0"/>
              </a:rPr>
              <a:t>Objectifs</a:t>
            </a:r>
            <a:endParaRPr lang="fr-FR" sz="4400" dirty="0"/>
          </a:p>
        </p:txBody>
      </p:sp>
      <p:sp>
        <p:nvSpPr>
          <p:cNvPr id="15" name="ZoneTexte 14">
            <a:extLst>
              <a:ext uri="{FF2B5EF4-FFF2-40B4-BE49-F238E27FC236}">
                <a16:creationId xmlns:a16="http://schemas.microsoft.com/office/drawing/2014/main" id="{38BB8A04-7C6D-4F1D-9357-FB0EBD339FC8}"/>
              </a:ext>
            </a:extLst>
          </p:cNvPr>
          <p:cNvSpPr txBox="1"/>
          <p:nvPr/>
        </p:nvSpPr>
        <p:spPr>
          <a:xfrm>
            <a:off x="838200" y="844254"/>
            <a:ext cx="11015133" cy="5169492"/>
          </a:xfrm>
          <a:prstGeom prst="rect">
            <a:avLst/>
          </a:prstGeom>
          <a:noFill/>
        </p:spPr>
        <p:txBody>
          <a:bodyPr wrap="square">
            <a:spAutoFit/>
          </a:bodyPr>
          <a:lstStyle/>
          <a:p>
            <a:pPr>
              <a:lnSpc>
                <a:spcPct val="107000"/>
              </a:lnSpc>
              <a:spcAft>
                <a:spcPts val="800"/>
              </a:spcAft>
            </a:pPr>
            <a:r>
              <a:rPr lang="fr-FR" sz="1400" dirty="0">
                <a:effectLst/>
                <a:latin typeface="Tahoma" panose="020B0604030504040204" pitchFamily="34" charset="0"/>
                <a:ea typeface="Tahoma" panose="020B0604030504040204" pitchFamily="34" charset="0"/>
                <a:cs typeface="Tahoma" panose="020B0604030504040204" pitchFamily="34" charset="0"/>
              </a:rPr>
              <a:t> </a:t>
            </a:r>
          </a:p>
          <a:p>
            <a:pPr>
              <a:lnSpc>
                <a:spcPct val="107000"/>
              </a:lnSpc>
              <a:spcAft>
                <a:spcPts val="800"/>
              </a:spcAft>
            </a:pPr>
            <a:r>
              <a:rPr lang="fr-FR" sz="1400" dirty="0">
                <a:solidFill>
                  <a:srgbClr val="2F5597"/>
                </a:solidFill>
                <a:effectLst/>
                <a:latin typeface="Tahoma" panose="020B0604030504040204" pitchFamily="34" charset="0"/>
                <a:ea typeface="Tahoma" panose="020B0604030504040204" pitchFamily="34" charset="0"/>
                <a:cs typeface="Tahoma" panose="020B0604030504040204" pitchFamily="34" charset="0"/>
              </a:rPr>
              <a:t>Objectifs linguistiques</a:t>
            </a:r>
            <a:endParaRPr lang="fr-FR" sz="1400" dirty="0">
              <a:effectLst/>
              <a:latin typeface="Tahoma" panose="020B0604030504040204" pitchFamily="34" charset="0"/>
              <a:ea typeface="Tahoma" panose="020B0604030504040204" pitchFamily="34" charset="0"/>
              <a:cs typeface="Tahoma" panose="020B0604030504040204" pitchFamily="34" charset="0"/>
            </a:endParaRPr>
          </a:p>
          <a:p>
            <a:pPr marL="342900" lvl="0" indent="-342900">
              <a:lnSpc>
                <a:spcPct val="107000"/>
              </a:lnSpc>
              <a:buFont typeface="Symbol" panose="05050102010706020507" pitchFamily="18" charset="2"/>
              <a:buChar char=""/>
            </a:pPr>
            <a:r>
              <a:rPr lang="fr-FR" sz="1400" dirty="0">
                <a:effectLst/>
                <a:latin typeface="Tahoma" panose="020B0604030504040204" pitchFamily="34" charset="0"/>
                <a:ea typeface="Tahoma" panose="020B0604030504040204" pitchFamily="34" charset="0"/>
                <a:cs typeface="Tahoma" panose="020B0604030504040204" pitchFamily="34" charset="0"/>
              </a:rPr>
              <a:t>Savoir exprimer l’hypothèse avec le subjonctif (</a:t>
            </a:r>
            <a:r>
              <a:rPr lang="fr-FR" sz="1400" dirty="0" err="1">
                <a:effectLst/>
                <a:latin typeface="Tahoma" panose="020B0604030504040204" pitchFamily="34" charset="0"/>
                <a:ea typeface="Tahoma" panose="020B0604030504040204" pitchFamily="34" charset="0"/>
                <a:cs typeface="Tahoma" panose="020B0604030504040204" pitchFamily="34" charset="0"/>
              </a:rPr>
              <a:t>creo</a:t>
            </a:r>
            <a:r>
              <a:rPr lang="fr-FR" sz="1400" dirty="0">
                <a:effectLst/>
                <a:latin typeface="Tahoma" panose="020B0604030504040204" pitchFamily="34" charset="0"/>
                <a:ea typeface="Tahoma" panose="020B0604030504040204" pitchFamily="34" charset="0"/>
                <a:cs typeface="Tahoma" panose="020B0604030504040204" pitchFamily="34" charset="0"/>
              </a:rPr>
              <a:t> que, </a:t>
            </a:r>
            <a:r>
              <a:rPr lang="fr-FR" sz="1400" dirty="0" err="1">
                <a:effectLst/>
                <a:latin typeface="Tahoma" panose="020B0604030504040204" pitchFamily="34" charset="0"/>
                <a:ea typeface="Tahoma" panose="020B0604030504040204" pitchFamily="34" charset="0"/>
                <a:cs typeface="Tahoma" panose="020B0604030504040204" pitchFamily="34" charset="0"/>
              </a:rPr>
              <a:t>puede</a:t>
            </a:r>
            <a:r>
              <a:rPr lang="fr-FR" sz="1400" dirty="0">
                <a:effectLst/>
                <a:latin typeface="Tahoma" panose="020B0604030504040204" pitchFamily="34" charset="0"/>
                <a:ea typeface="Tahoma" panose="020B0604030504040204" pitchFamily="34" charset="0"/>
                <a:cs typeface="Tahoma" panose="020B0604030504040204" pitchFamily="34" charset="0"/>
              </a:rPr>
              <a:t> </a:t>
            </a:r>
            <a:r>
              <a:rPr lang="fr-FR" sz="1400" dirty="0" err="1">
                <a:effectLst/>
                <a:latin typeface="Tahoma" panose="020B0604030504040204" pitchFamily="34" charset="0"/>
                <a:ea typeface="Tahoma" panose="020B0604030504040204" pitchFamily="34" charset="0"/>
                <a:cs typeface="Tahoma" panose="020B0604030504040204" pitchFamily="34" charset="0"/>
              </a:rPr>
              <a:t>ser</a:t>
            </a:r>
            <a:r>
              <a:rPr lang="fr-FR" sz="1400" dirty="0">
                <a:effectLst/>
                <a:latin typeface="Tahoma" panose="020B0604030504040204" pitchFamily="34" charset="0"/>
                <a:ea typeface="Tahoma" panose="020B0604030504040204" pitchFamily="34" charset="0"/>
                <a:cs typeface="Tahoma" panose="020B0604030504040204" pitchFamily="34" charset="0"/>
              </a:rPr>
              <a:t> que, es </a:t>
            </a:r>
            <a:r>
              <a:rPr lang="fr-FR" sz="1400" dirty="0" err="1">
                <a:effectLst/>
                <a:latin typeface="Tahoma" panose="020B0604030504040204" pitchFamily="34" charset="0"/>
                <a:ea typeface="Tahoma" panose="020B0604030504040204" pitchFamily="34" charset="0"/>
                <a:cs typeface="Tahoma" panose="020B0604030504040204" pitchFamily="34" charset="0"/>
              </a:rPr>
              <a:t>posible</a:t>
            </a:r>
            <a:r>
              <a:rPr lang="fr-FR" sz="1400" dirty="0">
                <a:effectLst/>
                <a:latin typeface="Tahoma" panose="020B0604030504040204" pitchFamily="34" charset="0"/>
                <a:ea typeface="Tahoma" panose="020B0604030504040204" pitchFamily="34" charset="0"/>
                <a:cs typeface="Tahoma" panose="020B0604030504040204" pitchFamily="34" charset="0"/>
              </a:rPr>
              <a:t> que…), la certitude (</a:t>
            </a:r>
            <a:r>
              <a:rPr lang="fr-FR" sz="1400" dirty="0" err="1">
                <a:effectLst/>
                <a:latin typeface="Tahoma" panose="020B0604030504040204" pitchFamily="34" charset="0"/>
                <a:ea typeface="Tahoma" panose="020B0604030504040204" pitchFamily="34" charset="0"/>
                <a:cs typeface="Tahoma" panose="020B0604030504040204" pitchFamily="34" charset="0"/>
              </a:rPr>
              <a:t>seguro</a:t>
            </a:r>
            <a:r>
              <a:rPr lang="fr-FR" sz="1400" dirty="0">
                <a:effectLst/>
                <a:latin typeface="Tahoma" panose="020B0604030504040204" pitchFamily="34" charset="0"/>
                <a:ea typeface="Tahoma" panose="020B0604030504040204" pitchFamily="34" charset="0"/>
                <a:cs typeface="Tahoma" panose="020B0604030504040204" pitchFamily="34" charset="0"/>
              </a:rPr>
              <a:t> que, </a:t>
            </a:r>
            <a:r>
              <a:rPr lang="fr-FR" sz="1400" dirty="0" err="1">
                <a:effectLst/>
                <a:latin typeface="Tahoma" panose="020B0604030504040204" pitchFamily="34" charset="0"/>
                <a:ea typeface="Tahoma" panose="020B0604030504040204" pitchFamily="34" charset="0"/>
                <a:cs typeface="Tahoma" panose="020B0604030504040204" pitchFamily="34" charset="0"/>
              </a:rPr>
              <a:t>fijo</a:t>
            </a:r>
            <a:r>
              <a:rPr lang="fr-FR" sz="1400" dirty="0">
                <a:effectLst/>
                <a:latin typeface="Tahoma" panose="020B0604030504040204" pitchFamily="34" charset="0"/>
                <a:ea typeface="Tahoma" panose="020B0604030504040204" pitchFamily="34" charset="0"/>
                <a:cs typeface="Tahoma" panose="020B0604030504040204" pitchFamily="34" charset="0"/>
              </a:rPr>
              <a:t> que…) et le doute (me </a:t>
            </a:r>
            <a:r>
              <a:rPr lang="fr-FR" sz="1400" dirty="0" err="1">
                <a:effectLst/>
                <a:latin typeface="Tahoma" panose="020B0604030504040204" pitchFamily="34" charset="0"/>
                <a:ea typeface="Tahoma" panose="020B0604030504040204" pitchFamily="34" charset="0"/>
                <a:cs typeface="Tahoma" panose="020B0604030504040204" pitchFamily="34" charset="0"/>
              </a:rPr>
              <a:t>parece</a:t>
            </a:r>
            <a:r>
              <a:rPr lang="fr-FR" sz="1400" dirty="0">
                <a:effectLst/>
                <a:latin typeface="Tahoma" panose="020B0604030504040204" pitchFamily="34" charset="0"/>
                <a:ea typeface="Tahoma" panose="020B0604030504040204" pitchFamily="34" charset="0"/>
                <a:cs typeface="Tahoma" panose="020B0604030504040204" pitchFamily="34" charset="0"/>
              </a:rPr>
              <a:t> </a:t>
            </a:r>
            <a:r>
              <a:rPr lang="fr-FR" sz="1400" dirty="0" err="1">
                <a:effectLst/>
                <a:latin typeface="Tahoma" panose="020B0604030504040204" pitchFamily="34" charset="0"/>
                <a:ea typeface="Tahoma" panose="020B0604030504040204" pitchFamily="34" charset="0"/>
                <a:cs typeface="Tahoma" panose="020B0604030504040204" pitchFamily="34" charset="0"/>
              </a:rPr>
              <a:t>extraño</a:t>
            </a:r>
            <a:r>
              <a:rPr lang="fr-FR" sz="1400" dirty="0">
                <a:effectLst/>
                <a:latin typeface="Tahoma" panose="020B0604030504040204" pitchFamily="34" charset="0"/>
                <a:ea typeface="Tahoma" panose="020B0604030504040204" pitchFamily="34" charset="0"/>
                <a:cs typeface="Tahoma" panose="020B0604030504040204" pitchFamily="34" charset="0"/>
              </a:rPr>
              <a:t>…</a:t>
            </a:r>
          </a:p>
          <a:p>
            <a:pPr marL="342900" lvl="0" indent="-342900">
              <a:lnSpc>
                <a:spcPct val="107000"/>
              </a:lnSpc>
              <a:buFont typeface="Symbol" panose="05050102010706020507" pitchFamily="18" charset="2"/>
              <a:buChar char=""/>
            </a:pPr>
            <a:r>
              <a:rPr lang="es-ES" sz="1400" dirty="0">
                <a:effectLst/>
                <a:latin typeface="Tahoma" panose="020B0604030504040204" pitchFamily="34" charset="0"/>
                <a:ea typeface="Tahoma" panose="020B0604030504040204" pitchFamily="34" charset="0"/>
                <a:cs typeface="Tahoma" panose="020B0604030504040204" pitchFamily="34" charset="0"/>
              </a:rPr>
              <a:t>Savoir </a:t>
            </a:r>
            <a:r>
              <a:rPr lang="es-ES" sz="1400" dirty="0" err="1">
                <a:effectLst/>
                <a:latin typeface="Tahoma" panose="020B0604030504040204" pitchFamily="34" charset="0"/>
                <a:ea typeface="Tahoma" panose="020B0604030504040204" pitchFamily="34" charset="0"/>
                <a:cs typeface="Tahoma" panose="020B0604030504040204" pitchFamily="34" charset="0"/>
              </a:rPr>
              <a:t>exclure</a:t>
            </a:r>
            <a:r>
              <a:rPr lang="es-ES" sz="1400" dirty="0">
                <a:effectLst/>
                <a:latin typeface="Tahoma" panose="020B0604030504040204" pitchFamily="34" charset="0"/>
                <a:ea typeface="Tahoma" panose="020B0604030504040204" pitchFamily="34" charset="0"/>
                <a:cs typeface="Tahoma" panose="020B0604030504040204" pitchFamily="34" charset="0"/>
              </a:rPr>
              <a:t> une </a:t>
            </a:r>
            <a:r>
              <a:rPr lang="es-ES" sz="1400" dirty="0" err="1">
                <a:effectLst/>
                <a:latin typeface="Tahoma" panose="020B0604030504040204" pitchFamily="34" charset="0"/>
                <a:ea typeface="Tahoma" panose="020B0604030504040204" pitchFamily="34" charset="0"/>
                <a:cs typeface="Tahoma" panose="020B0604030504040204" pitchFamily="34" charset="0"/>
              </a:rPr>
              <a:t>idée</a:t>
            </a:r>
            <a:r>
              <a:rPr lang="es-ES" sz="1400" dirty="0">
                <a:effectLst/>
                <a:latin typeface="Tahoma" panose="020B0604030504040204" pitchFamily="34" charset="0"/>
                <a:ea typeface="Tahoma" panose="020B0604030504040204" pitchFamily="34" charset="0"/>
                <a:cs typeface="Tahoma" panose="020B0604030504040204" pitchFamily="34" charset="0"/>
              </a:rPr>
              <a:t> (no es … porque, no es posible… ya que…)</a:t>
            </a:r>
            <a:endParaRPr lang="fr-FR" sz="1400" dirty="0">
              <a:effectLst/>
              <a:latin typeface="Tahoma" panose="020B0604030504040204" pitchFamily="34" charset="0"/>
              <a:ea typeface="Tahoma" panose="020B0604030504040204" pitchFamily="34" charset="0"/>
              <a:cs typeface="Tahoma" panose="020B0604030504040204" pitchFamily="34" charset="0"/>
            </a:endParaRPr>
          </a:p>
          <a:p>
            <a:pPr marL="342900" lvl="0" indent="-342900">
              <a:lnSpc>
                <a:spcPct val="107000"/>
              </a:lnSpc>
              <a:buFont typeface="Symbol" panose="05050102010706020507" pitchFamily="18" charset="2"/>
              <a:buChar char=""/>
            </a:pPr>
            <a:r>
              <a:rPr lang="fr-FR" sz="1400" dirty="0">
                <a:effectLst/>
                <a:latin typeface="Tahoma" panose="020B0604030504040204" pitchFamily="34" charset="0"/>
                <a:ea typeface="Tahoma" panose="020B0604030504040204" pitchFamily="34" charset="0"/>
                <a:cs typeface="Tahoma" panose="020B0604030504040204" pitchFamily="34" charset="0"/>
              </a:rPr>
              <a:t>Savoir justifier une réponse avec des connecteurs de cause et de conséquence</a:t>
            </a:r>
          </a:p>
          <a:p>
            <a:pPr marL="342900" lvl="0" indent="-342900">
              <a:lnSpc>
                <a:spcPct val="107000"/>
              </a:lnSpc>
              <a:buFont typeface="Symbol" panose="05050102010706020507" pitchFamily="18" charset="2"/>
              <a:buChar char=""/>
            </a:pPr>
            <a:r>
              <a:rPr lang="fr-FR" sz="1400" dirty="0">
                <a:effectLst/>
                <a:latin typeface="Tahoma" panose="020B0604030504040204" pitchFamily="34" charset="0"/>
                <a:ea typeface="Tahoma" panose="020B0604030504040204" pitchFamily="34" charset="0"/>
                <a:cs typeface="Tahoma" panose="020B0604030504040204" pitchFamily="34" charset="0"/>
              </a:rPr>
              <a:t>Situer dans le temps (antes, a las 15h20, </a:t>
            </a:r>
            <a:r>
              <a:rPr lang="fr-FR" sz="1400" dirty="0" err="1">
                <a:effectLst/>
                <a:latin typeface="Tahoma" panose="020B0604030504040204" pitchFamily="34" charset="0"/>
                <a:ea typeface="Tahoma" panose="020B0604030504040204" pitchFamily="34" charset="0"/>
                <a:cs typeface="Tahoma" panose="020B0604030504040204" pitchFamily="34" charset="0"/>
              </a:rPr>
              <a:t>por</a:t>
            </a:r>
            <a:r>
              <a:rPr lang="fr-FR" sz="1400" dirty="0">
                <a:effectLst/>
                <a:latin typeface="Tahoma" panose="020B0604030504040204" pitchFamily="34" charset="0"/>
                <a:ea typeface="Tahoma" panose="020B0604030504040204" pitchFamily="34" charset="0"/>
                <a:cs typeface="Tahoma" panose="020B0604030504040204" pitchFamily="34" charset="0"/>
              </a:rPr>
              <a:t> la tarde…) et dans l’espace (</a:t>
            </a:r>
            <a:r>
              <a:rPr lang="fr-FR" sz="1400" dirty="0" err="1">
                <a:effectLst/>
                <a:latin typeface="Tahoma" panose="020B0604030504040204" pitchFamily="34" charset="0"/>
                <a:ea typeface="Tahoma" panose="020B0604030504040204" pitchFamily="34" charset="0"/>
                <a:cs typeface="Tahoma" panose="020B0604030504040204" pitchFamily="34" charset="0"/>
              </a:rPr>
              <a:t>cerca</a:t>
            </a:r>
            <a:r>
              <a:rPr lang="fr-FR" sz="1400" dirty="0">
                <a:effectLst/>
                <a:latin typeface="Tahoma" panose="020B0604030504040204" pitchFamily="34" charset="0"/>
                <a:ea typeface="Tahoma" panose="020B0604030504040204" pitchFamily="34" charset="0"/>
                <a:cs typeface="Tahoma" panose="020B0604030504040204" pitchFamily="34" charset="0"/>
              </a:rPr>
              <a:t> de, </a:t>
            </a:r>
            <a:r>
              <a:rPr lang="fr-FR" sz="1400" dirty="0" err="1">
                <a:effectLst/>
                <a:latin typeface="Tahoma" panose="020B0604030504040204" pitchFamily="34" charset="0"/>
                <a:ea typeface="Tahoma" panose="020B0604030504040204" pitchFamily="34" charset="0"/>
                <a:cs typeface="Tahoma" panose="020B0604030504040204" pitchFamily="34" charset="0"/>
              </a:rPr>
              <a:t>dentro</a:t>
            </a:r>
            <a:r>
              <a:rPr lang="fr-FR" sz="1400" dirty="0">
                <a:effectLst/>
                <a:latin typeface="Tahoma" panose="020B0604030504040204" pitchFamily="34" charset="0"/>
                <a:ea typeface="Tahoma" panose="020B0604030504040204" pitchFamily="34" charset="0"/>
                <a:cs typeface="Tahoma" panose="020B0604030504040204" pitchFamily="34" charset="0"/>
              </a:rPr>
              <a:t> de, …)</a:t>
            </a:r>
          </a:p>
          <a:p>
            <a:pPr marL="342900" lvl="0" indent="-342900">
              <a:lnSpc>
                <a:spcPct val="107000"/>
              </a:lnSpc>
              <a:buFont typeface="Symbol" panose="05050102010706020507" pitchFamily="18" charset="2"/>
              <a:buChar char=""/>
            </a:pPr>
            <a:r>
              <a:rPr lang="fr-FR" sz="1400" dirty="0">
                <a:effectLst/>
                <a:latin typeface="Tahoma" panose="020B0604030504040204" pitchFamily="34" charset="0"/>
                <a:ea typeface="Tahoma" panose="020B0604030504040204" pitchFamily="34" charset="0"/>
                <a:cs typeface="Tahoma" panose="020B0604030504040204" pitchFamily="34" charset="0"/>
              </a:rPr>
              <a:t>Savoir décrire un fait</a:t>
            </a:r>
          </a:p>
          <a:p>
            <a:pPr marL="342900" lvl="0" indent="-342900">
              <a:lnSpc>
                <a:spcPct val="107000"/>
              </a:lnSpc>
              <a:buFont typeface="Symbol" panose="05050102010706020507" pitchFamily="18" charset="2"/>
              <a:buChar char=""/>
            </a:pPr>
            <a:r>
              <a:rPr lang="fr-FR" sz="1400" dirty="0">
                <a:effectLst/>
                <a:latin typeface="Tahoma" panose="020B0604030504040204" pitchFamily="34" charset="0"/>
                <a:ea typeface="Tahoma" panose="020B0604030504040204" pitchFamily="34" charset="0"/>
                <a:cs typeface="Tahoma" panose="020B0604030504040204" pitchFamily="34" charset="0"/>
              </a:rPr>
              <a:t>Apprendre le lexique des réseaux sociaux</a:t>
            </a:r>
          </a:p>
          <a:p>
            <a:pPr marL="342900" lvl="0" indent="-342900">
              <a:lnSpc>
                <a:spcPct val="107000"/>
              </a:lnSpc>
              <a:buFont typeface="Symbol" panose="05050102010706020507" pitchFamily="18" charset="2"/>
              <a:buChar char=""/>
            </a:pPr>
            <a:r>
              <a:rPr lang="fr-FR" sz="1400" dirty="0">
                <a:effectLst/>
                <a:latin typeface="Tahoma" panose="020B0604030504040204" pitchFamily="34" charset="0"/>
                <a:ea typeface="Tahoma" panose="020B0604030504040204" pitchFamily="34" charset="0"/>
                <a:cs typeface="Tahoma" panose="020B0604030504040204" pitchFamily="34" charset="0"/>
              </a:rPr>
              <a:t>Savoir donner des conseils numériques avec l’impératif</a:t>
            </a:r>
          </a:p>
          <a:p>
            <a:pPr marL="457200">
              <a:lnSpc>
                <a:spcPct val="107000"/>
              </a:lnSpc>
              <a:spcAft>
                <a:spcPts val="800"/>
              </a:spcAft>
            </a:pPr>
            <a:r>
              <a:rPr lang="fr-FR" sz="1400" dirty="0">
                <a:effectLst/>
                <a:latin typeface="Tahoma" panose="020B0604030504040204" pitchFamily="34" charset="0"/>
                <a:ea typeface="Tahoma" panose="020B0604030504040204" pitchFamily="34" charset="0"/>
                <a:cs typeface="Tahoma" panose="020B0604030504040204" pitchFamily="34" charset="0"/>
              </a:rPr>
              <a:t> </a:t>
            </a:r>
          </a:p>
          <a:p>
            <a:pPr>
              <a:lnSpc>
                <a:spcPct val="107000"/>
              </a:lnSpc>
              <a:spcAft>
                <a:spcPts val="800"/>
              </a:spcAft>
            </a:pPr>
            <a:r>
              <a:rPr lang="fr-FR" sz="1400" dirty="0">
                <a:solidFill>
                  <a:srgbClr val="2F5597"/>
                </a:solidFill>
                <a:effectLst/>
                <a:latin typeface="Tahoma" panose="020B0604030504040204" pitchFamily="34" charset="0"/>
                <a:ea typeface="Tahoma" panose="020B0604030504040204" pitchFamily="34" charset="0"/>
                <a:cs typeface="Tahoma" panose="020B0604030504040204" pitchFamily="34" charset="0"/>
              </a:rPr>
              <a:t>Objectif communicatif</a:t>
            </a:r>
            <a:endParaRPr lang="fr-FR" sz="1400" dirty="0">
              <a:effectLst/>
              <a:latin typeface="Tahoma" panose="020B0604030504040204" pitchFamily="34" charset="0"/>
              <a:ea typeface="Tahoma" panose="020B0604030504040204" pitchFamily="34" charset="0"/>
              <a:cs typeface="Tahoma" panose="020B0604030504040204" pitchFamily="34" charset="0"/>
            </a:endParaRPr>
          </a:p>
          <a:p>
            <a:pPr marL="342900" lvl="0" indent="-342900">
              <a:lnSpc>
                <a:spcPct val="107000"/>
              </a:lnSpc>
              <a:buFont typeface="Symbol" panose="05050102010706020507" pitchFamily="18" charset="2"/>
              <a:buChar char=""/>
            </a:pPr>
            <a:r>
              <a:rPr lang="fr-FR" sz="1400" dirty="0">
                <a:effectLst/>
                <a:latin typeface="Tahoma" panose="020B0604030504040204" pitchFamily="34" charset="0"/>
                <a:ea typeface="Tahoma" panose="020B0604030504040204" pitchFamily="34" charset="0"/>
                <a:cs typeface="Tahoma" panose="020B0604030504040204" pitchFamily="34" charset="0"/>
              </a:rPr>
              <a:t>Donner du sens à la langue dans une situation concrète</a:t>
            </a:r>
          </a:p>
          <a:p>
            <a:pPr marL="457200">
              <a:lnSpc>
                <a:spcPct val="107000"/>
              </a:lnSpc>
              <a:spcAft>
                <a:spcPts val="800"/>
              </a:spcAft>
            </a:pPr>
            <a:r>
              <a:rPr lang="fr-FR" sz="1400" dirty="0">
                <a:effectLst/>
                <a:latin typeface="Tahoma" panose="020B0604030504040204" pitchFamily="34" charset="0"/>
                <a:ea typeface="Tahoma" panose="020B0604030504040204" pitchFamily="34" charset="0"/>
                <a:cs typeface="Tahoma" panose="020B0604030504040204" pitchFamily="34" charset="0"/>
              </a:rPr>
              <a:t> </a:t>
            </a:r>
          </a:p>
          <a:p>
            <a:pPr>
              <a:lnSpc>
                <a:spcPct val="107000"/>
              </a:lnSpc>
              <a:spcAft>
                <a:spcPts val="800"/>
              </a:spcAft>
            </a:pPr>
            <a:r>
              <a:rPr lang="fr-FR" sz="1400" dirty="0">
                <a:solidFill>
                  <a:srgbClr val="2F5597"/>
                </a:solidFill>
                <a:effectLst/>
                <a:latin typeface="Tahoma" panose="020B0604030504040204" pitchFamily="34" charset="0"/>
                <a:ea typeface="Tahoma" panose="020B0604030504040204" pitchFamily="34" charset="0"/>
                <a:cs typeface="Tahoma" panose="020B0604030504040204" pitchFamily="34" charset="0"/>
              </a:rPr>
              <a:t>Objectifs citoyens</a:t>
            </a:r>
            <a:endParaRPr lang="fr-FR" sz="1400" dirty="0">
              <a:effectLst/>
              <a:latin typeface="Tahoma" panose="020B0604030504040204" pitchFamily="34" charset="0"/>
              <a:ea typeface="Tahoma" panose="020B0604030504040204" pitchFamily="34" charset="0"/>
              <a:cs typeface="Tahoma" panose="020B0604030504040204" pitchFamily="34" charset="0"/>
            </a:endParaRPr>
          </a:p>
          <a:p>
            <a:pPr>
              <a:lnSpc>
                <a:spcPct val="107000"/>
              </a:lnSpc>
              <a:spcAft>
                <a:spcPts val="800"/>
              </a:spcAft>
            </a:pPr>
            <a:r>
              <a:rPr lang="fr-FR" sz="1400" dirty="0">
                <a:effectLst/>
                <a:latin typeface="Tahoma" panose="020B0604030504040204" pitchFamily="34" charset="0"/>
                <a:ea typeface="Tahoma" panose="020B0604030504040204" pitchFamily="34" charset="0"/>
                <a:cs typeface="Tahoma" panose="020B0604030504040204" pitchFamily="34" charset="0"/>
              </a:rPr>
              <a:t>Développer la citoyenneté numérique par le jeu : </a:t>
            </a:r>
          </a:p>
          <a:p>
            <a:pPr marL="342900" lvl="0" indent="-342900">
              <a:lnSpc>
                <a:spcPct val="107000"/>
              </a:lnSpc>
              <a:buFont typeface="Symbol" panose="05050102010706020507" pitchFamily="18" charset="2"/>
              <a:buChar char=""/>
            </a:pPr>
            <a:r>
              <a:rPr lang="fr-FR" sz="1400" dirty="0">
                <a:effectLst/>
                <a:latin typeface="Tahoma" panose="020B0604030504040204" pitchFamily="34" charset="0"/>
                <a:ea typeface="Tahoma" panose="020B0604030504040204" pitchFamily="34" charset="0"/>
                <a:cs typeface="Tahoma" panose="020B0604030504040204" pitchFamily="34" charset="0"/>
              </a:rPr>
              <a:t>protéger ses données</a:t>
            </a:r>
          </a:p>
          <a:p>
            <a:pPr marL="342900" lvl="0" indent="-342900">
              <a:lnSpc>
                <a:spcPct val="107000"/>
              </a:lnSpc>
              <a:buFont typeface="Symbol" panose="05050102010706020507" pitchFamily="18" charset="2"/>
              <a:buChar char=""/>
            </a:pPr>
            <a:r>
              <a:rPr lang="fr-FR" sz="1400" dirty="0">
                <a:effectLst/>
                <a:latin typeface="Tahoma" panose="020B0604030504040204" pitchFamily="34" charset="0"/>
                <a:ea typeface="Tahoma" panose="020B0604030504040204" pitchFamily="34" charset="0"/>
                <a:cs typeface="Tahoma" panose="020B0604030504040204" pitchFamily="34" charset="0"/>
              </a:rPr>
              <a:t>prendre conscience de ses traces numériques</a:t>
            </a:r>
          </a:p>
          <a:p>
            <a:pPr marL="342900" lvl="0" indent="-342900">
              <a:lnSpc>
                <a:spcPct val="107000"/>
              </a:lnSpc>
              <a:spcAft>
                <a:spcPts val="800"/>
              </a:spcAft>
              <a:buFont typeface="Symbol" panose="05050102010706020507" pitchFamily="18" charset="2"/>
              <a:buChar char=""/>
            </a:pPr>
            <a:r>
              <a:rPr lang="fr-FR" sz="1400" dirty="0">
                <a:effectLst/>
                <a:latin typeface="Tahoma" panose="020B0604030504040204" pitchFamily="34" charset="0"/>
                <a:ea typeface="Tahoma" panose="020B0604030504040204" pitchFamily="34" charset="0"/>
                <a:cs typeface="Tahoma" panose="020B0604030504040204" pitchFamily="34" charset="0"/>
              </a:rPr>
              <a:t>adopter un comportement plus responsable</a:t>
            </a:r>
          </a:p>
        </p:txBody>
      </p:sp>
      <p:pic>
        <p:nvPicPr>
          <p:cNvPr id="4" name="Image 2">
            <a:extLst>
              <a:ext uri="{FF2B5EF4-FFF2-40B4-BE49-F238E27FC236}">
                <a16:creationId xmlns:a16="http://schemas.microsoft.com/office/drawing/2014/main" id="{ADF0B7A6-2458-4E5D-A1C9-AD787641B4BF}"/>
              </a:ext>
            </a:extLst>
          </p:cNvPr>
          <p:cNvPicPr/>
          <p:nvPr/>
        </p:nvPicPr>
        <p:blipFill>
          <a:blip r:embed="rId2">
            <a:clrChange>
              <a:clrFrom>
                <a:srgbClr val="FFFEF6"/>
              </a:clrFrom>
              <a:clrTo>
                <a:srgbClr val="FFFEF6">
                  <a:alpha val="0"/>
                </a:srgbClr>
              </a:clrTo>
            </a:clrChange>
            <a:extLst>
              <a:ext uri="{BEBA8EAE-BF5A-486C-A8C5-ECC9F3942E4B}">
                <a14:imgProps xmlns:a14="http://schemas.microsoft.com/office/drawing/2010/main">
                  <a14:imgLayer r:embed="rId3">
                    <a14:imgEffect>
                      <a14:colorTemperature colorTemp="7200"/>
                    </a14:imgEffect>
                  </a14:imgLayer>
                </a14:imgProps>
              </a:ext>
            </a:extLst>
          </a:blip>
          <a:stretch/>
        </p:blipFill>
        <p:spPr>
          <a:xfrm>
            <a:off x="10397066" y="5555947"/>
            <a:ext cx="1913467" cy="1378253"/>
          </a:xfrm>
          <a:prstGeom prst="rect">
            <a:avLst/>
          </a:prstGeom>
          <a:ln w="0">
            <a:noFill/>
          </a:ln>
        </p:spPr>
      </p:pic>
    </p:spTree>
    <p:extLst>
      <p:ext uri="{BB962C8B-B14F-4D97-AF65-F5344CB8AC3E}">
        <p14:creationId xmlns:p14="http://schemas.microsoft.com/office/powerpoint/2010/main" val="67343246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FE7A1089-ABA8-4260-BCC4-BA2A7A5055E3}"/>
              </a:ext>
            </a:extLst>
          </p:cNvPr>
          <p:cNvPicPr>
            <a:picLocks noChangeAspect="1"/>
          </p:cNvPicPr>
          <p:nvPr/>
        </p:nvPicPr>
        <p:blipFill>
          <a:blip r:embed="rId2"/>
          <a:stretch>
            <a:fillRect/>
          </a:stretch>
        </p:blipFill>
        <p:spPr>
          <a:xfrm>
            <a:off x="2757021" y="113837"/>
            <a:ext cx="6677957" cy="6630325"/>
          </a:xfrm>
          <a:prstGeom prst="rect">
            <a:avLst/>
          </a:prstGeom>
        </p:spPr>
      </p:pic>
      <p:pic>
        <p:nvPicPr>
          <p:cNvPr id="4" name="Image 2">
            <a:extLst>
              <a:ext uri="{FF2B5EF4-FFF2-40B4-BE49-F238E27FC236}">
                <a16:creationId xmlns:a16="http://schemas.microsoft.com/office/drawing/2014/main" id="{4E9DC0CC-231A-49BC-9711-15250744BB29}"/>
              </a:ext>
            </a:extLst>
          </p:cNvPr>
          <p:cNvPicPr/>
          <p:nvPr/>
        </p:nvPicPr>
        <p:blipFill>
          <a:blip r:embed="rId3">
            <a:clrChange>
              <a:clrFrom>
                <a:srgbClr val="FFFEF6"/>
              </a:clrFrom>
              <a:clrTo>
                <a:srgbClr val="FFFEF6">
                  <a:alpha val="0"/>
                </a:srgbClr>
              </a:clrTo>
            </a:clrChange>
            <a:extLst>
              <a:ext uri="{BEBA8EAE-BF5A-486C-A8C5-ECC9F3942E4B}">
                <a14:imgProps xmlns:a14="http://schemas.microsoft.com/office/drawing/2010/main">
                  <a14:imgLayer r:embed="rId4">
                    <a14:imgEffect>
                      <a14:colorTemperature colorTemp="7200"/>
                    </a14:imgEffect>
                  </a14:imgLayer>
                </a14:imgProps>
              </a:ext>
            </a:extLst>
          </a:blip>
          <a:stretch/>
        </p:blipFill>
        <p:spPr>
          <a:xfrm>
            <a:off x="10278533" y="5479747"/>
            <a:ext cx="1913467" cy="1378253"/>
          </a:xfrm>
          <a:prstGeom prst="rect">
            <a:avLst/>
          </a:prstGeom>
          <a:ln w="0">
            <a:noFill/>
          </a:ln>
        </p:spPr>
      </p:pic>
    </p:spTree>
    <p:extLst>
      <p:ext uri="{BB962C8B-B14F-4D97-AF65-F5344CB8AC3E}">
        <p14:creationId xmlns:p14="http://schemas.microsoft.com/office/powerpoint/2010/main" val="355135201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C819594F-A2D3-4955-BC90-467F71AC496B}"/>
              </a:ext>
            </a:extLst>
          </p:cNvPr>
          <p:cNvPicPr>
            <a:picLocks noChangeAspect="1"/>
          </p:cNvPicPr>
          <p:nvPr/>
        </p:nvPicPr>
        <p:blipFill>
          <a:blip r:embed="rId2"/>
          <a:stretch>
            <a:fillRect/>
          </a:stretch>
        </p:blipFill>
        <p:spPr>
          <a:xfrm>
            <a:off x="3400322" y="0"/>
            <a:ext cx="5391355" cy="6858000"/>
          </a:xfrm>
          <a:prstGeom prst="rect">
            <a:avLst/>
          </a:prstGeom>
        </p:spPr>
      </p:pic>
      <p:pic>
        <p:nvPicPr>
          <p:cNvPr id="4" name="Image 2">
            <a:extLst>
              <a:ext uri="{FF2B5EF4-FFF2-40B4-BE49-F238E27FC236}">
                <a16:creationId xmlns:a16="http://schemas.microsoft.com/office/drawing/2014/main" id="{B6601B4D-6451-45B8-B018-5686215527B3}"/>
              </a:ext>
            </a:extLst>
          </p:cNvPr>
          <p:cNvPicPr/>
          <p:nvPr/>
        </p:nvPicPr>
        <p:blipFill>
          <a:blip r:embed="rId3">
            <a:clrChange>
              <a:clrFrom>
                <a:srgbClr val="FFFEF6"/>
              </a:clrFrom>
              <a:clrTo>
                <a:srgbClr val="FFFEF6">
                  <a:alpha val="0"/>
                </a:srgbClr>
              </a:clrTo>
            </a:clrChange>
            <a:extLst>
              <a:ext uri="{BEBA8EAE-BF5A-486C-A8C5-ECC9F3942E4B}">
                <a14:imgProps xmlns:a14="http://schemas.microsoft.com/office/drawing/2010/main">
                  <a14:imgLayer r:embed="rId4">
                    <a14:imgEffect>
                      <a14:colorTemperature colorTemp="7200"/>
                    </a14:imgEffect>
                  </a14:imgLayer>
                </a14:imgProps>
              </a:ext>
            </a:extLst>
          </a:blip>
          <a:stretch/>
        </p:blipFill>
        <p:spPr>
          <a:xfrm>
            <a:off x="10278533" y="5479747"/>
            <a:ext cx="1913467" cy="1378253"/>
          </a:xfrm>
          <a:prstGeom prst="rect">
            <a:avLst/>
          </a:prstGeom>
          <a:ln w="0">
            <a:noFill/>
          </a:ln>
        </p:spPr>
      </p:pic>
    </p:spTree>
    <p:extLst>
      <p:ext uri="{BB962C8B-B14F-4D97-AF65-F5344CB8AC3E}">
        <p14:creationId xmlns:p14="http://schemas.microsoft.com/office/powerpoint/2010/main" val="228297973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E3A976DD-F084-47BC-BD33-4CECD68B7C36}"/>
              </a:ext>
            </a:extLst>
          </p:cNvPr>
          <p:cNvPicPr>
            <a:picLocks noChangeAspect="1"/>
          </p:cNvPicPr>
          <p:nvPr/>
        </p:nvPicPr>
        <p:blipFill>
          <a:blip r:embed="rId2"/>
          <a:stretch>
            <a:fillRect/>
          </a:stretch>
        </p:blipFill>
        <p:spPr>
          <a:xfrm>
            <a:off x="2662359" y="0"/>
            <a:ext cx="6867281" cy="6858000"/>
          </a:xfrm>
          <a:prstGeom prst="rect">
            <a:avLst/>
          </a:prstGeom>
        </p:spPr>
      </p:pic>
      <p:pic>
        <p:nvPicPr>
          <p:cNvPr id="4" name="Image 2">
            <a:extLst>
              <a:ext uri="{FF2B5EF4-FFF2-40B4-BE49-F238E27FC236}">
                <a16:creationId xmlns:a16="http://schemas.microsoft.com/office/drawing/2014/main" id="{49D64B34-8F54-4FFA-B5D6-6BBB56237028}"/>
              </a:ext>
            </a:extLst>
          </p:cNvPr>
          <p:cNvPicPr/>
          <p:nvPr/>
        </p:nvPicPr>
        <p:blipFill>
          <a:blip r:embed="rId3">
            <a:clrChange>
              <a:clrFrom>
                <a:srgbClr val="FFFEF6"/>
              </a:clrFrom>
              <a:clrTo>
                <a:srgbClr val="FFFEF6">
                  <a:alpha val="0"/>
                </a:srgbClr>
              </a:clrTo>
            </a:clrChange>
            <a:extLst>
              <a:ext uri="{BEBA8EAE-BF5A-486C-A8C5-ECC9F3942E4B}">
                <a14:imgProps xmlns:a14="http://schemas.microsoft.com/office/drawing/2010/main">
                  <a14:imgLayer r:embed="rId4">
                    <a14:imgEffect>
                      <a14:colorTemperature colorTemp="7200"/>
                    </a14:imgEffect>
                  </a14:imgLayer>
                </a14:imgProps>
              </a:ext>
            </a:extLst>
          </a:blip>
          <a:stretch/>
        </p:blipFill>
        <p:spPr>
          <a:xfrm>
            <a:off x="10278533" y="5479747"/>
            <a:ext cx="1913467" cy="1378253"/>
          </a:xfrm>
          <a:prstGeom prst="rect">
            <a:avLst/>
          </a:prstGeom>
          <a:ln w="0">
            <a:noFill/>
          </a:ln>
        </p:spPr>
      </p:pic>
    </p:spTree>
    <p:extLst>
      <p:ext uri="{BB962C8B-B14F-4D97-AF65-F5344CB8AC3E}">
        <p14:creationId xmlns:p14="http://schemas.microsoft.com/office/powerpoint/2010/main" val="263652492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A5B73477-DDDB-4D47-AB80-92EC4CA63C4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20799" y="511204"/>
            <a:ext cx="8559801" cy="4668983"/>
          </a:xfrm>
          <a:prstGeom prst="rect">
            <a:avLst/>
          </a:prstGeom>
        </p:spPr>
      </p:pic>
      <p:pic>
        <p:nvPicPr>
          <p:cNvPr id="3" name="Image 2">
            <a:extLst>
              <a:ext uri="{FF2B5EF4-FFF2-40B4-BE49-F238E27FC236}">
                <a16:creationId xmlns:a16="http://schemas.microsoft.com/office/drawing/2014/main" id="{C9D68295-8F6F-47CF-9C0E-6B368BAE6220}"/>
              </a:ext>
            </a:extLst>
          </p:cNvPr>
          <p:cNvPicPr/>
          <p:nvPr/>
        </p:nvPicPr>
        <p:blipFill>
          <a:blip r:embed="rId3">
            <a:clrChange>
              <a:clrFrom>
                <a:srgbClr val="FFFEF6"/>
              </a:clrFrom>
              <a:clrTo>
                <a:srgbClr val="FFFEF6">
                  <a:alpha val="0"/>
                </a:srgbClr>
              </a:clrTo>
            </a:clrChange>
            <a:extLst>
              <a:ext uri="{BEBA8EAE-BF5A-486C-A8C5-ECC9F3942E4B}">
                <a14:imgProps xmlns:a14="http://schemas.microsoft.com/office/drawing/2010/main">
                  <a14:imgLayer r:embed="rId4">
                    <a14:imgEffect>
                      <a14:colorTemperature colorTemp="7200"/>
                    </a14:imgEffect>
                  </a14:imgLayer>
                </a14:imgProps>
              </a:ext>
            </a:extLst>
          </a:blip>
          <a:stretch/>
        </p:blipFill>
        <p:spPr>
          <a:xfrm>
            <a:off x="10278533" y="5479747"/>
            <a:ext cx="1913467" cy="1378253"/>
          </a:xfrm>
          <a:prstGeom prst="rect">
            <a:avLst/>
          </a:prstGeom>
          <a:ln w="0">
            <a:noFill/>
          </a:ln>
        </p:spPr>
      </p:pic>
    </p:spTree>
    <p:extLst>
      <p:ext uri="{BB962C8B-B14F-4D97-AF65-F5344CB8AC3E}">
        <p14:creationId xmlns:p14="http://schemas.microsoft.com/office/powerpoint/2010/main" val="78865255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5B73EFDE-98DE-4C87-B615-665D7FC86A9E}"/>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3014232" y="1390365"/>
            <a:ext cx="6163535" cy="4077269"/>
          </a:xfrm>
          <a:prstGeom prst="rect">
            <a:avLst/>
          </a:prstGeom>
        </p:spPr>
      </p:pic>
      <p:pic>
        <p:nvPicPr>
          <p:cNvPr id="4" name="Image 2">
            <a:extLst>
              <a:ext uri="{FF2B5EF4-FFF2-40B4-BE49-F238E27FC236}">
                <a16:creationId xmlns:a16="http://schemas.microsoft.com/office/drawing/2014/main" id="{18D08A75-DFEA-4816-B073-382AED833C26}"/>
              </a:ext>
            </a:extLst>
          </p:cNvPr>
          <p:cNvPicPr/>
          <p:nvPr/>
        </p:nvPicPr>
        <p:blipFill>
          <a:blip r:embed="rId3">
            <a:clrChange>
              <a:clrFrom>
                <a:srgbClr val="FFFEF6"/>
              </a:clrFrom>
              <a:clrTo>
                <a:srgbClr val="FFFEF6">
                  <a:alpha val="0"/>
                </a:srgbClr>
              </a:clrTo>
            </a:clrChange>
            <a:extLst>
              <a:ext uri="{BEBA8EAE-BF5A-486C-A8C5-ECC9F3942E4B}">
                <a14:imgProps xmlns:a14="http://schemas.microsoft.com/office/drawing/2010/main">
                  <a14:imgLayer r:embed="rId4">
                    <a14:imgEffect>
                      <a14:colorTemperature colorTemp="7200"/>
                    </a14:imgEffect>
                  </a14:imgLayer>
                </a14:imgProps>
              </a:ext>
            </a:extLst>
          </a:blip>
          <a:stretch/>
        </p:blipFill>
        <p:spPr>
          <a:xfrm>
            <a:off x="10278533" y="5479747"/>
            <a:ext cx="1913467" cy="1378253"/>
          </a:xfrm>
          <a:prstGeom prst="rect">
            <a:avLst/>
          </a:prstGeom>
          <a:ln w="0">
            <a:noFill/>
          </a:ln>
        </p:spPr>
      </p:pic>
    </p:spTree>
    <p:extLst>
      <p:ext uri="{BB962C8B-B14F-4D97-AF65-F5344CB8AC3E}">
        <p14:creationId xmlns:p14="http://schemas.microsoft.com/office/powerpoint/2010/main" val="231067915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9EA9D305-725D-439D-866D-48233EB70CBE}"/>
              </a:ext>
            </a:extLst>
          </p:cNvPr>
          <p:cNvPicPr>
            <a:picLocks noChangeAspect="1"/>
          </p:cNvPicPr>
          <p:nvPr/>
        </p:nvPicPr>
        <p:blipFill>
          <a:blip r:embed="rId2"/>
          <a:stretch>
            <a:fillRect/>
          </a:stretch>
        </p:blipFill>
        <p:spPr>
          <a:xfrm>
            <a:off x="1762394" y="0"/>
            <a:ext cx="8292704" cy="6561667"/>
          </a:xfrm>
          <a:prstGeom prst="rect">
            <a:avLst/>
          </a:prstGeom>
        </p:spPr>
      </p:pic>
      <p:pic>
        <p:nvPicPr>
          <p:cNvPr id="4" name="Image 2">
            <a:extLst>
              <a:ext uri="{FF2B5EF4-FFF2-40B4-BE49-F238E27FC236}">
                <a16:creationId xmlns:a16="http://schemas.microsoft.com/office/drawing/2014/main" id="{14810B96-E6D5-42C8-AAB0-27D4EA6F7ECA}"/>
              </a:ext>
            </a:extLst>
          </p:cNvPr>
          <p:cNvPicPr/>
          <p:nvPr/>
        </p:nvPicPr>
        <p:blipFill>
          <a:blip r:embed="rId3">
            <a:clrChange>
              <a:clrFrom>
                <a:srgbClr val="FFFEF6"/>
              </a:clrFrom>
              <a:clrTo>
                <a:srgbClr val="FFFEF6">
                  <a:alpha val="0"/>
                </a:srgbClr>
              </a:clrTo>
            </a:clrChange>
            <a:extLst>
              <a:ext uri="{BEBA8EAE-BF5A-486C-A8C5-ECC9F3942E4B}">
                <a14:imgProps xmlns:a14="http://schemas.microsoft.com/office/drawing/2010/main">
                  <a14:imgLayer r:embed="rId4">
                    <a14:imgEffect>
                      <a14:colorTemperature colorTemp="7200"/>
                    </a14:imgEffect>
                  </a14:imgLayer>
                </a14:imgProps>
              </a:ext>
            </a:extLst>
          </a:blip>
          <a:stretch/>
        </p:blipFill>
        <p:spPr>
          <a:xfrm>
            <a:off x="10278533" y="5479747"/>
            <a:ext cx="1913467" cy="1378253"/>
          </a:xfrm>
          <a:prstGeom prst="rect">
            <a:avLst/>
          </a:prstGeom>
          <a:ln w="0">
            <a:noFill/>
          </a:ln>
        </p:spPr>
      </p:pic>
    </p:spTree>
    <p:extLst>
      <p:ext uri="{BB962C8B-B14F-4D97-AF65-F5344CB8AC3E}">
        <p14:creationId xmlns:p14="http://schemas.microsoft.com/office/powerpoint/2010/main" val="65001295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39C437BC-1CAB-4DB7-B7AC-2D2B482D678F}"/>
              </a:ext>
            </a:extLst>
          </p:cNvPr>
          <p:cNvPicPr>
            <a:picLocks noChangeAspect="1"/>
          </p:cNvPicPr>
          <p:nvPr/>
        </p:nvPicPr>
        <p:blipFill>
          <a:blip r:embed="rId2"/>
          <a:stretch>
            <a:fillRect/>
          </a:stretch>
        </p:blipFill>
        <p:spPr>
          <a:xfrm>
            <a:off x="4137242" y="0"/>
            <a:ext cx="3917515" cy="6858000"/>
          </a:xfrm>
          <a:prstGeom prst="rect">
            <a:avLst/>
          </a:prstGeom>
        </p:spPr>
      </p:pic>
      <p:pic>
        <p:nvPicPr>
          <p:cNvPr id="4" name="Image 2">
            <a:extLst>
              <a:ext uri="{FF2B5EF4-FFF2-40B4-BE49-F238E27FC236}">
                <a16:creationId xmlns:a16="http://schemas.microsoft.com/office/drawing/2014/main" id="{BF50A013-3325-4D31-AAB2-47E57383DBCF}"/>
              </a:ext>
            </a:extLst>
          </p:cNvPr>
          <p:cNvPicPr/>
          <p:nvPr/>
        </p:nvPicPr>
        <p:blipFill>
          <a:blip r:embed="rId3">
            <a:clrChange>
              <a:clrFrom>
                <a:srgbClr val="FFFEF6"/>
              </a:clrFrom>
              <a:clrTo>
                <a:srgbClr val="FFFEF6">
                  <a:alpha val="0"/>
                </a:srgbClr>
              </a:clrTo>
            </a:clrChange>
            <a:extLst>
              <a:ext uri="{BEBA8EAE-BF5A-486C-A8C5-ECC9F3942E4B}">
                <a14:imgProps xmlns:a14="http://schemas.microsoft.com/office/drawing/2010/main">
                  <a14:imgLayer r:embed="rId4">
                    <a14:imgEffect>
                      <a14:colorTemperature colorTemp="7200"/>
                    </a14:imgEffect>
                  </a14:imgLayer>
                </a14:imgProps>
              </a:ext>
            </a:extLst>
          </a:blip>
          <a:stretch/>
        </p:blipFill>
        <p:spPr>
          <a:xfrm>
            <a:off x="10278533" y="5479747"/>
            <a:ext cx="1913467" cy="1378253"/>
          </a:xfrm>
          <a:prstGeom prst="rect">
            <a:avLst/>
          </a:prstGeom>
          <a:ln w="0">
            <a:noFill/>
          </a:ln>
        </p:spPr>
      </p:pic>
    </p:spTree>
    <p:extLst>
      <p:ext uri="{BB962C8B-B14F-4D97-AF65-F5344CB8AC3E}">
        <p14:creationId xmlns:p14="http://schemas.microsoft.com/office/powerpoint/2010/main" val="393720121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CEF56FFB-A5A7-4B5E-ACBD-E1911EA7B1DC}"/>
              </a:ext>
            </a:extLst>
          </p:cNvPr>
          <p:cNvPicPr>
            <a:picLocks noChangeAspect="1"/>
          </p:cNvPicPr>
          <p:nvPr/>
        </p:nvPicPr>
        <p:blipFill>
          <a:blip r:embed="rId2"/>
          <a:stretch>
            <a:fillRect/>
          </a:stretch>
        </p:blipFill>
        <p:spPr>
          <a:xfrm>
            <a:off x="3590192" y="0"/>
            <a:ext cx="5011616" cy="6858000"/>
          </a:xfrm>
          <a:prstGeom prst="rect">
            <a:avLst/>
          </a:prstGeom>
        </p:spPr>
      </p:pic>
      <p:pic>
        <p:nvPicPr>
          <p:cNvPr id="3" name="Image 2">
            <a:extLst>
              <a:ext uri="{FF2B5EF4-FFF2-40B4-BE49-F238E27FC236}">
                <a16:creationId xmlns:a16="http://schemas.microsoft.com/office/drawing/2014/main" id="{65D3CFED-C51A-461D-9365-7A23BE0FF9F2}"/>
              </a:ext>
            </a:extLst>
          </p:cNvPr>
          <p:cNvPicPr/>
          <p:nvPr/>
        </p:nvPicPr>
        <p:blipFill>
          <a:blip r:embed="rId3">
            <a:clrChange>
              <a:clrFrom>
                <a:srgbClr val="FFFEF6"/>
              </a:clrFrom>
              <a:clrTo>
                <a:srgbClr val="FFFEF6">
                  <a:alpha val="0"/>
                </a:srgbClr>
              </a:clrTo>
            </a:clrChange>
            <a:extLst>
              <a:ext uri="{BEBA8EAE-BF5A-486C-A8C5-ECC9F3942E4B}">
                <a14:imgProps xmlns:a14="http://schemas.microsoft.com/office/drawing/2010/main">
                  <a14:imgLayer r:embed="rId4">
                    <a14:imgEffect>
                      <a14:colorTemperature colorTemp="7200"/>
                    </a14:imgEffect>
                  </a14:imgLayer>
                </a14:imgProps>
              </a:ext>
            </a:extLst>
          </a:blip>
          <a:stretch/>
        </p:blipFill>
        <p:spPr>
          <a:xfrm>
            <a:off x="10278533" y="5479747"/>
            <a:ext cx="1913467" cy="1378253"/>
          </a:xfrm>
          <a:prstGeom prst="rect">
            <a:avLst/>
          </a:prstGeom>
          <a:ln w="0">
            <a:noFill/>
          </a:ln>
        </p:spPr>
      </p:pic>
    </p:spTree>
    <p:extLst>
      <p:ext uri="{BB962C8B-B14F-4D97-AF65-F5344CB8AC3E}">
        <p14:creationId xmlns:p14="http://schemas.microsoft.com/office/powerpoint/2010/main" val="214748282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100781D3-F924-483F-A7CB-5B9CD9A2ACF0}"/>
              </a:ext>
            </a:extLst>
          </p:cNvPr>
          <p:cNvPicPr>
            <a:picLocks noChangeAspect="1"/>
          </p:cNvPicPr>
          <p:nvPr/>
        </p:nvPicPr>
        <p:blipFill>
          <a:blip r:embed="rId2"/>
          <a:stretch>
            <a:fillRect/>
          </a:stretch>
        </p:blipFill>
        <p:spPr>
          <a:xfrm>
            <a:off x="2299757" y="423443"/>
            <a:ext cx="7592485" cy="6011114"/>
          </a:xfrm>
          <a:prstGeom prst="rect">
            <a:avLst/>
          </a:prstGeom>
        </p:spPr>
      </p:pic>
      <p:pic>
        <p:nvPicPr>
          <p:cNvPr id="4" name="Image 2">
            <a:extLst>
              <a:ext uri="{FF2B5EF4-FFF2-40B4-BE49-F238E27FC236}">
                <a16:creationId xmlns:a16="http://schemas.microsoft.com/office/drawing/2014/main" id="{9FCBF371-8C5B-4273-AD6E-58E37DD90377}"/>
              </a:ext>
            </a:extLst>
          </p:cNvPr>
          <p:cNvPicPr/>
          <p:nvPr/>
        </p:nvPicPr>
        <p:blipFill>
          <a:blip r:embed="rId3">
            <a:clrChange>
              <a:clrFrom>
                <a:srgbClr val="FFFEF6"/>
              </a:clrFrom>
              <a:clrTo>
                <a:srgbClr val="FFFEF6">
                  <a:alpha val="0"/>
                </a:srgbClr>
              </a:clrTo>
            </a:clrChange>
            <a:extLst>
              <a:ext uri="{BEBA8EAE-BF5A-486C-A8C5-ECC9F3942E4B}">
                <a14:imgProps xmlns:a14="http://schemas.microsoft.com/office/drawing/2010/main">
                  <a14:imgLayer r:embed="rId4">
                    <a14:imgEffect>
                      <a14:colorTemperature colorTemp="7200"/>
                    </a14:imgEffect>
                  </a14:imgLayer>
                </a14:imgProps>
              </a:ext>
            </a:extLst>
          </a:blip>
          <a:stretch/>
        </p:blipFill>
        <p:spPr>
          <a:xfrm>
            <a:off x="10278533" y="5479747"/>
            <a:ext cx="1913467" cy="1378253"/>
          </a:xfrm>
          <a:prstGeom prst="rect">
            <a:avLst/>
          </a:prstGeom>
          <a:ln w="0">
            <a:noFill/>
          </a:ln>
        </p:spPr>
      </p:pic>
    </p:spTree>
    <p:extLst>
      <p:ext uri="{BB962C8B-B14F-4D97-AF65-F5344CB8AC3E}">
        <p14:creationId xmlns:p14="http://schemas.microsoft.com/office/powerpoint/2010/main" val="307284272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ADEA6DBD-BB2B-47C5-926E-05F46DED814C}"/>
              </a:ext>
            </a:extLst>
          </p:cNvPr>
          <p:cNvPicPr>
            <a:picLocks noChangeAspect="1"/>
          </p:cNvPicPr>
          <p:nvPr/>
        </p:nvPicPr>
        <p:blipFill>
          <a:blip r:embed="rId2"/>
          <a:stretch>
            <a:fillRect/>
          </a:stretch>
        </p:blipFill>
        <p:spPr>
          <a:xfrm>
            <a:off x="1772257" y="321733"/>
            <a:ext cx="7820772" cy="6214533"/>
          </a:xfrm>
          <a:prstGeom prst="rect">
            <a:avLst/>
          </a:prstGeom>
        </p:spPr>
      </p:pic>
      <p:pic>
        <p:nvPicPr>
          <p:cNvPr id="4" name="Image 2">
            <a:extLst>
              <a:ext uri="{FF2B5EF4-FFF2-40B4-BE49-F238E27FC236}">
                <a16:creationId xmlns:a16="http://schemas.microsoft.com/office/drawing/2014/main" id="{52D0354C-99D3-4D92-B02D-80A835E6D163}"/>
              </a:ext>
            </a:extLst>
          </p:cNvPr>
          <p:cNvPicPr/>
          <p:nvPr/>
        </p:nvPicPr>
        <p:blipFill>
          <a:blip r:embed="rId3">
            <a:clrChange>
              <a:clrFrom>
                <a:srgbClr val="FFFEF6"/>
              </a:clrFrom>
              <a:clrTo>
                <a:srgbClr val="FFFEF6">
                  <a:alpha val="0"/>
                </a:srgbClr>
              </a:clrTo>
            </a:clrChange>
            <a:extLst>
              <a:ext uri="{BEBA8EAE-BF5A-486C-A8C5-ECC9F3942E4B}">
                <a14:imgProps xmlns:a14="http://schemas.microsoft.com/office/drawing/2010/main">
                  <a14:imgLayer r:embed="rId4">
                    <a14:imgEffect>
                      <a14:colorTemperature colorTemp="7200"/>
                    </a14:imgEffect>
                  </a14:imgLayer>
                </a14:imgProps>
              </a:ext>
            </a:extLst>
          </a:blip>
          <a:stretch/>
        </p:blipFill>
        <p:spPr>
          <a:xfrm>
            <a:off x="10278533" y="5479747"/>
            <a:ext cx="1913467" cy="1378253"/>
          </a:xfrm>
          <a:prstGeom prst="rect">
            <a:avLst/>
          </a:prstGeom>
          <a:ln w="0">
            <a:noFill/>
          </a:ln>
        </p:spPr>
      </p:pic>
    </p:spTree>
    <p:extLst>
      <p:ext uri="{BB962C8B-B14F-4D97-AF65-F5344CB8AC3E}">
        <p14:creationId xmlns:p14="http://schemas.microsoft.com/office/powerpoint/2010/main" val="26041979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FDF22A7-92BC-4D2F-B2B9-C5400D6FFCC9}"/>
              </a:ext>
            </a:extLst>
          </p:cNvPr>
          <p:cNvSpPr>
            <a:spLocks noGrp="1"/>
          </p:cNvSpPr>
          <p:nvPr>
            <p:ph type="title"/>
          </p:nvPr>
        </p:nvSpPr>
        <p:spPr/>
        <p:txBody>
          <a:bodyPr/>
          <a:lstStyle/>
          <a:p>
            <a:r>
              <a:rPr lang="fr-FR" b="1" dirty="0">
                <a:latin typeface="Tahoma" panose="020B0604030504040204" pitchFamily="34" charset="0"/>
                <a:ea typeface="Tahoma" panose="020B0604030504040204" pitchFamily="34" charset="0"/>
                <a:cs typeface="Tahoma" panose="020B0604030504040204" pitchFamily="34" charset="0"/>
              </a:rPr>
              <a:t>Mise en </a:t>
            </a:r>
            <a:r>
              <a:rPr lang="fr-FR" b="1" dirty="0" err="1">
                <a:latin typeface="Tahoma" panose="020B0604030504040204" pitchFamily="34" charset="0"/>
                <a:ea typeface="Tahoma" panose="020B0604030504040204" pitchFamily="34" charset="0"/>
                <a:cs typeface="Tahoma" panose="020B0604030504040204" pitchFamily="34" charset="0"/>
              </a:rPr>
              <a:t>oeuvre</a:t>
            </a:r>
            <a:endParaRPr lang="fr-FR" b="1" dirty="0">
              <a:latin typeface="Tahoma" panose="020B0604030504040204" pitchFamily="34" charset="0"/>
              <a:ea typeface="Tahoma" panose="020B0604030504040204" pitchFamily="34" charset="0"/>
              <a:cs typeface="Tahoma" panose="020B0604030504040204" pitchFamily="34" charset="0"/>
            </a:endParaRPr>
          </a:p>
        </p:txBody>
      </p:sp>
      <p:sp>
        <p:nvSpPr>
          <p:cNvPr id="3" name="Espace réservé du contenu 2">
            <a:extLst>
              <a:ext uri="{FF2B5EF4-FFF2-40B4-BE49-F238E27FC236}">
                <a16:creationId xmlns:a16="http://schemas.microsoft.com/office/drawing/2014/main" id="{C8BB9F53-10B5-41B6-8515-514832A4FD7C}"/>
              </a:ext>
            </a:extLst>
          </p:cNvPr>
          <p:cNvSpPr>
            <a:spLocks noGrp="1"/>
          </p:cNvSpPr>
          <p:nvPr>
            <p:ph idx="1"/>
          </p:nvPr>
        </p:nvSpPr>
        <p:spPr/>
        <p:txBody>
          <a:bodyPr/>
          <a:lstStyle/>
          <a:p>
            <a:pPr marL="0" indent="0" algn="just" fontAlgn="base">
              <a:lnSpc>
                <a:spcPct val="107000"/>
              </a:lnSpc>
              <a:spcBef>
                <a:spcPts val="1200"/>
              </a:spcBef>
              <a:buNone/>
            </a:pPr>
            <a:r>
              <a:rPr lang="fr-FR" sz="1800" b="1" kern="0"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Création d’un scénario de type enquête (librement inspiré du vol du Louvre et de l’article du Monde intitulé « Espions, policiers ou militaires d’élite français trahis par les données publicitaires de leurs téléphones »)</a:t>
            </a:r>
            <a:endParaRPr lang="fr-FR" sz="1800" b="1" kern="0" dirty="0">
              <a:solidFill>
                <a:srgbClr val="2F5496"/>
              </a:solidFill>
              <a:effectLst/>
              <a:latin typeface="Calibri Light" panose="020F0302020204030204" pitchFamily="34" charset="0"/>
              <a:ea typeface="Times New Roman" panose="02020603050405020304" pitchFamily="18" charset="0"/>
              <a:cs typeface="Times New Roman" panose="02020603050405020304" pitchFamily="18" charset="0"/>
            </a:endParaRPr>
          </a:p>
          <a:p>
            <a:pPr marL="0" indent="0" algn="just" fontAlgn="base">
              <a:lnSpc>
                <a:spcPct val="107000"/>
              </a:lnSpc>
              <a:spcBef>
                <a:spcPts val="1200"/>
              </a:spcBef>
              <a:buNone/>
            </a:pPr>
            <a:r>
              <a:rPr lang="fr-FR" sz="1800" b="1" kern="0" dirty="0">
                <a:solidFill>
                  <a:srgbClr val="2F5496"/>
                </a:solidFill>
                <a:effectLst/>
                <a:latin typeface="Tahoma" panose="020B0604030504040204" pitchFamily="34" charset="0"/>
                <a:ea typeface="Times New Roman" panose="02020603050405020304" pitchFamily="18" charset="0"/>
                <a:cs typeface="Times New Roman" panose="02020603050405020304" pitchFamily="18" charset="0"/>
              </a:rPr>
              <a:t>https://www.lemonde.fr/pixels/article/2025/12/10/espions-policiers-ou-militaires-d-elite-francais-trahis-par-les-donnees-publicitaires-de-leurs-smartphones_6656694_4408996.html)</a:t>
            </a:r>
            <a:endParaRPr lang="fr-FR" sz="1800" b="1" kern="0" dirty="0">
              <a:solidFill>
                <a:srgbClr val="2F5496"/>
              </a:solidFill>
              <a:effectLst/>
              <a:latin typeface="Calibri Light" panose="020F0302020204030204" pitchFamily="34" charset="0"/>
              <a:ea typeface="Times New Roman" panose="02020603050405020304" pitchFamily="18" charset="0"/>
              <a:cs typeface="Times New Roman" panose="02020603050405020304" pitchFamily="18" charset="0"/>
            </a:endParaRPr>
          </a:p>
          <a:p>
            <a:endParaRPr lang="fr-FR" dirty="0"/>
          </a:p>
        </p:txBody>
      </p:sp>
      <p:pic>
        <p:nvPicPr>
          <p:cNvPr id="4" name="Image 2">
            <a:extLst>
              <a:ext uri="{FF2B5EF4-FFF2-40B4-BE49-F238E27FC236}">
                <a16:creationId xmlns:a16="http://schemas.microsoft.com/office/drawing/2014/main" id="{E5F7134A-202F-4B33-A1C8-E0F7F28BD1A2}"/>
              </a:ext>
            </a:extLst>
          </p:cNvPr>
          <p:cNvPicPr/>
          <p:nvPr/>
        </p:nvPicPr>
        <p:blipFill>
          <a:blip r:embed="rId2">
            <a:clrChange>
              <a:clrFrom>
                <a:srgbClr val="FFFEF6"/>
              </a:clrFrom>
              <a:clrTo>
                <a:srgbClr val="FFFEF6">
                  <a:alpha val="0"/>
                </a:srgbClr>
              </a:clrTo>
            </a:clrChange>
            <a:extLst>
              <a:ext uri="{BEBA8EAE-BF5A-486C-A8C5-ECC9F3942E4B}">
                <a14:imgProps xmlns:a14="http://schemas.microsoft.com/office/drawing/2010/main">
                  <a14:imgLayer r:embed="rId3">
                    <a14:imgEffect>
                      <a14:colorTemperature colorTemp="7200"/>
                    </a14:imgEffect>
                  </a14:imgLayer>
                </a14:imgProps>
              </a:ext>
            </a:extLst>
          </a:blip>
          <a:stretch/>
        </p:blipFill>
        <p:spPr>
          <a:xfrm>
            <a:off x="10168466" y="5483073"/>
            <a:ext cx="1913467" cy="1378253"/>
          </a:xfrm>
          <a:prstGeom prst="rect">
            <a:avLst/>
          </a:prstGeom>
          <a:ln w="0">
            <a:noFill/>
          </a:ln>
        </p:spPr>
      </p:pic>
    </p:spTree>
    <p:extLst>
      <p:ext uri="{BB962C8B-B14F-4D97-AF65-F5344CB8AC3E}">
        <p14:creationId xmlns:p14="http://schemas.microsoft.com/office/powerpoint/2010/main" val="267418310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435B137B-F616-44F9-AEE4-C5DB5A91B541}"/>
              </a:ext>
            </a:extLst>
          </p:cNvPr>
          <p:cNvPicPr>
            <a:picLocks noChangeAspect="1"/>
          </p:cNvPicPr>
          <p:nvPr/>
        </p:nvPicPr>
        <p:blipFill>
          <a:blip r:embed="rId2"/>
          <a:stretch>
            <a:fillRect/>
          </a:stretch>
        </p:blipFill>
        <p:spPr>
          <a:xfrm>
            <a:off x="3252390" y="9047"/>
            <a:ext cx="5687219" cy="6839905"/>
          </a:xfrm>
          <a:prstGeom prst="rect">
            <a:avLst/>
          </a:prstGeom>
        </p:spPr>
      </p:pic>
      <p:pic>
        <p:nvPicPr>
          <p:cNvPr id="3" name="Image 2">
            <a:extLst>
              <a:ext uri="{FF2B5EF4-FFF2-40B4-BE49-F238E27FC236}">
                <a16:creationId xmlns:a16="http://schemas.microsoft.com/office/drawing/2014/main" id="{AB3F9B8B-E3DC-4DDE-A062-9846F4773F6C}"/>
              </a:ext>
            </a:extLst>
          </p:cNvPr>
          <p:cNvPicPr/>
          <p:nvPr/>
        </p:nvPicPr>
        <p:blipFill>
          <a:blip r:embed="rId3">
            <a:clrChange>
              <a:clrFrom>
                <a:srgbClr val="FFFEF6"/>
              </a:clrFrom>
              <a:clrTo>
                <a:srgbClr val="FFFEF6">
                  <a:alpha val="0"/>
                </a:srgbClr>
              </a:clrTo>
            </a:clrChange>
            <a:extLst>
              <a:ext uri="{BEBA8EAE-BF5A-486C-A8C5-ECC9F3942E4B}">
                <a14:imgProps xmlns:a14="http://schemas.microsoft.com/office/drawing/2010/main">
                  <a14:imgLayer r:embed="rId4">
                    <a14:imgEffect>
                      <a14:colorTemperature colorTemp="7200"/>
                    </a14:imgEffect>
                  </a14:imgLayer>
                </a14:imgProps>
              </a:ext>
            </a:extLst>
          </a:blip>
          <a:stretch/>
        </p:blipFill>
        <p:spPr>
          <a:xfrm>
            <a:off x="10278533" y="5479747"/>
            <a:ext cx="1913467" cy="1378253"/>
          </a:xfrm>
          <a:prstGeom prst="rect">
            <a:avLst/>
          </a:prstGeom>
          <a:ln w="0">
            <a:noFill/>
          </a:ln>
        </p:spPr>
      </p:pic>
    </p:spTree>
    <p:extLst>
      <p:ext uri="{BB962C8B-B14F-4D97-AF65-F5344CB8AC3E}">
        <p14:creationId xmlns:p14="http://schemas.microsoft.com/office/powerpoint/2010/main" val="222798414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EB392E9-AF4C-4DE7-84D1-AA8EB3EB802E}"/>
              </a:ext>
            </a:extLst>
          </p:cNvPr>
          <p:cNvSpPr>
            <a:spLocks noGrp="1"/>
          </p:cNvSpPr>
          <p:nvPr>
            <p:ph type="ctrTitle"/>
          </p:nvPr>
        </p:nvSpPr>
        <p:spPr>
          <a:xfrm>
            <a:off x="1796594" y="1402963"/>
            <a:ext cx="8361229" cy="700746"/>
          </a:xfrm>
        </p:spPr>
        <p:txBody>
          <a:bodyPr/>
          <a:lstStyle/>
          <a:p>
            <a:r>
              <a:rPr lang="fr-FR" sz="4200" b="1" dirty="0"/>
              <a:t>Solution</a:t>
            </a:r>
          </a:p>
        </p:txBody>
      </p:sp>
      <p:sp>
        <p:nvSpPr>
          <p:cNvPr id="3" name="Sous-titre 2">
            <a:extLst>
              <a:ext uri="{FF2B5EF4-FFF2-40B4-BE49-F238E27FC236}">
                <a16:creationId xmlns:a16="http://schemas.microsoft.com/office/drawing/2014/main" id="{DA4F6C3B-6C0F-4053-B5F0-3824FDF5CC56}"/>
              </a:ext>
            </a:extLst>
          </p:cNvPr>
          <p:cNvSpPr>
            <a:spLocks noGrp="1"/>
          </p:cNvSpPr>
          <p:nvPr>
            <p:ph type="subTitle" idx="1"/>
          </p:nvPr>
        </p:nvSpPr>
        <p:spPr>
          <a:xfrm>
            <a:off x="2561371" y="2342763"/>
            <a:ext cx="6831673" cy="1086237"/>
          </a:xfrm>
        </p:spPr>
        <p:txBody>
          <a:bodyPr>
            <a:noAutofit/>
          </a:bodyPr>
          <a:lstStyle/>
          <a:p>
            <a:pPr algn="just"/>
            <a:r>
              <a:rPr lang="fr-FR" sz="1500" dirty="0"/>
              <a:t>Le coupable est </a:t>
            </a:r>
            <a:r>
              <a:rPr lang="fr-FR" sz="1500" b="1" dirty="0"/>
              <a:t>Carlos</a:t>
            </a:r>
            <a:r>
              <a:rPr lang="fr-FR" sz="1500" dirty="0"/>
              <a:t>.</a:t>
            </a:r>
          </a:p>
          <a:p>
            <a:pPr algn="just"/>
            <a:r>
              <a:rPr lang="fr-FR" sz="1500" dirty="0"/>
              <a:t>Il a utilisé le trépied (pourtant interdit au sein des Palais de l’Alhambra comme indiqué dans les normes de la Alhambra) de son appareil photo pour briser le vitre. On constate une connexion </a:t>
            </a:r>
            <a:r>
              <a:rPr lang="fr-FR" sz="1500" dirty="0" err="1"/>
              <a:t>Wi-fi</a:t>
            </a:r>
            <a:r>
              <a:rPr lang="fr-FR" sz="1500" dirty="0"/>
              <a:t> à 14h37, sa géolocalisation indique sa présence sur les lieux du délit à 15h32, il poste une story dans le palais de Carlos V qui abrite le musée à 15h07, puis une autre dans le patio de Leones à 16h25 et enfin une 3</a:t>
            </a:r>
            <a:r>
              <a:rPr lang="fr-FR" sz="1500" baseline="30000" dirty="0"/>
              <a:t>ème</a:t>
            </a:r>
            <a:r>
              <a:rPr lang="fr-FR" sz="1500" dirty="0"/>
              <a:t> à 17h56 à la sortie de l’Alhambra. Sur la story de 16h25, on voit l’appareil photo mais également un papier-</a:t>
            </a:r>
            <a:r>
              <a:rPr lang="fr-FR" sz="1500" dirty="0" err="1"/>
              <a:t>craft</a:t>
            </a:r>
            <a:r>
              <a:rPr lang="fr-FR" sz="1500" dirty="0"/>
              <a:t> qui dépasse de sa poche et qui peut contenir la céramique dont la taille est de 20X21 cm. Or le vol a eu lieu à 16h05 et Carlos se trouvait précisément au bon endroit à cette heure-là.</a:t>
            </a:r>
          </a:p>
        </p:txBody>
      </p:sp>
      <p:pic>
        <p:nvPicPr>
          <p:cNvPr id="4" name="Image 2">
            <a:extLst>
              <a:ext uri="{FF2B5EF4-FFF2-40B4-BE49-F238E27FC236}">
                <a16:creationId xmlns:a16="http://schemas.microsoft.com/office/drawing/2014/main" id="{19B3B94F-029C-432B-8AE8-D460206F7178}"/>
              </a:ext>
            </a:extLst>
          </p:cNvPr>
          <p:cNvPicPr/>
          <p:nvPr/>
        </p:nvPicPr>
        <p:blipFill>
          <a:blip r:embed="rId2">
            <a:clrChange>
              <a:clrFrom>
                <a:srgbClr val="FFFEF6"/>
              </a:clrFrom>
              <a:clrTo>
                <a:srgbClr val="FFFEF6">
                  <a:alpha val="0"/>
                </a:srgbClr>
              </a:clrTo>
            </a:clrChange>
            <a:extLst>
              <a:ext uri="{BEBA8EAE-BF5A-486C-A8C5-ECC9F3942E4B}">
                <a14:imgProps xmlns:a14="http://schemas.microsoft.com/office/drawing/2010/main">
                  <a14:imgLayer r:embed="rId3">
                    <a14:imgEffect>
                      <a14:colorTemperature colorTemp="7200"/>
                    </a14:imgEffect>
                  </a14:imgLayer>
                </a14:imgProps>
              </a:ext>
            </a:extLst>
          </a:blip>
          <a:stretch/>
        </p:blipFill>
        <p:spPr>
          <a:xfrm>
            <a:off x="0" y="5455037"/>
            <a:ext cx="1913467" cy="1378253"/>
          </a:xfrm>
          <a:prstGeom prst="rect">
            <a:avLst/>
          </a:prstGeom>
          <a:ln w="0">
            <a:noFill/>
          </a:ln>
        </p:spPr>
      </p:pic>
    </p:spTree>
    <p:extLst>
      <p:ext uri="{BB962C8B-B14F-4D97-AF65-F5344CB8AC3E}">
        <p14:creationId xmlns:p14="http://schemas.microsoft.com/office/powerpoint/2010/main" val="153378685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6">
            <a:extLst>
              <a:ext uri="{FF2B5EF4-FFF2-40B4-BE49-F238E27FC236}">
                <a16:creationId xmlns:a16="http://schemas.microsoft.com/office/drawing/2014/main" id="{E311EA8F-8D9C-4364-B19F-59DD68647D80}"/>
              </a:ext>
            </a:extLst>
          </p:cNvPr>
          <p:cNvSpPr txBox="1"/>
          <p:nvPr/>
        </p:nvSpPr>
        <p:spPr>
          <a:xfrm>
            <a:off x="4140200" y="2744857"/>
            <a:ext cx="4572000" cy="1015663"/>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fr-FR" sz="6000" b="1" dirty="0"/>
              <a:t>CORRECTION</a:t>
            </a:r>
          </a:p>
        </p:txBody>
      </p:sp>
      <p:pic>
        <p:nvPicPr>
          <p:cNvPr id="3" name="Image 2">
            <a:extLst>
              <a:ext uri="{FF2B5EF4-FFF2-40B4-BE49-F238E27FC236}">
                <a16:creationId xmlns:a16="http://schemas.microsoft.com/office/drawing/2014/main" id="{95371225-B7E1-4D53-9DC9-C0C378199CB2}"/>
              </a:ext>
            </a:extLst>
          </p:cNvPr>
          <p:cNvPicPr/>
          <p:nvPr/>
        </p:nvPicPr>
        <p:blipFill>
          <a:blip r:embed="rId2">
            <a:clrChange>
              <a:clrFrom>
                <a:srgbClr val="FFFEF6"/>
              </a:clrFrom>
              <a:clrTo>
                <a:srgbClr val="FFFEF6">
                  <a:alpha val="0"/>
                </a:srgbClr>
              </a:clrTo>
            </a:clrChange>
            <a:extLst>
              <a:ext uri="{BEBA8EAE-BF5A-486C-A8C5-ECC9F3942E4B}">
                <a14:imgProps xmlns:a14="http://schemas.microsoft.com/office/drawing/2010/main">
                  <a14:imgLayer r:embed="rId3">
                    <a14:imgEffect>
                      <a14:colorTemperature colorTemp="7200"/>
                    </a14:imgEffect>
                  </a14:imgLayer>
                </a14:imgProps>
              </a:ext>
            </a:extLst>
          </a:blip>
          <a:stretch/>
        </p:blipFill>
        <p:spPr>
          <a:xfrm>
            <a:off x="10278533" y="5479747"/>
            <a:ext cx="1913467" cy="1378253"/>
          </a:xfrm>
          <a:prstGeom prst="rect">
            <a:avLst/>
          </a:prstGeom>
          <a:ln w="0">
            <a:noFill/>
          </a:ln>
        </p:spPr>
      </p:pic>
    </p:spTree>
    <p:extLst>
      <p:ext uri="{BB962C8B-B14F-4D97-AF65-F5344CB8AC3E}">
        <p14:creationId xmlns:p14="http://schemas.microsoft.com/office/powerpoint/2010/main" val="37548554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956880A3-FEFD-423F-8B83-801107C119D6}"/>
              </a:ext>
            </a:extLst>
          </p:cNvPr>
          <p:cNvPicPr>
            <a:picLocks noChangeAspect="1"/>
          </p:cNvPicPr>
          <p:nvPr/>
        </p:nvPicPr>
        <p:blipFill>
          <a:blip r:embed="rId2"/>
          <a:stretch>
            <a:fillRect/>
          </a:stretch>
        </p:blipFill>
        <p:spPr>
          <a:xfrm>
            <a:off x="3987825" y="32376"/>
            <a:ext cx="4902175" cy="6825624"/>
          </a:xfrm>
          <a:prstGeom prst="rect">
            <a:avLst/>
          </a:prstGeom>
        </p:spPr>
      </p:pic>
      <p:pic>
        <p:nvPicPr>
          <p:cNvPr id="5" name="Image 2">
            <a:extLst>
              <a:ext uri="{FF2B5EF4-FFF2-40B4-BE49-F238E27FC236}">
                <a16:creationId xmlns:a16="http://schemas.microsoft.com/office/drawing/2014/main" id="{10880DFB-B649-4B59-8EC5-905DC411C48C}"/>
              </a:ext>
            </a:extLst>
          </p:cNvPr>
          <p:cNvPicPr/>
          <p:nvPr/>
        </p:nvPicPr>
        <p:blipFill>
          <a:blip r:embed="rId3">
            <a:clrChange>
              <a:clrFrom>
                <a:srgbClr val="FFFEF6"/>
              </a:clrFrom>
              <a:clrTo>
                <a:srgbClr val="FFFEF6">
                  <a:alpha val="0"/>
                </a:srgbClr>
              </a:clrTo>
            </a:clrChange>
            <a:extLst>
              <a:ext uri="{BEBA8EAE-BF5A-486C-A8C5-ECC9F3942E4B}">
                <a14:imgProps xmlns:a14="http://schemas.microsoft.com/office/drawing/2010/main">
                  <a14:imgLayer r:embed="rId4">
                    <a14:imgEffect>
                      <a14:colorTemperature colorTemp="7200"/>
                    </a14:imgEffect>
                  </a14:imgLayer>
                </a14:imgProps>
              </a:ext>
            </a:extLst>
          </a:blip>
          <a:stretch/>
        </p:blipFill>
        <p:spPr>
          <a:xfrm>
            <a:off x="10278533" y="5479747"/>
            <a:ext cx="1913467" cy="1378253"/>
          </a:xfrm>
          <a:prstGeom prst="rect">
            <a:avLst/>
          </a:prstGeom>
          <a:ln w="0">
            <a:noFill/>
          </a:ln>
        </p:spPr>
      </p:pic>
    </p:spTree>
    <p:extLst>
      <p:ext uri="{BB962C8B-B14F-4D97-AF65-F5344CB8AC3E}">
        <p14:creationId xmlns:p14="http://schemas.microsoft.com/office/powerpoint/2010/main" val="302450578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B4DFDB6-32FF-4CEB-BB1A-B881E0BC6C92}"/>
              </a:ext>
            </a:extLst>
          </p:cNvPr>
          <p:cNvSpPr>
            <a:spLocks noGrp="1"/>
          </p:cNvSpPr>
          <p:nvPr>
            <p:ph type="title"/>
          </p:nvPr>
        </p:nvSpPr>
        <p:spPr>
          <a:xfrm>
            <a:off x="1371600" y="685800"/>
            <a:ext cx="9601200" cy="787400"/>
          </a:xfrm>
        </p:spPr>
        <p:txBody>
          <a:bodyPr/>
          <a:lstStyle/>
          <a:p>
            <a:r>
              <a:rPr lang="fr-FR" dirty="0"/>
              <a:t>Les traces numériques à repérer</a:t>
            </a:r>
          </a:p>
        </p:txBody>
      </p:sp>
      <p:sp>
        <p:nvSpPr>
          <p:cNvPr id="3" name="Espace réservé du contenu 2">
            <a:extLst>
              <a:ext uri="{FF2B5EF4-FFF2-40B4-BE49-F238E27FC236}">
                <a16:creationId xmlns:a16="http://schemas.microsoft.com/office/drawing/2014/main" id="{FD6AC382-2708-450A-B8B1-C032B0505EF8}"/>
              </a:ext>
            </a:extLst>
          </p:cNvPr>
          <p:cNvSpPr>
            <a:spLocks noGrp="1"/>
          </p:cNvSpPr>
          <p:nvPr>
            <p:ph idx="1"/>
          </p:nvPr>
        </p:nvSpPr>
        <p:spPr/>
        <p:txBody>
          <a:bodyPr>
            <a:normAutofit fontScale="85000" lnSpcReduction="20000"/>
          </a:bodyPr>
          <a:lstStyle/>
          <a:p>
            <a:r>
              <a:rPr lang="fr-FR" dirty="0"/>
              <a:t>Géolocalisation automatique</a:t>
            </a:r>
          </a:p>
          <a:p>
            <a:r>
              <a:rPr lang="fr-FR" dirty="0"/>
              <a:t>Connexion automatique au Wi-Fi</a:t>
            </a:r>
          </a:p>
          <a:p>
            <a:r>
              <a:rPr lang="fr-FR" dirty="0"/>
              <a:t>Story</a:t>
            </a:r>
          </a:p>
          <a:p>
            <a:r>
              <a:rPr lang="fr-FR" dirty="0"/>
              <a:t>Défi </a:t>
            </a:r>
            <a:r>
              <a:rPr lang="fr-FR" dirty="0" err="1"/>
              <a:t>Tik</a:t>
            </a:r>
            <a:r>
              <a:rPr lang="fr-FR" dirty="0"/>
              <a:t>-Tok en direct</a:t>
            </a:r>
          </a:p>
          <a:p>
            <a:r>
              <a:rPr lang="fr-FR" dirty="0"/>
              <a:t>Recherches sur moteur de recherche  Google</a:t>
            </a:r>
          </a:p>
          <a:p>
            <a:r>
              <a:rPr lang="fr-FR" dirty="0"/>
              <a:t>Message WhatsApp</a:t>
            </a:r>
          </a:p>
          <a:p>
            <a:r>
              <a:rPr lang="fr-FR" dirty="0"/>
              <a:t>Historique Google</a:t>
            </a:r>
          </a:p>
          <a:p>
            <a:r>
              <a:rPr lang="fr-FR" dirty="0"/>
              <a:t>Mot de passe abandonné sur un post-it</a:t>
            </a:r>
          </a:p>
          <a:p>
            <a:r>
              <a:rPr lang="fr-FR" dirty="0"/>
              <a:t>Heure sur billet d’entrée enregistrée et enregistrement automatique de la présence du touriste au sein du Palais car c’est la pièce d’identité qui fait office de billet</a:t>
            </a:r>
          </a:p>
          <a:p>
            <a:r>
              <a:rPr lang="fr-FR" dirty="0"/>
              <a:t>Pointeuse qui indique la présence d’un salarié sur son lieu de travail</a:t>
            </a:r>
          </a:p>
        </p:txBody>
      </p:sp>
      <p:pic>
        <p:nvPicPr>
          <p:cNvPr id="4" name="Image 2">
            <a:extLst>
              <a:ext uri="{FF2B5EF4-FFF2-40B4-BE49-F238E27FC236}">
                <a16:creationId xmlns:a16="http://schemas.microsoft.com/office/drawing/2014/main" id="{D8499992-5E84-4741-9276-D616BEE67B04}"/>
              </a:ext>
            </a:extLst>
          </p:cNvPr>
          <p:cNvPicPr/>
          <p:nvPr/>
        </p:nvPicPr>
        <p:blipFill>
          <a:blip r:embed="rId2">
            <a:clrChange>
              <a:clrFrom>
                <a:srgbClr val="FFFEF6"/>
              </a:clrFrom>
              <a:clrTo>
                <a:srgbClr val="FFFEF6">
                  <a:alpha val="0"/>
                </a:srgbClr>
              </a:clrTo>
            </a:clrChange>
            <a:extLst>
              <a:ext uri="{BEBA8EAE-BF5A-486C-A8C5-ECC9F3942E4B}">
                <a14:imgProps xmlns:a14="http://schemas.microsoft.com/office/drawing/2010/main">
                  <a14:imgLayer r:embed="rId3">
                    <a14:imgEffect>
                      <a14:colorTemperature colorTemp="7200"/>
                    </a14:imgEffect>
                  </a14:imgLayer>
                </a14:imgProps>
              </a:ext>
            </a:extLst>
          </a:blip>
          <a:stretch/>
        </p:blipFill>
        <p:spPr>
          <a:xfrm>
            <a:off x="10278533" y="5479747"/>
            <a:ext cx="1913467" cy="1378253"/>
          </a:xfrm>
          <a:prstGeom prst="rect">
            <a:avLst/>
          </a:prstGeom>
          <a:ln w="0">
            <a:noFill/>
          </a:ln>
        </p:spPr>
      </p:pic>
    </p:spTree>
    <p:extLst>
      <p:ext uri="{BB962C8B-B14F-4D97-AF65-F5344CB8AC3E}">
        <p14:creationId xmlns:p14="http://schemas.microsoft.com/office/powerpoint/2010/main" val="72857630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EEB559BF-4F26-431F-A321-0502AB70D455}"/>
              </a:ext>
            </a:extLst>
          </p:cNvPr>
          <p:cNvSpPr txBox="1"/>
          <p:nvPr/>
        </p:nvSpPr>
        <p:spPr>
          <a:xfrm>
            <a:off x="4382723" y="2582334"/>
            <a:ext cx="5452134" cy="1015663"/>
          </a:xfrm>
          <a:prstGeom prst="rect">
            <a:avLst/>
          </a:prstGeom>
          <a:noFill/>
        </p:spPr>
        <p:txBody>
          <a:bodyPr wrap="none" rtlCol="0">
            <a:spAutoFit/>
          </a:bodyPr>
          <a:lstStyle/>
          <a:p>
            <a:r>
              <a:rPr lang="fr-FR" sz="6000" b="1" dirty="0">
                <a:latin typeface="Tahoma" panose="020B0604030504040204" pitchFamily="34" charset="0"/>
                <a:ea typeface="Tahoma" panose="020B0604030504040204" pitchFamily="34" charset="0"/>
                <a:cs typeface="Tahoma" panose="020B0604030504040204" pitchFamily="34" charset="0"/>
              </a:rPr>
              <a:t>CONCLUSION</a:t>
            </a:r>
          </a:p>
        </p:txBody>
      </p:sp>
      <p:pic>
        <p:nvPicPr>
          <p:cNvPr id="3" name="Image 2">
            <a:extLst>
              <a:ext uri="{FF2B5EF4-FFF2-40B4-BE49-F238E27FC236}">
                <a16:creationId xmlns:a16="http://schemas.microsoft.com/office/drawing/2014/main" id="{86433562-8B02-488C-8553-392AE505A9C9}"/>
              </a:ext>
            </a:extLst>
          </p:cNvPr>
          <p:cNvPicPr/>
          <p:nvPr/>
        </p:nvPicPr>
        <p:blipFill>
          <a:blip r:embed="rId2">
            <a:clrChange>
              <a:clrFrom>
                <a:srgbClr val="FFFEF6"/>
              </a:clrFrom>
              <a:clrTo>
                <a:srgbClr val="FFFEF6">
                  <a:alpha val="0"/>
                </a:srgbClr>
              </a:clrTo>
            </a:clrChange>
            <a:extLst>
              <a:ext uri="{BEBA8EAE-BF5A-486C-A8C5-ECC9F3942E4B}">
                <a14:imgProps xmlns:a14="http://schemas.microsoft.com/office/drawing/2010/main">
                  <a14:imgLayer r:embed="rId3">
                    <a14:imgEffect>
                      <a14:colorTemperature colorTemp="7200"/>
                    </a14:imgEffect>
                  </a14:imgLayer>
                </a14:imgProps>
              </a:ext>
            </a:extLst>
          </a:blip>
          <a:stretch/>
        </p:blipFill>
        <p:spPr>
          <a:xfrm>
            <a:off x="0" y="0"/>
            <a:ext cx="1913467" cy="1378253"/>
          </a:xfrm>
          <a:prstGeom prst="rect">
            <a:avLst/>
          </a:prstGeom>
          <a:ln w="0">
            <a:noFill/>
          </a:ln>
        </p:spPr>
      </p:pic>
    </p:spTree>
    <p:extLst>
      <p:ext uri="{BB962C8B-B14F-4D97-AF65-F5344CB8AC3E}">
        <p14:creationId xmlns:p14="http://schemas.microsoft.com/office/powerpoint/2010/main" val="205323364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37B5EEE-D322-4F60-A92D-0D8195205AF8}"/>
              </a:ext>
            </a:extLst>
          </p:cNvPr>
          <p:cNvSpPr>
            <a:spLocks noGrp="1"/>
          </p:cNvSpPr>
          <p:nvPr>
            <p:ph type="title"/>
          </p:nvPr>
        </p:nvSpPr>
        <p:spPr>
          <a:xfrm>
            <a:off x="647700" y="1896533"/>
            <a:ext cx="3855720" cy="2157884"/>
          </a:xfrm>
        </p:spPr>
        <p:txBody>
          <a:bodyPr>
            <a:noAutofit/>
          </a:bodyPr>
          <a:lstStyle/>
          <a:p>
            <a:pPr algn="ctr"/>
            <a:r>
              <a:rPr lang="fr-FR" sz="4000" b="1" dirty="0">
                <a:effectLst/>
                <a:latin typeface="Tahoma" panose="020B0604030504040204" pitchFamily="34" charset="0"/>
                <a:ea typeface="Tahoma" panose="020B0604030504040204" pitchFamily="34" charset="0"/>
                <a:cs typeface="Tahoma" panose="020B0604030504040204" pitchFamily="34" charset="0"/>
              </a:rPr>
              <a:t>Plus-values de l’utilisation des outils numériques</a:t>
            </a:r>
            <a:br>
              <a:rPr lang="fr-FR" sz="4000" dirty="0">
                <a:effectLst/>
                <a:latin typeface="Tahoma" panose="020B0604030504040204" pitchFamily="34" charset="0"/>
                <a:ea typeface="Tahoma" panose="020B0604030504040204" pitchFamily="34" charset="0"/>
                <a:cs typeface="Tahoma" panose="020B0604030504040204" pitchFamily="34" charset="0"/>
              </a:rPr>
            </a:br>
            <a:endParaRPr lang="fr-FR" sz="4000" dirty="0">
              <a:latin typeface="Tahoma" panose="020B0604030504040204" pitchFamily="34" charset="0"/>
              <a:ea typeface="Tahoma" panose="020B0604030504040204" pitchFamily="34" charset="0"/>
              <a:cs typeface="Tahoma" panose="020B0604030504040204" pitchFamily="34" charset="0"/>
            </a:endParaRPr>
          </a:p>
        </p:txBody>
      </p:sp>
      <p:sp>
        <p:nvSpPr>
          <p:cNvPr id="3" name="Espace réservé pour une image  2">
            <a:extLst>
              <a:ext uri="{FF2B5EF4-FFF2-40B4-BE49-F238E27FC236}">
                <a16:creationId xmlns:a16="http://schemas.microsoft.com/office/drawing/2014/main" id="{5BC228EA-4B30-4FF3-ADEB-8EE2BF5A5ED4}"/>
              </a:ext>
            </a:extLst>
          </p:cNvPr>
          <p:cNvSpPr>
            <a:spLocks noGrp="1"/>
          </p:cNvSpPr>
          <p:nvPr>
            <p:ph type="pic" idx="1"/>
          </p:nvPr>
        </p:nvSpPr>
        <p:spPr/>
      </p:sp>
      <p:sp>
        <p:nvSpPr>
          <p:cNvPr id="5" name="ZoneTexte 4">
            <a:extLst>
              <a:ext uri="{FF2B5EF4-FFF2-40B4-BE49-F238E27FC236}">
                <a16:creationId xmlns:a16="http://schemas.microsoft.com/office/drawing/2014/main" id="{E57D55EB-6B7D-465D-9666-67D1ED318E35}"/>
              </a:ext>
            </a:extLst>
          </p:cNvPr>
          <p:cNvSpPr txBox="1"/>
          <p:nvPr/>
        </p:nvSpPr>
        <p:spPr>
          <a:xfrm>
            <a:off x="5532120" y="477582"/>
            <a:ext cx="6096000" cy="5902834"/>
          </a:xfrm>
          <a:prstGeom prst="rect">
            <a:avLst/>
          </a:prstGeom>
          <a:noFill/>
        </p:spPr>
        <p:txBody>
          <a:bodyPr wrap="square">
            <a:spAutoFit/>
          </a:bodyPr>
          <a:lstStyle/>
          <a:p>
            <a:pPr>
              <a:lnSpc>
                <a:spcPct val="107000"/>
              </a:lnSpc>
              <a:spcAft>
                <a:spcPts val="800"/>
              </a:spcAft>
            </a:pPr>
            <a:r>
              <a:rPr lang="fr-FR" sz="1800" b="1" dirty="0">
                <a:effectLst/>
                <a:latin typeface="Tahoma" panose="020B0604030504040204" pitchFamily="34" charset="0"/>
                <a:ea typeface="Calibri" panose="020F0502020204030204" pitchFamily="34" charset="0"/>
                <a:cs typeface="Times New Roman" panose="02020603050405020304" pitchFamily="18" charset="0"/>
              </a:rPr>
              <a:t>  </a:t>
            </a:r>
            <a:endParaRPr lang="fr-FR" sz="1500" dirty="0">
              <a:effectLst/>
              <a:latin typeface="Tahoma" panose="020B0604030504040204" pitchFamily="34" charset="0"/>
              <a:ea typeface="Tahoma" panose="020B0604030504040204" pitchFamily="34" charset="0"/>
              <a:cs typeface="Tahoma" panose="020B0604030504040204" pitchFamily="34" charset="0"/>
            </a:endParaRPr>
          </a:p>
          <a:p>
            <a:pPr marL="342900" lvl="0" indent="-342900">
              <a:lnSpc>
                <a:spcPct val="107000"/>
              </a:lnSpc>
              <a:buFont typeface="Tahoma" panose="020B0604030504040204" pitchFamily="34" charset="0"/>
              <a:buChar char="#"/>
            </a:pPr>
            <a:r>
              <a:rPr lang="fr-FR" sz="1500" dirty="0">
                <a:effectLst/>
                <a:latin typeface="Tahoma" panose="020B0604030504040204" pitchFamily="34" charset="0"/>
                <a:ea typeface="Tahoma" panose="020B0604030504040204" pitchFamily="34" charset="0"/>
                <a:cs typeface="Tahoma" panose="020B0604030504040204" pitchFamily="34" charset="0"/>
              </a:rPr>
              <a:t>La possibilité d’avoir des supports réalistes</a:t>
            </a:r>
          </a:p>
          <a:p>
            <a:pPr marL="342900" lvl="0" indent="-342900">
              <a:lnSpc>
                <a:spcPct val="107000"/>
              </a:lnSpc>
              <a:buFont typeface="Tahoma" panose="020B0604030504040204" pitchFamily="34" charset="0"/>
              <a:buChar char="#"/>
            </a:pPr>
            <a:r>
              <a:rPr lang="fr-FR" sz="1500" dirty="0">
                <a:effectLst/>
                <a:latin typeface="Tahoma" panose="020B0604030504040204" pitchFamily="34" charset="0"/>
                <a:ea typeface="Tahoma" panose="020B0604030504040204" pitchFamily="34" charset="0"/>
                <a:cs typeface="Tahoma" panose="020B0604030504040204" pitchFamily="34" charset="0"/>
              </a:rPr>
              <a:t>Eviter de courir après les droits d’auteurs quand bien même les influenceurs laissent une quantité inouïe de documents authentiques avec la question : qu’est ce qui relève du domaine public ou du droit d’auteur ?</a:t>
            </a:r>
          </a:p>
          <a:p>
            <a:pPr marL="342900" lvl="0" indent="-342900">
              <a:lnSpc>
                <a:spcPct val="107000"/>
              </a:lnSpc>
              <a:buFont typeface="Tahoma" panose="020B0604030504040204" pitchFamily="34" charset="0"/>
              <a:buChar char="#"/>
            </a:pPr>
            <a:r>
              <a:rPr lang="fr-FR" sz="1500" dirty="0">
                <a:effectLst/>
                <a:latin typeface="Tahoma" panose="020B0604030504040204" pitchFamily="34" charset="0"/>
                <a:ea typeface="Tahoma" panose="020B0604030504040204" pitchFamily="34" charset="0"/>
                <a:cs typeface="Tahoma" panose="020B0604030504040204" pitchFamily="34" charset="0"/>
              </a:rPr>
              <a:t>L’engagement des élèves, en effet, dans cette enquête, ils sont une mission (résoudre l’enquête) et ils utilisent la langue pour agir pas uniquement pour donner une réponse, la langue devient alors moyen de communication.</a:t>
            </a:r>
          </a:p>
          <a:p>
            <a:pPr marL="342900" lvl="0" indent="-342900">
              <a:lnSpc>
                <a:spcPct val="107000"/>
              </a:lnSpc>
              <a:buFont typeface="Tahoma" panose="020B0604030504040204" pitchFamily="34" charset="0"/>
              <a:buChar char="#"/>
            </a:pPr>
            <a:r>
              <a:rPr lang="fr-FR" sz="1500" dirty="0">
                <a:effectLst/>
                <a:latin typeface="Tahoma" panose="020B0604030504040204" pitchFamily="34" charset="0"/>
                <a:ea typeface="Tahoma" panose="020B0604030504040204" pitchFamily="34" charset="0"/>
                <a:cs typeface="Tahoma" panose="020B0604030504040204" pitchFamily="34" charset="0"/>
              </a:rPr>
              <a:t>Cette activité favorise la prise de parole : la prise de parole est plus spontanée, ils ont moins peur de s’engager et même les élèves en difficulté par une phrase maladroite peuvent faire avancer l’enquête. De plus, comme ils ont des informations différentes mais complémentaires, ils sont obligés de collaborer pour mener à bien la mission. Dans cette activité, l’aspect ludique permet d’impliquer davantage les élèves qui seront plus actifs et plus impliqués car même les élèves en difficultés entrent dans l’activité.</a:t>
            </a:r>
          </a:p>
          <a:p>
            <a:pPr marL="342900" lvl="0" indent="-342900">
              <a:lnSpc>
                <a:spcPct val="107000"/>
              </a:lnSpc>
              <a:spcAft>
                <a:spcPts val="800"/>
              </a:spcAft>
              <a:buFont typeface="Tahoma" panose="020B0604030504040204" pitchFamily="34" charset="0"/>
              <a:buChar char="#"/>
            </a:pPr>
            <a:r>
              <a:rPr lang="fr-FR" sz="1500" dirty="0">
                <a:effectLst/>
                <a:latin typeface="Tahoma" panose="020B0604030504040204" pitchFamily="34" charset="0"/>
                <a:ea typeface="Tahoma" panose="020B0604030504040204" pitchFamily="34" charset="0"/>
                <a:cs typeface="Tahoma" panose="020B0604030504040204" pitchFamily="34" charset="0"/>
              </a:rPr>
              <a:t>La problématique réaliste les amène à réfléchir à leurs pratiques et d’associer leur découverte du patrimoine andalou, leur connaissance des réseaux sociaux et une réflexion sur la sécurité numérique.</a:t>
            </a:r>
          </a:p>
        </p:txBody>
      </p:sp>
      <p:pic>
        <p:nvPicPr>
          <p:cNvPr id="6" name="Image 2">
            <a:extLst>
              <a:ext uri="{FF2B5EF4-FFF2-40B4-BE49-F238E27FC236}">
                <a16:creationId xmlns:a16="http://schemas.microsoft.com/office/drawing/2014/main" id="{E54036E0-5567-41E2-8E4F-195CE2A6300D}"/>
              </a:ext>
            </a:extLst>
          </p:cNvPr>
          <p:cNvPicPr/>
          <p:nvPr/>
        </p:nvPicPr>
        <p:blipFill>
          <a:blip r:embed="rId2">
            <a:clrChange>
              <a:clrFrom>
                <a:srgbClr val="FFFEF6"/>
              </a:clrFrom>
              <a:clrTo>
                <a:srgbClr val="FFFEF6">
                  <a:alpha val="0"/>
                </a:srgbClr>
              </a:clrTo>
            </a:clrChange>
            <a:extLst>
              <a:ext uri="{BEBA8EAE-BF5A-486C-A8C5-ECC9F3942E4B}">
                <a14:imgProps xmlns:a14="http://schemas.microsoft.com/office/drawing/2010/main">
                  <a14:imgLayer r:embed="rId3">
                    <a14:imgEffect>
                      <a14:colorTemperature colorTemp="7200"/>
                    </a14:imgEffect>
                  </a14:imgLayer>
                </a14:imgProps>
              </a:ext>
            </a:extLst>
          </a:blip>
          <a:stretch/>
        </p:blipFill>
        <p:spPr>
          <a:xfrm>
            <a:off x="0" y="0"/>
            <a:ext cx="1913467" cy="1378253"/>
          </a:xfrm>
          <a:prstGeom prst="rect">
            <a:avLst/>
          </a:prstGeom>
          <a:ln w="0">
            <a:noFill/>
          </a:ln>
        </p:spPr>
      </p:pic>
    </p:spTree>
    <p:extLst>
      <p:ext uri="{BB962C8B-B14F-4D97-AF65-F5344CB8AC3E}">
        <p14:creationId xmlns:p14="http://schemas.microsoft.com/office/powerpoint/2010/main" val="146401417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66D9EB26-D27C-4D51-B032-E37B4801010C}"/>
              </a:ext>
            </a:extLst>
          </p:cNvPr>
          <p:cNvSpPr>
            <a:spLocks noGrp="1"/>
          </p:cNvSpPr>
          <p:nvPr>
            <p:ph idx="1"/>
          </p:nvPr>
        </p:nvSpPr>
        <p:spPr/>
        <p:txBody>
          <a:bodyPr/>
          <a:lstStyle/>
          <a:p>
            <a:pPr marL="73152" indent="0">
              <a:lnSpc>
                <a:spcPct val="107000"/>
              </a:lnSpc>
              <a:buNone/>
            </a:pP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Wingdings" panose="05000000000000000000" pitchFamily="2" charset="2"/>
              <a:buChar char=""/>
            </a:pPr>
            <a:r>
              <a:rPr lang="fr-FR" sz="1800" dirty="0">
                <a:effectLst/>
                <a:latin typeface="Tahoma" panose="020B0604030504040204" pitchFamily="34" charset="0"/>
                <a:ea typeface="Calibri" panose="020F0502020204030204" pitchFamily="34" charset="0"/>
                <a:cs typeface="Times New Roman" panose="02020603050405020304" pitchFamily="18" charset="0"/>
              </a:rPr>
              <a:t>L’aspect chronophage de la fabrication de cette enquête.</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Wingdings" panose="05000000000000000000" pitchFamily="2" charset="2"/>
              <a:buChar char=""/>
            </a:pPr>
            <a:r>
              <a:rPr lang="fr-FR" sz="1800" dirty="0">
                <a:effectLst/>
                <a:latin typeface="Tahoma" panose="020B0604030504040204" pitchFamily="34" charset="0"/>
                <a:ea typeface="Calibri" panose="020F0502020204030204" pitchFamily="34" charset="0"/>
                <a:cs typeface="Times New Roman" panose="02020603050405020304" pitchFamily="18" charset="0"/>
              </a:rPr>
              <a:t>L’obligation de chercher les applications d’intelligence artificielle qui permettront de fabriquer les supports sans trop se ruiner.</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Wingdings" panose="05000000000000000000" pitchFamily="2" charset="2"/>
              <a:buChar char=""/>
            </a:pPr>
            <a:r>
              <a:rPr lang="fr-FR" sz="1800" dirty="0">
                <a:effectLst/>
                <a:latin typeface="Tahoma" panose="020B0604030504040204" pitchFamily="34" charset="0"/>
                <a:ea typeface="Calibri" panose="020F0502020204030204" pitchFamily="34" charset="0"/>
                <a:cs typeface="Times New Roman" panose="02020603050405020304" pitchFamily="18" charset="0"/>
              </a:rPr>
              <a:t>La partie débat peut rapidement passer en langue maternelle car les élèves sont très motivés par la thématique et ont beaucoup de questions, réflexions et s’interrogent sur leurs pratiques.</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fr-FR" dirty="0"/>
          </a:p>
        </p:txBody>
      </p:sp>
      <p:sp>
        <p:nvSpPr>
          <p:cNvPr id="6" name="Titre 5">
            <a:extLst>
              <a:ext uri="{FF2B5EF4-FFF2-40B4-BE49-F238E27FC236}">
                <a16:creationId xmlns:a16="http://schemas.microsoft.com/office/drawing/2014/main" id="{E9FC6678-9285-46BE-87D9-E82A099F784F}"/>
              </a:ext>
            </a:extLst>
          </p:cNvPr>
          <p:cNvSpPr>
            <a:spLocks noGrp="1"/>
          </p:cNvSpPr>
          <p:nvPr>
            <p:ph type="title"/>
          </p:nvPr>
        </p:nvSpPr>
        <p:spPr>
          <a:xfrm>
            <a:off x="639233" y="2489200"/>
            <a:ext cx="3855720" cy="2157884"/>
          </a:xfrm>
        </p:spPr>
        <p:txBody>
          <a:bodyPr/>
          <a:lstStyle/>
          <a:p>
            <a:r>
              <a:rPr lang="fr-FR" sz="4800" b="1" dirty="0">
                <a:effectLst/>
                <a:latin typeface="Tahoma" panose="020B0604030504040204" pitchFamily="34" charset="0"/>
                <a:ea typeface="Calibri" panose="020F0502020204030204" pitchFamily="34" charset="0"/>
                <a:cs typeface="Times New Roman" panose="02020603050405020304" pitchFamily="18" charset="0"/>
              </a:rPr>
              <a:t>Les limites</a:t>
            </a:r>
            <a:br>
              <a:rPr lang="fr-FR" sz="4400" dirty="0">
                <a:effectLst/>
                <a:latin typeface="Calibri" panose="020F0502020204030204" pitchFamily="34" charset="0"/>
                <a:ea typeface="Calibri" panose="020F0502020204030204" pitchFamily="34" charset="0"/>
                <a:cs typeface="Times New Roman" panose="02020603050405020304" pitchFamily="18" charset="0"/>
              </a:rPr>
            </a:br>
            <a:endParaRPr lang="fr-FR" dirty="0"/>
          </a:p>
        </p:txBody>
      </p:sp>
      <p:pic>
        <p:nvPicPr>
          <p:cNvPr id="4" name="Image 2">
            <a:extLst>
              <a:ext uri="{FF2B5EF4-FFF2-40B4-BE49-F238E27FC236}">
                <a16:creationId xmlns:a16="http://schemas.microsoft.com/office/drawing/2014/main" id="{F22B3630-CCC4-4CA4-A2AB-83AC54610B17}"/>
              </a:ext>
            </a:extLst>
          </p:cNvPr>
          <p:cNvPicPr/>
          <p:nvPr/>
        </p:nvPicPr>
        <p:blipFill>
          <a:blip r:embed="rId2">
            <a:clrChange>
              <a:clrFrom>
                <a:srgbClr val="FFFEF6"/>
              </a:clrFrom>
              <a:clrTo>
                <a:srgbClr val="FFFEF6">
                  <a:alpha val="0"/>
                </a:srgbClr>
              </a:clrTo>
            </a:clrChange>
            <a:extLst>
              <a:ext uri="{BEBA8EAE-BF5A-486C-A8C5-ECC9F3942E4B}">
                <a14:imgProps xmlns:a14="http://schemas.microsoft.com/office/drawing/2010/main">
                  <a14:imgLayer r:embed="rId3">
                    <a14:imgEffect>
                      <a14:colorTemperature colorTemp="7200"/>
                    </a14:imgEffect>
                  </a14:imgLayer>
                </a14:imgProps>
              </a:ext>
            </a:extLst>
          </a:blip>
          <a:stretch/>
        </p:blipFill>
        <p:spPr>
          <a:xfrm>
            <a:off x="-110067" y="-3326"/>
            <a:ext cx="1913467" cy="1378253"/>
          </a:xfrm>
          <a:prstGeom prst="rect">
            <a:avLst/>
          </a:prstGeom>
          <a:ln w="0">
            <a:noFill/>
          </a:ln>
        </p:spPr>
      </p:pic>
    </p:spTree>
    <p:extLst>
      <p:ext uri="{BB962C8B-B14F-4D97-AF65-F5344CB8AC3E}">
        <p14:creationId xmlns:p14="http://schemas.microsoft.com/office/powerpoint/2010/main" val="47323305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C559C8A-330B-424F-B0C3-5ACD8966FD98}"/>
              </a:ext>
            </a:extLst>
          </p:cNvPr>
          <p:cNvSpPr>
            <a:spLocks noGrp="1"/>
          </p:cNvSpPr>
          <p:nvPr>
            <p:ph type="title"/>
          </p:nvPr>
        </p:nvSpPr>
        <p:spPr>
          <a:xfrm>
            <a:off x="444070" y="1290275"/>
            <a:ext cx="4451949" cy="3011431"/>
          </a:xfrm>
        </p:spPr>
        <p:txBody>
          <a:bodyPr>
            <a:normAutofit fontScale="90000"/>
          </a:bodyPr>
          <a:lstStyle/>
          <a:p>
            <a:r>
              <a:rPr lang="fr-FR" sz="3600" b="1" dirty="0">
                <a:latin typeface="Tahoma" panose="020B0604030504040204" pitchFamily="34" charset="0"/>
                <a:ea typeface="Tahoma" panose="020B0604030504040204" pitchFamily="34" charset="0"/>
                <a:cs typeface="Tahoma" panose="020B0604030504040204" pitchFamily="34" charset="0"/>
              </a:rPr>
              <a:t>Analyse </a:t>
            </a:r>
            <a:br>
              <a:rPr lang="fr-FR" sz="3600" b="1" dirty="0">
                <a:latin typeface="Tahoma" panose="020B0604030504040204" pitchFamily="34" charset="0"/>
                <a:ea typeface="Tahoma" panose="020B0604030504040204" pitchFamily="34" charset="0"/>
                <a:cs typeface="Tahoma" panose="020B0604030504040204" pitchFamily="34" charset="0"/>
              </a:rPr>
            </a:br>
            <a:r>
              <a:rPr lang="fr-FR" sz="3600" b="1" dirty="0">
                <a:latin typeface="Tahoma" panose="020B0604030504040204" pitchFamily="34" charset="0"/>
                <a:ea typeface="Tahoma" panose="020B0604030504040204" pitchFamily="34" charset="0"/>
                <a:cs typeface="Tahoma" panose="020B0604030504040204" pitchFamily="34" charset="0"/>
              </a:rPr>
              <a:t>du résultat obtenu :</a:t>
            </a:r>
            <a:br>
              <a:rPr lang="fr-FR" sz="2700" b="1" dirty="0">
                <a:latin typeface="Tahoma" panose="020B0604030504040204" pitchFamily="34" charset="0"/>
                <a:ea typeface="Tahoma" panose="020B0604030504040204" pitchFamily="34" charset="0"/>
                <a:cs typeface="Tahoma" panose="020B0604030504040204" pitchFamily="34" charset="0"/>
              </a:rPr>
            </a:br>
            <a:br>
              <a:rPr lang="fr-FR" sz="2700" b="1" dirty="0">
                <a:latin typeface="Tahoma" panose="020B0604030504040204" pitchFamily="34" charset="0"/>
                <a:ea typeface="Tahoma" panose="020B0604030504040204" pitchFamily="34" charset="0"/>
                <a:cs typeface="Tahoma" panose="020B0604030504040204" pitchFamily="34" charset="0"/>
              </a:rPr>
            </a:br>
            <a:br>
              <a:rPr lang="fr-FR" sz="2500" b="1" dirty="0">
                <a:latin typeface="Tahoma" panose="020B0604030504040204" pitchFamily="34" charset="0"/>
                <a:ea typeface="Tahoma" panose="020B0604030504040204" pitchFamily="34" charset="0"/>
                <a:cs typeface="Tahoma" panose="020B0604030504040204" pitchFamily="34" charset="0"/>
              </a:rPr>
            </a:br>
            <a:r>
              <a:rPr lang="fr-FR" sz="1700" dirty="0">
                <a:latin typeface="Tahoma" panose="020B0604030504040204" pitchFamily="34" charset="0"/>
                <a:ea typeface="Tahoma" panose="020B0604030504040204" pitchFamily="34" charset="0"/>
                <a:cs typeface="Tahoma" panose="020B0604030504040204" pitchFamily="34" charset="0"/>
              </a:rPr>
              <a:t>Les élèves finissent l’activité un peu choqués par la prise de conscience des traces invisibles qu’ils laissent partout derrière eux.	</a:t>
            </a:r>
            <a:br>
              <a:rPr lang="fr-FR" sz="1700" dirty="0">
                <a:latin typeface="Tahoma" panose="020B0604030504040204" pitchFamily="34" charset="0"/>
                <a:ea typeface="Tahoma" panose="020B0604030504040204" pitchFamily="34" charset="0"/>
                <a:cs typeface="Tahoma" panose="020B0604030504040204" pitchFamily="34" charset="0"/>
              </a:rPr>
            </a:br>
            <a:br>
              <a:rPr lang="fr-FR" sz="1700" dirty="0">
                <a:latin typeface="Tahoma" panose="020B0604030504040204" pitchFamily="34" charset="0"/>
                <a:ea typeface="Tahoma" panose="020B0604030504040204" pitchFamily="34" charset="0"/>
                <a:cs typeface="Tahoma" panose="020B0604030504040204" pitchFamily="34" charset="0"/>
              </a:rPr>
            </a:br>
            <a:r>
              <a:rPr lang="fr-FR" sz="1700" dirty="0">
                <a:latin typeface="Tahoma" panose="020B0604030504040204" pitchFamily="34" charset="0"/>
                <a:ea typeface="Tahoma" panose="020B0604030504040204" pitchFamily="34" charset="0"/>
                <a:cs typeface="Tahoma" panose="020B0604030504040204" pitchFamily="34" charset="0"/>
              </a:rPr>
              <a:t>Un intérêt certain pour l’enquête qui donnera lieu à une vaste discussion autour des traces numériques, de leur exploitation et de la manière de mieux se protéger.	</a:t>
            </a:r>
            <a:br>
              <a:rPr lang="fr-FR" sz="1700" dirty="0">
                <a:latin typeface="Tahoma" panose="020B0604030504040204" pitchFamily="34" charset="0"/>
                <a:ea typeface="Tahoma" panose="020B0604030504040204" pitchFamily="34" charset="0"/>
                <a:cs typeface="Tahoma" panose="020B0604030504040204" pitchFamily="34" charset="0"/>
              </a:rPr>
            </a:br>
            <a:endParaRPr lang="fr-FR" sz="1700" dirty="0">
              <a:latin typeface="Tahoma" panose="020B0604030504040204" pitchFamily="34" charset="0"/>
              <a:ea typeface="Tahoma" panose="020B0604030504040204" pitchFamily="34" charset="0"/>
              <a:cs typeface="Tahoma" panose="020B0604030504040204" pitchFamily="34" charset="0"/>
            </a:endParaRPr>
          </a:p>
        </p:txBody>
      </p:sp>
      <p:sp>
        <p:nvSpPr>
          <p:cNvPr id="11" name="ZoneTexte 10">
            <a:extLst>
              <a:ext uri="{FF2B5EF4-FFF2-40B4-BE49-F238E27FC236}">
                <a16:creationId xmlns:a16="http://schemas.microsoft.com/office/drawing/2014/main" id="{5C246EBA-D358-410C-BCF6-677B1209058F}"/>
              </a:ext>
            </a:extLst>
          </p:cNvPr>
          <p:cNvSpPr txBox="1"/>
          <p:nvPr/>
        </p:nvSpPr>
        <p:spPr>
          <a:xfrm>
            <a:off x="5833533" y="3942084"/>
            <a:ext cx="6096000" cy="372731"/>
          </a:xfrm>
          <a:prstGeom prst="rect">
            <a:avLst/>
          </a:prstGeom>
          <a:noFill/>
        </p:spPr>
        <p:txBody>
          <a:bodyPr wrap="square">
            <a:spAutoFit/>
          </a:bodyPr>
          <a:lstStyle/>
          <a:p>
            <a:pPr>
              <a:lnSpc>
                <a:spcPct val="107000"/>
              </a:lnSpc>
              <a:spcAft>
                <a:spcPts val="800"/>
              </a:spcAft>
            </a:pPr>
            <a:r>
              <a:rPr lang="fr-FR" sz="1800" b="1" dirty="0">
                <a:effectLst/>
                <a:latin typeface="Tahoma" panose="020B0604030504040204" pitchFamily="34" charset="0"/>
                <a:ea typeface="Calibri" panose="020F0502020204030204" pitchFamily="34" charset="0"/>
                <a:cs typeface="Times New Roman" panose="02020603050405020304" pitchFamily="18" charset="0"/>
              </a:rPr>
              <a:t> </a:t>
            </a:r>
            <a:endParaRPr lang="fr-FR"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4" name="ZoneTexte 13">
            <a:extLst>
              <a:ext uri="{FF2B5EF4-FFF2-40B4-BE49-F238E27FC236}">
                <a16:creationId xmlns:a16="http://schemas.microsoft.com/office/drawing/2014/main" id="{5BAF0370-EBC0-46EE-9193-FBFAC3168550}"/>
              </a:ext>
            </a:extLst>
          </p:cNvPr>
          <p:cNvSpPr txBox="1"/>
          <p:nvPr/>
        </p:nvSpPr>
        <p:spPr>
          <a:xfrm>
            <a:off x="5723467" y="1103219"/>
            <a:ext cx="6096000" cy="1969770"/>
          </a:xfrm>
          <a:prstGeom prst="rect">
            <a:avLst/>
          </a:prstGeom>
          <a:noFill/>
        </p:spPr>
        <p:txBody>
          <a:bodyPr wrap="square">
            <a:spAutoFit/>
          </a:bodyPr>
          <a:lstStyle/>
          <a:p>
            <a:pPr algn="ctr" defTabSz="914400">
              <a:lnSpc>
                <a:spcPct val="100000"/>
              </a:lnSpc>
            </a:pPr>
            <a:r>
              <a:rPr lang="fr-FR" sz="3200" b="1" strike="noStrike" spc="-1" dirty="0">
                <a:latin typeface="Tahoma" panose="020B0604030504040204" pitchFamily="34" charset="0"/>
                <a:ea typeface="Tahoma" panose="020B0604030504040204" pitchFamily="34" charset="0"/>
                <a:cs typeface="Tahoma" panose="020B0604030504040204" pitchFamily="34" charset="0"/>
              </a:rPr>
              <a:t>Conseil</a:t>
            </a:r>
            <a:r>
              <a:rPr lang="fr-FR" sz="1800" b="0" strike="noStrike" spc="-1" dirty="0">
                <a:latin typeface="Tahoma" panose="020B0604030504040204" pitchFamily="34" charset="0"/>
                <a:ea typeface="Tahoma" panose="020B0604030504040204" pitchFamily="34" charset="0"/>
                <a:cs typeface="Tahoma" panose="020B0604030504040204" pitchFamily="34" charset="0"/>
              </a:rPr>
              <a:t> :</a:t>
            </a:r>
          </a:p>
          <a:p>
            <a:pPr algn="just"/>
            <a:endParaRPr lang="fr-FR" sz="1800" dirty="0">
              <a:latin typeface="Tahoma" panose="020B0604030504040204" pitchFamily="34" charset="0"/>
              <a:ea typeface="Tahoma" panose="020B0604030504040204" pitchFamily="34" charset="0"/>
              <a:cs typeface="Tahoma" panose="020B0604030504040204" pitchFamily="34" charset="0"/>
            </a:endParaRPr>
          </a:p>
          <a:p>
            <a:pPr algn="just"/>
            <a:r>
              <a:rPr lang="fr-FR" sz="1800" dirty="0">
                <a:latin typeface="Tahoma" panose="020B0604030504040204" pitchFamily="34" charset="0"/>
                <a:ea typeface="Tahoma" panose="020B0604030504040204" pitchFamily="34" charset="0"/>
                <a:cs typeface="Tahoma" panose="020B0604030504040204" pitchFamily="34" charset="0"/>
              </a:rPr>
              <a:t>Plutôt que de répartir les enveloppes  comme proposé, il est aussi possible de faire 5 groupes réparti de la façon suivante 1 groupe = un personnage et le 5</a:t>
            </a:r>
            <a:r>
              <a:rPr lang="fr-FR" sz="1800" baseline="30000" dirty="0">
                <a:latin typeface="Tahoma" panose="020B0604030504040204" pitchFamily="34" charset="0"/>
                <a:ea typeface="Tahoma" panose="020B0604030504040204" pitchFamily="34" charset="0"/>
                <a:cs typeface="Tahoma" panose="020B0604030504040204" pitchFamily="34" charset="0"/>
              </a:rPr>
              <a:t>ème</a:t>
            </a:r>
            <a:r>
              <a:rPr lang="fr-FR" sz="1800" dirty="0">
                <a:latin typeface="Tahoma" panose="020B0604030504040204" pitchFamily="34" charset="0"/>
                <a:ea typeface="Tahoma" panose="020B0604030504040204" pitchFamily="34" charset="0"/>
                <a:cs typeface="Tahoma" panose="020B0604030504040204" pitchFamily="34" charset="0"/>
              </a:rPr>
              <a:t> groupe recueille les preuves plus générales.</a:t>
            </a:r>
          </a:p>
        </p:txBody>
      </p:sp>
      <p:sp>
        <p:nvSpPr>
          <p:cNvPr id="19" name="ZoneTexte 18">
            <a:extLst>
              <a:ext uri="{FF2B5EF4-FFF2-40B4-BE49-F238E27FC236}">
                <a16:creationId xmlns:a16="http://schemas.microsoft.com/office/drawing/2014/main" id="{23647A31-F846-49B8-BBEA-66D6108EC830}"/>
              </a:ext>
            </a:extLst>
          </p:cNvPr>
          <p:cNvSpPr txBox="1"/>
          <p:nvPr/>
        </p:nvSpPr>
        <p:spPr>
          <a:xfrm>
            <a:off x="5723467" y="4128449"/>
            <a:ext cx="6206066" cy="1969770"/>
          </a:xfrm>
          <a:prstGeom prst="rect">
            <a:avLst/>
          </a:prstGeom>
          <a:noFill/>
        </p:spPr>
        <p:txBody>
          <a:bodyPr wrap="square" rtlCol="0">
            <a:spAutoFit/>
          </a:bodyPr>
          <a:lstStyle/>
          <a:p>
            <a:pPr algn="ctr"/>
            <a:r>
              <a:rPr lang="fr-FR" sz="3200" b="1" dirty="0">
                <a:latin typeface="Tahoma" panose="020B0604030504040204" pitchFamily="34" charset="0"/>
                <a:ea typeface="Tahoma" panose="020B0604030504040204" pitchFamily="34" charset="0"/>
                <a:cs typeface="Tahoma" panose="020B0604030504040204" pitchFamily="34" charset="0"/>
              </a:rPr>
              <a:t>Ouverture possible:</a:t>
            </a:r>
          </a:p>
          <a:p>
            <a:pPr algn="just"/>
            <a:endParaRPr lang="fr-FR" dirty="0"/>
          </a:p>
          <a:p>
            <a:pPr algn="just"/>
            <a:r>
              <a:rPr lang="fr-FR" sz="1800" dirty="0">
                <a:effectLst/>
                <a:latin typeface="Tahoma" panose="020B0604030504040204" pitchFamily="34" charset="0"/>
                <a:ea typeface="Calibri" panose="020F0502020204030204" pitchFamily="34" charset="0"/>
              </a:rPr>
              <a:t>Réaliser une vidéo de prévention des risques sur les réseaux sociaux et de la citoyenneté numérique agir en connaissance de cause.</a:t>
            </a:r>
            <a:endParaRPr lang="fr-FR" dirty="0"/>
          </a:p>
          <a:p>
            <a:pPr algn="just"/>
            <a:endParaRPr lang="fr-FR" dirty="0"/>
          </a:p>
        </p:txBody>
      </p:sp>
      <p:pic>
        <p:nvPicPr>
          <p:cNvPr id="6" name="Image 2">
            <a:extLst>
              <a:ext uri="{FF2B5EF4-FFF2-40B4-BE49-F238E27FC236}">
                <a16:creationId xmlns:a16="http://schemas.microsoft.com/office/drawing/2014/main" id="{5D64EDDF-9CFF-416F-8236-E69E6E57AADB}"/>
              </a:ext>
            </a:extLst>
          </p:cNvPr>
          <p:cNvPicPr/>
          <p:nvPr/>
        </p:nvPicPr>
        <p:blipFill>
          <a:blip r:embed="rId2">
            <a:clrChange>
              <a:clrFrom>
                <a:srgbClr val="FFFEF6"/>
              </a:clrFrom>
              <a:clrTo>
                <a:srgbClr val="FFFEF6">
                  <a:alpha val="0"/>
                </a:srgbClr>
              </a:clrTo>
            </a:clrChange>
            <a:extLst>
              <a:ext uri="{BEBA8EAE-BF5A-486C-A8C5-ECC9F3942E4B}">
                <a14:imgProps xmlns:a14="http://schemas.microsoft.com/office/drawing/2010/main">
                  <a14:imgLayer r:embed="rId3">
                    <a14:imgEffect>
                      <a14:colorTemperature colorTemp="7200"/>
                    </a14:imgEffect>
                  </a14:imgLayer>
                </a14:imgProps>
              </a:ext>
            </a:extLst>
          </a:blip>
          <a:stretch/>
        </p:blipFill>
        <p:spPr>
          <a:xfrm>
            <a:off x="0" y="0"/>
            <a:ext cx="1913467" cy="1378253"/>
          </a:xfrm>
          <a:prstGeom prst="rect">
            <a:avLst/>
          </a:prstGeom>
          <a:ln w="0">
            <a:noFill/>
          </a:ln>
        </p:spPr>
      </p:pic>
    </p:spTree>
    <p:extLst>
      <p:ext uri="{BB962C8B-B14F-4D97-AF65-F5344CB8AC3E}">
        <p14:creationId xmlns:p14="http://schemas.microsoft.com/office/powerpoint/2010/main" val="21061902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C20B7E26-F35B-4ABF-998D-166E47C31340}"/>
              </a:ext>
            </a:extLst>
          </p:cNvPr>
          <p:cNvSpPr txBox="1"/>
          <p:nvPr/>
        </p:nvSpPr>
        <p:spPr>
          <a:xfrm>
            <a:off x="761999" y="448760"/>
            <a:ext cx="6096000" cy="769441"/>
          </a:xfrm>
          <a:prstGeom prst="rect">
            <a:avLst/>
          </a:prstGeom>
          <a:noFill/>
        </p:spPr>
        <p:txBody>
          <a:bodyPr wrap="square">
            <a:spAutoFit/>
          </a:bodyPr>
          <a:lstStyle/>
          <a:p>
            <a:r>
              <a:rPr lang="fr-FR" sz="4400" b="1" dirty="0">
                <a:latin typeface="Tahoma" panose="020B0604030504040204" pitchFamily="34" charset="0"/>
                <a:ea typeface="Tahoma" panose="020B0604030504040204" pitchFamily="34" charset="0"/>
                <a:cs typeface="Tahoma" panose="020B0604030504040204" pitchFamily="34" charset="0"/>
              </a:rPr>
              <a:t>Les étapes</a:t>
            </a:r>
            <a:endParaRPr lang="fr-FR" sz="4400" dirty="0"/>
          </a:p>
        </p:txBody>
      </p:sp>
      <p:sp>
        <p:nvSpPr>
          <p:cNvPr id="4" name="ZoneTexte 3">
            <a:extLst>
              <a:ext uri="{FF2B5EF4-FFF2-40B4-BE49-F238E27FC236}">
                <a16:creationId xmlns:a16="http://schemas.microsoft.com/office/drawing/2014/main" id="{DDD690B0-567A-445A-B3F9-9AD5E96ED778}"/>
              </a:ext>
            </a:extLst>
          </p:cNvPr>
          <p:cNvSpPr txBox="1"/>
          <p:nvPr/>
        </p:nvSpPr>
        <p:spPr>
          <a:xfrm>
            <a:off x="1055857" y="1360930"/>
            <a:ext cx="11000676" cy="5056769"/>
          </a:xfrm>
          <a:prstGeom prst="rect">
            <a:avLst/>
          </a:prstGeom>
          <a:noFill/>
        </p:spPr>
        <p:txBody>
          <a:bodyPr wrap="square" rtlCol="0">
            <a:spAutoFit/>
          </a:bodyPr>
          <a:lstStyle/>
          <a:p>
            <a:pPr>
              <a:lnSpc>
                <a:spcPct val="107000"/>
              </a:lnSpc>
              <a:spcAft>
                <a:spcPts val="800"/>
              </a:spcAft>
            </a:pPr>
            <a:r>
              <a:rPr lang="fr-FR" sz="1800" b="1" dirty="0">
                <a:effectLst/>
                <a:latin typeface="Tahoma" panose="020B0604030504040204" pitchFamily="34" charset="0"/>
                <a:ea typeface="Calibri" panose="020F0502020204030204" pitchFamily="34" charset="0"/>
                <a:cs typeface="Times New Roman" panose="02020603050405020304" pitchFamily="18" charset="0"/>
              </a:rPr>
              <a:t>Etape 1 : générer les vidéos qui seront utilisées au cours de l’enquête</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sz="1800" b="1" dirty="0">
                <a:effectLst/>
                <a:latin typeface="Tahoma" panose="020B0604030504040204" pitchFamily="34" charset="0"/>
                <a:ea typeface="Calibri" panose="020F0502020204030204" pitchFamily="34" charset="0"/>
                <a:cs typeface="Times New Roman" panose="02020603050405020304" pitchFamily="18" charset="0"/>
              </a:rPr>
              <a:t> </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sz="1600" dirty="0">
                <a:effectLst/>
                <a:latin typeface="Times New Roman" panose="02020603050405020304" pitchFamily="18" charset="0"/>
                <a:ea typeface="Calibri" panose="020F0502020204030204" pitchFamily="34" charset="0"/>
                <a:cs typeface="Times New Roman" panose="02020603050405020304" pitchFamily="18" charset="0"/>
              </a:rPr>
              <a:t>Pour générer une vidéo de qualité, il est nécessaire d’utiliser des générateurs de vidéos adaptés à ce que l’on souhaite produire. Dans le cas de cette enquête, je voulais des vidéos réalistes.</a:t>
            </a:r>
          </a:p>
          <a:p>
            <a:pPr>
              <a:lnSpc>
                <a:spcPct val="107000"/>
              </a:lnSpc>
              <a:spcAft>
                <a:spcPts val="800"/>
              </a:spcAft>
            </a:pPr>
            <a:r>
              <a:rPr lang="fr-FR" sz="1600" dirty="0">
                <a:effectLst/>
                <a:latin typeface="Times New Roman" panose="02020603050405020304" pitchFamily="18" charset="0"/>
                <a:ea typeface="Calibri" panose="020F0502020204030204" pitchFamily="34" charset="0"/>
                <a:cs typeface="Times New Roman" panose="02020603050405020304" pitchFamily="18" charset="0"/>
              </a:rPr>
              <a:t>J’ai donc eu recours à Gemini Pro, à </a:t>
            </a:r>
            <a:r>
              <a:rPr lang="fr-FR" sz="1600" dirty="0" err="1">
                <a:effectLst/>
                <a:latin typeface="Times New Roman" panose="02020603050405020304" pitchFamily="18" charset="0"/>
                <a:ea typeface="Calibri" panose="020F0502020204030204" pitchFamily="34" charset="0"/>
                <a:cs typeface="Times New Roman" panose="02020603050405020304" pitchFamily="18" charset="0"/>
              </a:rPr>
              <a:t>Canva</a:t>
            </a:r>
            <a:r>
              <a:rPr lang="fr-FR" sz="1600" dirty="0">
                <a:effectLst/>
                <a:latin typeface="Times New Roman" panose="02020603050405020304" pitchFamily="18" charset="0"/>
                <a:ea typeface="Calibri" panose="020F0502020204030204" pitchFamily="34" charset="0"/>
                <a:cs typeface="Times New Roman" panose="02020603050405020304" pitchFamily="18" charset="0"/>
              </a:rPr>
              <a:t> IA et à </a:t>
            </a:r>
            <a:r>
              <a:rPr lang="fr-FR" sz="1600" dirty="0" err="1">
                <a:effectLst/>
                <a:latin typeface="Times New Roman" panose="02020603050405020304" pitchFamily="18" charset="0"/>
                <a:ea typeface="Calibri" panose="020F0502020204030204" pitchFamily="34" charset="0"/>
                <a:cs typeface="Times New Roman" panose="02020603050405020304" pitchFamily="18" charset="0"/>
              </a:rPr>
              <a:t>Vidnoz</a:t>
            </a:r>
            <a:r>
              <a:rPr lang="fr-FR" sz="1600" dirty="0">
                <a:effectLst/>
                <a:latin typeface="Times New Roman" panose="02020603050405020304" pitchFamily="18" charset="0"/>
                <a:ea typeface="Calibri" panose="020F0502020204030204" pitchFamily="34" charset="0"/>
                <a:cs typeface="Times New Roman" panose="02020603050405020304" pitchFamily="18" charset="0"/>
              </a:rPr>
              <a:t> IA.</a:t>
            </a:r>
          </a:p>
          <a:p>
            <a:pPr>
              <a:lnSpc>
                <a:spcPct val="107000"/>
              </a:lnSpc>
              <a:spcAft>
                <a:spcPts val="800"/>
              </a:spcAft>
            </a:pPr>
            <a:r>
              <a:rPr lang="fr-FR" sz="1600" dirty="0">
                <a:effectLst/>
                <a:latin typeface="Times New Roman" panose="02020603050405020304" pitchFamily="18" charset="0"/>
                <a:ea typeface="Calibri" panose="020F0502020204030204" pitchFamily="34" charset="0"/>
                <a:cs typeface="Times New Roman" panose="02020603050405020304" pitchFamily="18" charset="0"/>
              </a:rPr>
              <a:t>Pour obtenir des vidéos réalistes, il faut des prompts très précis. Ainsi pour générer la vidéo du directeur du musée, j’avais dans un premier temps rédigé le prompt suivant :</a:t>
            </a:r>
          </a:p>
          <a:p>
            <a:r>
              <a:rPr lang="fr-FR" sz="1600" b="1" u="sng"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Prompt proposé :</a:t>
            </a:r>
            <a:endParaRPr lang="fr-FR" sz="16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07000"/>
              </a:lnSpc>
              <a:spcAft>
                <a:spcPts val="800"/>
              </a:spcAft>
            </a:pPr>
            <a:r>
              <a:rPr lang="fr-FR" sz="1600" dirty="0">
                <a:effectLst/>
                <a:latin typeface="Times New Roman" panose="02020603050405020304" pitchFamily="18" charset="0"/>
                <a:ea typeface="Calibri" panose="020F0502020204030204" pitchFamily="34" charset="0"/>
                <a:cs typeface="Times New Roman" panose="02020603050405020304" pitchFamily="18" charset="0"/>
              </a:rPr>
              <a:t>La vidéo se déroule dans le palais de Carlos V de l'Alhambra de Grenade. Le directeur prend la parole en espagnol pour expliquer qu'un vol a eu lieu dans le musée. Le directeur porte un costume bleu, une chemise rose et un mouchoir rose dans la poche de sa veste de costume et il a environ 40 ans. </a:t>
            </a:r>
            <a:r>
              <a:rPr lang="es-ES" sz="1600" dirty="0" err="1">
                <a:effectLst/>
                <a:latin typeface="Times New Roman" panose="02020603050405020304" pitchFamily="18" charset="0"/>
                <a:ea typeface="Calibri" panose="020F0502020204030204" pitchFamily="34" charset="0"/>
                <a:cs typeface="Times New Roman" panose="02020603050405020304" pitchFamily="18" charset="0"/>
              </a:rPr>
              <a:t>Il</a:t>
            </a:r>
            <a:r>
              <a:rPr lang="es-ES"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es-ES" sz="1600" dirty="0" err="1">
                <a:effectLst/>
                <a:latin typeface="Times New Roman" panose="02020603050405020304" pitchFamily="18" charset="0"/>
                <a:ea typeface="Calibri" panose="020F0502020204030204" pitchFamily="34" charset="0"/>
                <a:cs typeface="Times New Roman" panose="02020603050405020304" pitchFamily="18" charset="0"/>
              </a:rPr>
              <a:t>dit</a:t>
            </a:r>
            <a:r>
              <a:rPr lang="es-ES" sz="1600" dirty="0">
                <a:effectLst/>
                <a:latin typeface="Times New Roman" panose="02020603050405020304" pitchFamily="18" charset="0"/>
                <a:ea typeface="Calibri" panose="020F0502020204030204" pitchFamily="34" charset="0"/>
                <a:cs typeface="Times New Roman" panose="02020603050405020304" pitchFamily="18" charset="0"/>
              </a:rPr>
              <a:t> les </a:t>
            </a:r>
            <a:r>
              <a:rPr lang="es-ES" sz="1600" dirty="0" err="1">
                <a:effectLst/>
                <a:latin typeface="Times New Roman" panose="02020603050405020304" pitchFamily="18" charset="0"/>
                <a:ea typeface="Calibri" panose="020F0502020204030204" pitchFamily="34" charset="0"/>
                <a:cs typeface="Times New Roman" panose="02020603050405020304" pitchFamily="18" charset="0"/>
              </a:rPr>
              <a:t>paroles</a:t>
            </a:r>
            <a:r>
              <a:rPr lang="es-ES"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es-ES" sz="1600" dirty="0" err="1">
                <a:effectLst/>
                <a:latin typeface="Times New Roman" panose="02020603050405020304" pitchFamily="18" charset="0"/>
                <a:ea typeface="Calibri" panose="020F0502020204030204" pitchFamily="34" charset="0"/>
                <a:cs typeface="Times New Roman" panose="02020603050405020304" pitchFamily="18" charset="0"/>
              </a:rPr>
              <a:t>suivantes</a:t>
            </a:r>
            <a:r>
              <a:rPr lang="es-ES" sz="1600" dirty="0">
                <a:effectLst/>
                <a:latin typeface="Times New Roman" panose="02020603050405020304" pitchFamily="18" charset="0"/>
                <a:ea typeface="Calibri" panose="020F0502020204030204" pitchFamily="34" charset="0"/>
                <a:cs typeface="Times New Roman" panose="02020603050405020304" pitchFamily="18" charset="0"/>
              </a:rPr>
              <a:t>: «una pieza de cerámica nazarí desapareció del museo de la Alhambra. Las autoridades piden ayuda al público. Si alguien vio algo raro o una persona sospechosa este 15 de diciembre, que nos lo diga. Buscad las pruebas en los documentos para descubrir quién robó esta pieza histórica de mucho valor. </a:t>
            </a:r>
            <a:r>
              <a:rPr lang="fr-FR" sz="1600" dirty="0">
                <a:effectLst/>
                <a:latin typeface="Times New Roman" panose="02020603050405020304" pitchFamily="18" charset="0"/>
                <a:ea typeface="Calibri" panose="020F0502020204030204" pitchFamily="34" charset="0"/>
                <a:cs typeface="Times New Roman" panose="02020603050405020304" pitchFamily="18" charset="0"/>
              </a:rPr>
              <a:t>Muchas gracias”.</a:t>
            </a:r>
          </a:p>
          <a:p>
            <a:pPr>
              <a:lnSpc>
                <a:spcPct val="107000"/>
              </a:lnSpc>
              <a:spcAft>
                <a:spcPts val="800"/>
              </a:spcAft>
            </a:pPr>
            <a:r>
              <a:rPr lang="fr-FR" sz="1600" dirty="0">
                <a:effectLst/>
                <a:latin typeface="Times New Roman" panose="02020603050405020304" pitchFamily="18" charset="0"/>
                <a:ea typeface="Calibri" panose="020F0502020204030204" pitchFamily="34" charset="0"/>
                <a:cs typeface="Times New Roman" panose="02020603050405020304" pitchFamily="18" charset="0"/>
              </a:rPr>
              <a:t> </a:t>
            </a:r>
          </a:p>
          <a:p>
            <a:pPr>
              <a:lnSpc>
                <a:spcPct val="107000"/>
              </a:lnSpc>
              <a:spcAft>
                <a:spcPts val="800"/>
              </a:spcAft>
            </a:pPr>
            <a:r>
              <a:rPr lang="fr-FR" sz="1600" dirty="0">
                <a:effectLst/>
                <a:latin typeface="Times New Roman" panose="02020603050405020304" pitchFamily="18" charset="0"/>
                <a:ea typeface="Calibri" panose="020F0502020204030204" pitchFamily="34" charset="0"/>
                <a:cs typeface="Times New Roman" panose="02020603050405020304" pitchFamily="18" charset="0"/>
              </a:rPr>
              <a:t>Le résultat obtenu n’étant pas satisfaisant, j’ai demandé à Chat GPT de modifier et d’optimiser mon prompt afin d’obtenir un résultat beaucoup plus réaliste. </a:t>
            </a:r>
          </a:p>
        </p:txBody>
      </p:sp>
      <p:pic>
        <p:nvPicPr>
          <p:cNvPr id="6" name="Image 2">
            <a:extLst>
              <a:ext uri="{FF2B5EF4-FFF2-40B4-BE49-F238E27FC236}">
                <a16:creationId xmlns:a16="http://schemas.microsoft.com/office/drawing/2014/main" id="{5D2391CA-7F78-487B-BE1B-5CC48907685A}"/>
              </a:ext>
            </a:extLst>
          </p:cNvPr>
          <p:cNvPicPr/>
          <p:nvPr/>
        </p:nvPicPr>
        <p:blipFill>
          <a:blip r:embed="rId2">
            <a:clrChange>
              <a:clrFrom>
                <a:srgbClr val="FFFEF6"/>
              </a:clrFrom>
              <a:clrTo>
                <a:srgbClr val="FFFEF6">
                  <a:alpha val="0"/>
                </a:srgbClr>
              </a:clrTo>
            </a:clrChange>
            <a:extLst>
              <a:ext uri="{BEBA8EAE-BF5A-486C-A8C5-ECC9F3942E4B}">
                <a14:imgProps xmlns:a14="http://schemas.microsoft.com/office/drawing/2010/main">
                  <a14:imgLayer r:embed="rId3">
                    <a14:imgEffect>
                      <a14:colorTemperature colorTemp="7200"/>
                    </a14:imgEffect>
                  </a14:imgLayer>
                </a14:imgProps>
              </a:ext>
            </a:extLst>
          </a:blip>
          <a:stretch/>
        </p:blipFill>
        <p:spPr>
          <a:xfrm>
            <a:off x="10278533" y="78013"/>
            <a:ext cx="1913467" cy="1378253"/>
          </a:xfrm>
          <a:prstGeom prst="rect">
            <a:avLst/>
          </a:prstGeom>
          <a:ln w="0">
            <a:noFill/>
          </a:ln>
        </p:spPr>
      </p:pic>
    </p:spTree>
    <p:extLst>
      <p:ext uri="{BB962C8B-B14F-4D97-AF65-F5344CB8AC3E}">
        <p14:creationId xmlns:p14="http://schemas.microsoft.com/office/powerpoint/2010/main" val="8324705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16ABC5E1-A22C-4A01-BA5E-B373C89B2F4E}"/>
              </a:ext>
            </a:extLst>
          </p:cNvPr>
          <p:cNvSpPr>
            <a:spLocks noGrp="1"/>
          </p:cNvSpPr>
          <p:nvPr>
            <p:ph idx="1"/>
          </p:nvPr>
        </p:nvSpPr>
        <p:spPr>
          <a:xfrm>
            <a:off x="1371600" y="254000"/>
            <a:ext cx="9601200" cy="5613400"/>
          </a:xfrm>
        </p:spPr>
        <p:txBody>
          <a:bodyPr>
            <a:normAutofit fontScale="92500" lnSpcReduction="20000"/>
          </a:bodyPr>
          <a:lstStyle/>
          <a:p>
            <a:r>
              <a:rPr lang="fr-FR" sz="1800" b="1" u="sng" dirty="0">
                <a:solidFill>
                  <a:srgbClr val="0070C0"/>
                </a:solidFill>
                <a:effectLst/>
                <a:latin typeface="Tahoma" panose="020B0604030504040204" pitchFamily="34" charset="0"/>
                <a:ea typeface="Times New Roman" panose="02020603050405020304" pitchFamily="18" charset="0"/>
              </a:rPr>
              <a:t>Prompt optimisé par Chat GPT :</a:t>
            </a:r>
            <a:endParaRPr lang="fr-FR" sz="1800" dirty="0">
              <a:effectLst/>
              <a:latin typeface="Times New Roman" panose="02020603050405020304" pitchFamily="18" charset="0"/>
              <a:ea typeface="Times New Roman" panose="02020603050405020304" pitchFamily="18" charset="0"/>
            </a:endParaRPr>
          </a:p>
          <a:p>
            <a:pPr marL="0" indent="0">
              <a:lnSpc>
                <a:spcPct val="107000"/>
              </a:lnSpc>
              <a:spcAft>
                <a:spcPts val="800"/>
              </a:spcAft>
              <a:buNone/>
            </a:pP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*"Une vidéo réaliste se déroule dans le </a:t>
            </a:r>
            <a:r>
              <a:rPr lang="fr-FR" sz="1800" b="1" dirty="0">
                <a:effectLst/>
                <a:latin typeface="Times New Roman" panose="02020603050405020304" pitchFamily="18" charset="0"/>
                <a:ea typeface="Times New Roman" panose="02020603050405020304" pitchFamily="18" charset="0"/>
                <a:cs typeface="Times New Roman" panose="02020603050405020304" pitchFamily="18" charset="0"/>
              </a:rPr>
              <a:t>Patio </a:t>
            </a:r>
            <a:r>
              <a:rPr lang="fr-FR" sz="1800" b="1" dirty="0" err="1">
                <a:effectLst/>
                <a:latin typeface="Times New Roman" panose="02020603050405020304" pitchFamily="18" charset="0"/>
                <a:ea typeface="Times New Roman" panose="02020603050405020304" pitchFamily="18" charset="0"/>
                <a:cs typeface="Times New Roman" panose="02020603050405020304" pitchFamily="18" charset="0"/>
              </a:rPr>
              <a:t>Circular</a:t>
            </a:r>
            <a:r>
              <a:rPr lang="fr-FR" sz="1800" b="1" dirty="0">
                <a:effectLst/>
                <a:latin typeface="Times New Roman" panose="02020603050405020304" pitchFamily="18" charset="0"/>
                <a:ea typeface="Times New Roman" panose="02020603050405020304" pitchFamily="18" charset="0"/>
                <a:cs typeface="Times New Roman" panose="02020603050405020304" pitchFamily="18" charset="0"/>
              </a:rPr>
              <a:t> du Palais de Charles Quint (Carlos V) à l'Alhambra de Grenade</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un lieu historique aux murs de pierre dorée et aux colonnes imposantes. L’éclairage est naturel, avec une lumière douce filtrant à travers les fenêtres hautes, créant des ombres subtiles sur les murs. On entend en fond un léger écho, typique des espaces vastes et semi-ouverts.</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Aft>
                <a:spcPts val="800"/>
              </a:spcAft>
              <a:buNone/>
            </a:pP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Un homme d’environ </a:t>
            </a:r>
            <a:r>
              <a:rPr lang="fr-FR" sz="1800" b="1" dirty="0">
                <a:effectLst/>
                <a:latin typeface="Times New Roman" panose="02020603050405020304" pitchFamily="18" charset="0"/>
                <a:ea typeface="Times New Roman" panose="02020603050405020304" pitchFamily="18" charset="0"/>
                <a:cs typeface="Times New Roman" panose="02020603050405020304" pitchFamily="18" charset="0"/>
              </a:rPr>
              <a:t>40 ans</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directeur du musée, se tient debout devant un pupitre en bois sombre. Il porte un </a:t>
            </a:r>
            <a:r>
              <a:rPr lang="fr-FR" sz="1800" b="1" dirty="0">
                <a:effectLst/>
                <a:latin typeface="Times New Roman" panose="02020603050405020304" pitchFamily="18" charset="0"/>
                <a:ea typeface="Times New Roman" panose="02020603050405020304" pitchFamily="18" charset="0"/>
                <a:cs typeface="Times New Roman" panose="02020603050405020304" pitchFamily="18" charset="0"/>
              </a:rPr>
              <a:t>costume bleu marine bien coupé</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une </a:t>
            </a:r>
            <a:r>
              <a:rPr lang="fr-FR" sz="1800" b="1" dirty="0">
                <a:effectLst/>
                <a:latin typeface="Times New Roman" panose="02020603050405020304" pitchFamily="18" charset="0"/>
                <a:ea typeface="Times New Roman" panose="02020603050405020304" pitchFamily="18" charset="0"/>
                <a:cs typeface="Times New Roman" panose="02020603050405020304" pitchFamily="18" charset="0"/>
              </a:rPr>
              <a:t>chemise rose pâle</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et un </a:t>
            </a:r>
            <a:r>
              <a:rPr lang="fr-FR" sz="1800" b="1" dirty="0">
                <a:effectLst/>
                <a:latin typeface="Times New Roman" panose="02020603050405020304" pitchFamily="18" charset="0"/>
                <a:ea typeface="Times New Roman" panose="02020603050405020304" pitchFamily="18" charset="0"/>
                <a:cs typeface="Times New Roman" panose="02020603050405020304" pitchFamily="18" charset="0"/>
              </a:rPr>
              <a:t>mouchoir rose assorti</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soigneusement plié dans la poche de sa veste. Ses cheveux sont coiffés avec élégance, légèrement grisonnants sur les tempes, et il a une expression </a:t>
            </a:r>
            <a:r>
              <a:rPr lang="fr-FR" sz="1800" b="1" dirty="0">
                <a:effectLst/>
                <a:latin typeface="Times New Roman" panose="02020603050405020304" pitchFamily="18" charset="0"/>
                <a:ea typeface="Times New Roman" panose="02020603050405020304" pitchFamily="18" charset="0"/>
                <a:cs typeface="Times New Roman" panose="02020603050405020304" pitchFamily="18" charset="0"/>
              </a:rPr>
              <a:t>sérieuse mais calme</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avec un léger froncement de sourcils qui trahit son inquiétude.</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Aft>
                <a:spcPts val="800"/>
              </a:spcAft>
              <a:buNone/>
            </a:pP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Il s’adresse à un public invisible (caméra subjective ou plan large suggérant des journalistes et des employés) </a:t>
            </a:r>
            <a:r>
              <a:rPr lang="fr-FR" sz="1800" b="1" dirty="0">
                <a:effectLst/>
                <a:latin typeface="Times New Roman" panose="02020603050405020304" pitchFamily="18" charset="0"/>
                <a:ea typeface="Times New Roman" panose="02020603050405020304" pitchFamily="18" charset="0"/>
                <a:cs typeface="Times New Roman" panose="02020603050405020304" pitchFamily="18" charset="0"/>
              </a:rPr>
              <a:t>en espagnol</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avec un </a:t>
            </a:r>
            <a:r>
              <a:rPr lang="fr-FR" sz="1800" b="1" dirty="0">
                <a:effectLst/>
                <a:latin typeface="Times New Roman" panose="02020603050405020304" pitchFamily="18" charset="0"/>
                <a:ea typeface="Times New Roman" panose="02020603050405020304" pitchFamily="18" charset="0"/>
                <a:cs typeface="Times New Roman" panose="02020603050405020304" pitchFamily="18" charset="0"/>
              </a:rPr>
              <a:t>ton professionnel mais légèrement tendu</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comme s’il annonçait une mauvaise nouvelle tout en essayant de garder son sang-froid. Sa voix est claire, posée, avec une intonation andalouse subtile.</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Aft>
                <a:spcPts val="800"/>
              </a:spcAft>
              <a:buNone/>
            </a:pPr>
            <a:r>
              <a:rPr lang="fr-FR" sz="1800" b="1" dirty="0">
                <a:effectLst/>
                <a:latin typeface="Times New Roman" panose="02020603050405020304" pitchFamily="18" charset="0"/>
                <a:ea typeface="Times New Roman" panose="02020603050405020304" pitchFamily="18" charset="0"/>
                <a:cs typeface="Times New Roman" panose="02020603050405020304" pitchFamily="18" charset="0"/>
              </a:rPr>
              <a:t>Ses paroles</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(prononcées avec une diction impeccable) : </a:t>
            </a:r>
            <a:r>
              <a:rPr lang="fr-FR" sz="1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i="1" dirty="0" err="1">
                <a:effectLst/>
                <a:latin typeface="Times New Roman" panose="02020603050405020304" pitchFamily="18" charset="0"/>
                <a:ea typeface="Times New Roman" panose="02020603050405020304" pitchFamily="18" charset="0"/>
                <a:cs typeface="Times New Roman" panose="02020603050405020304" pitchFamily="18" charset="0"/>
              </a:rPr>
              <a:t>Buenas</a:t>
            </a:r>
            <a:r>
              <a:rPr lang="fr-FR" sz="1800" i="1" dirty="0">
                <a:effectLst/>
                <a:latin typeface="Times New Roman" panose="02020603050405020304" pitchFamily="18" charset="0"/>
                <a:ea typeface="Times New Roman" panose="02020603050405020304" pitchFamily="18" charset="0"/>
                <a:cs typeface="Times New Roman" panose="02020603050405020304" pitchFamily="18" charset="0"/>
              </a:rPr>
              <a:t> tardes a </a:t>
            </a:r>
            <a:r>
              <a:rPr lang="fr-FR" sz="1800" i="1" dirty="0" err="1">
                <a:effectLst/>
                <a:latin typeface="Times New Roman" panose="02020603050405020304" pitchFamily="18" charset="0"/>
                <a:ea typeface="Times New Roman" panose="02020603050405020304" pitchFamily="18" charset="0"/>
                <a:cs typeface="Times New Roman" panose="02020603050405020304" pitchFamily="18" charset="0"/>
              </a:rPr>
              <a:t>todos</a:t>
            </a:r>
            <a:r>
              <a:rPr lang="fr-FR" sz="1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s-ES" sz="1800" i="1" dirty="0">
                <a:effectLst/>
                <a:latin typeface="Times New Roman" panose="02020603050405020304" pitchFamily="18" charset="0"/>
                <a:ea typeface="Times New Roman" panose="02020603050405020304" pitchFamily="18" charset="0"/>
                <a:cs typeface="Times New Roman" panose="02020603050405020304" pitchFamily="18" charset="0"/>
              </a:rPr>
              <a:t>Lamentablemente, debo informarles que </a:t>
            </a:r>
            <a:r>
              <a:rPr lang="es-ES" sz="1800" b="1" i="1" dirty="0">
                <a:effectLst/>
                <a:latin typeface="Times New Roman" panose="02020603050405020304" pitchFamily="18" charset="0"/>
                <a:ea typeface="Times New Roman" panose="02020603050405020304" pitchFamily="18" charset="0"/>
                <a:cs typeface="Times New Roman" panose="02020603050405020304" pitchFamily="18" charset="0"/>
              </a:rPr>
              <a:t>una pieza de cerámica nazarí del siglo XIV ha desaparecido del museo de la Alhambra</a:t>
            </a:r>
            <a:r>
              <a:rPr lang="es-ES" sz="1800" i="1" dirty="0">
                <a:effectLst/>
                <a:latin typeface="Times New Roman" panose="02020603050405020304" pitchFamily="18" charset="0"/>
                <a:ea typeface="Times New Roman" panose="02020603050405020304" pitchFamily="18" charset="0"/>
                <a:cs typeface="Times New Roman" panose="02020603050405020304" pitchFamily="18" charset="0"/>
              </a:rPr>
              <a:t>. Las autoridades, en colaboración con la policía local, piden la ayuda del público. Si alguien presenció algo inusual o vio a una persona sospechosa </a:t>
            </a:r>
            <a:r>
              <a:rPr lang="es-ES" sz="1800" b="1" i="1" dirty="0">
                <a:effectLst/>
                <a:latin typeface="Times New Roman" panose="02020603050405020304" pitchFamily="18" charset="0"/>
                <a:ea typeface="Times New Roman" panose="02020603050405020304" pitchFamily="18" charset="0"/>
                <a:cs typeface="Times New Roman" panose="02020603050405020304" pitchFamily="18" charset="0"/>
              </a:rPr>
              <a:t>este pasado 15 de diciembre</a:t>
            </a:r>
            <a:r>
              <a:rPr lang="es-ES" sz="1800" i="1" dirty="0">
                <a:effectLst/>
                <a:latin typeface="Times New Roman" panose="02020603050405020304" pitchFamily="18" charset="0"/>
                <a:ea typeface="Times New Roman" panose="02020603050405020304" pitchFamily="18" charset="0"/>
                <a:cs typeface="Times New Roman" panose="02020603050405020304" pitchFamily="18" charset="0"/>
              </a:rPr>
              <a:t>, por favor, pónganse en contacto con nosotros. </a:t>
            </a:r>
            <a:r>
              <a:rPr lang="es-ES" sz="1800" b="1" i="1" dirty="0">
                <a:effectLst/>
                <a:latin typeface="Times New Roman" panose="02020603050405020304" pitchFamily="18" charset="0"/>
                <a:ea typeface="Times New Roman" panose="02020603050405020304" pitchFamily="18" charset="0"/>
                <a:cs typeface="Times New Roman" panose="02020603050405020304" pitchFamily="18" charset="0"/>
              </a:rPr>
              <a:t>Revisen los registros y documentos disponibles</a:t>
            </a:r>
            <a:r>
              <a:rPr lang="es-ES" sz="1800" i="1" dirty="0">
                <a:effectLst/>
                <a:latin typeface="Times New Roman" panose="02020603050405020304" pitchFamily="18" charset="0"/>
                <a:ea typeface="Times New Roman" panose="02020603050405020304" pitchFamily="18" charset="0"/>
                <a:cs typeface="Times New Roman" panose="02020603050405020304" pitchFamily="18" charset="0"/>
              </a:rPr>
              <a:t> para encontrar pistas sobre quién pudo robar esta pieza de </a:t>
            </a:r>
            <a:r>
              <a:rPr lang="es-ES" sz="1800" b="1" i="1" dirty="0">
                <a:effectLst/>
                <a:latin typeface="Times New Roman" panose="02020603050405020304" pitchFamily="18" charset="0"/>
                <a:ea typeface="Times New Roman" panose="02020603050405020304" pitchFamily="18" charset="0"/>
                <a:cs typeface="Times New Roman" panose="02020603050405020304" pitchFamily="18" charset="0"/>
              </a:rPr>
              <a:t>incalculable valor histórico</a:t>
            </a:r>
            <a:r>
              <a:rPr lang="es-ES" sz="1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i="1" dirty="0">
                <a:effectLst/>
                <a:latin typeface="Times New Roman" panose="02020603050405020304" pitchFamily="18" charset="0"/>
                <a:ea typeface="Times New Roman" panose="02020603050405020304" pitchFamily="18" charset="0"/>
                <a:cs typeface="Times New Roman" panose="02020603050405020304" pitchFamily="18" charset="0"/>
              </a:rPr>
              <a:t>Muchas gracias </a:t>
            </a:r>
            <a:r>
              <a:rPr lang="fr-FR" sz="1800" i="1" dirty="0" err="1">
                <a:effectLst/>
                <a:latin typeface="Times New Roman" panose="02020603050405020304" pitchFamily="18" charset="0"/>
                <a:ea typeface="Times New Roman" panose="02020603050405020304" pitchFamily="18" charset="0"/>
                <a:cs typeface="Times New Roman" panose="02020603050405020304" pitchFamily="18" charset="0"/>
              </a:rPr>
              <a:t>por</a:t>
            </a:r>
            <a:r>
              <a:rPr lang="fr-FR" sz="1800" i="1" dirty="0">
                <a:effectLst/>
                <a:latin typeface="Times New Roman" panose="02020603050405020304" pitchFamily="18" charset="0"/>
                <a:ea typeface="Times New Roman" panose="02020603050405020304" pitchFamily="18" charset="0"/>
                <a:cs typeface="Times New Roman" panose="02020603050405020304" pitchFamily="18" charset="0"/>
              </a:rPr>
              <a:t> su </a:t>
            </a:r>
            <a:r>
              <a:rPr lang="fr-FR" sz="1800" i="1" dirty="0" err="1">
                <a:effectLst/>
                <a:latin typeface="Times New Roman" panose="02020603050405020304" pitchFamily="18" charset="0"/>
                <a:ea typeface="Times New Roman" panose="02020603050405020304" pitchFamily="18" charset="0"/>
                <a:cs typeface="Times New Roman" panose="02020603050405020304" pitchFamily="18" charset="0"/>
              </a:rPr>
              <a:t>colaboración</a:t>
            </a:r>
            <a:r>
              <a:rPr lang="fr-FR" sz="1800" i="1"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fr-FR" dirty="0"/>
          </a:p>
        </p:txBody>
      </p:sp>
      <p:pic>
        <p:nvPicPr>
          <p:cNvPr id="4" name="Image 2">
            <a:extLst>
              <a:ext uri="{FF2B5EF4-FFF2-40B4-BE49-F238E27FC236}">
                <a16:creationId xmlns:a16="http://schemas.microsoft.com/office/drawing/2014/main" id="{FC0DB848-49C9-468B-A389-692483EDA84A}"/>
              </a:ext>
            </a:extLst>
          </p:cNvPr>
          <p:cNvPicPr/>
          <p:nvPr/>
        </p:nvPicPr>
        <p:blipFill>
          <a:blip r:embed="rId2">
            <a:clrChange>
              <a:clrFrom>
                <a:srgbClr val="FFFEF6"/>
              </a:clrFrom>
              <a:clrTo>
                <a:srgbClr val="FFFEF6">
                  <a:alpha val="0"/>
                </a:srgbClr>
              </a:clrTo>
            </a:clrChange>
            <a:extLst>
              <a:ext uri="{BEBA8EAE-BF5A-486C-A8C5-ECC9F3942E4B}">
                <a14:imgProps xmlns:a14="http://schemas.microsoft.com/office/drawing/2010/main">
                  <a14:imgLayer r:embed="rId3">
                    <a14:imgEffect>
                      <a14:colorTemperature colorTemp="7200"/>
                    </a14:imgEffect>
                  </a14:imgLayer>
                </a14:imgProps>
              </a:ext>
            </a:extLst>
          </a:blip>
          <a:stretch/>
        </p:blipFill>
        <p:spPr>
          <a:xfrm>
            <a:off x="10278533" y="5479747"/>
            <a:ext cx="1913467" cy="1378253"/>
          </a:xfrm>
          <a:prstGeom prst="rect">
            <a:avLst/>
          </a:prstGeom>
          <a:ln w="0">
            <a:noFill/>
          </a:ln>
        </p:spPr>
      </p:pic>
    </p:spTree>
    <p:extLst>
      <p:ext uri="{BB962C8B-B14F-4D97-AF65-F5344CB8AC3E}">
        <p14:creationId xmlns:p14="http://schemas.microsoft.com/office/powerpoint/2010/main" val="9828801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DFCC7893-5E53-4807-8B69-B8C515A04DA7}"/>
              </a:ext>
            </a:extLst>
          </p:cNvPr>
          <p:cNvSpPr>
            <a:spLocks noGrp="1"/>
          </p:cNvSpPr>
          <p:nvPr>
            <p:ph idx="1"/>
          </p:nvPr>
        </p:nvSpPr>
        <p:spPr>
          <a:xfrm>
            <a:off x="1371600" y="110067"/>
            <a:ext cx="9601200" cy="5757333"/>
          </a:xfrm>
        </p:spPr>
        <p:txBody>
          <a:bodyPr>
            <a:normAutofit fontScale="92500"/>
          </a:bodyPr>
          <a:lstStyle/>
          <a:p>
            <a:pPr>
              <a:lnSpc>
                <a:spcPct val="107000"/>
              </a:lnSpc>
              <a:spcAft>
                <a:spcPts val="800"/>
              </a:spcAft>
            </a:pPr>
            <a:r>
              <a:rPr lang="fr-FR" sz="1800" b="1" dirty="0">
                <a:effectLst/>
                <a:latin typeface="Times New Roman" panose="02020603050405020304" pitchFamily="18" charset="0"/>
                <a:ea typeface="Times New Roman" panose="02020603050405020304" pitchFamily="18" charset="0"/>
                <a:cs typeface="Times New Roman" panose="02020603050405020304" pitchFamily="18" charset="0"/>
              </a:rPr>
              <a:t>Détails supplémentaires pour le réalisme :</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nSpc>
                <a:spcPct val="107000"/>
              </a:lnSpc>
              <a:spcAft>
                <a:spcPts val="800"/>
              </a:spcAft>
              <a:buSzPts val="1000"/>
              <a:buNone/>
              <a:tabLst>
                <a:tab pos="457200" algn="l"/>
              </a:tabLst>
            </a:pP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Le directeur consulte brièvement des notes sur le pupitre avant de parler, comme s’il vérifiait ses mots.</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nSpc>
                <a:spcPct val="107000"/>
              </a:lnSpc>
              <a:spcAft>
                <a:spcPts val="800"/>
              </a:spcAft>
              <a:buSzPts val="1000"/>
              <a:buNone/>
              <a:tabLst>
                <a:tab pos="457200" algn="l"/>
              </a:tabLst>
            </a:pP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Il marque une pause après « </a:t>
            </a:r>
            <a:r>
              <a:rPr lang="fr-FR" sz="1800" i="1" dirty="0">
                <a:effectLst/>
                <a:latin typeface="Times New Roman" panose="02020603050405020304" pitchFamily="18" charset="0"/>
                <a:ea typeface="Times New Roman" panose="02020603050405020304" pitchFamily="18" charset="0"/>
                <a:cs typeface="Times New Roman" panose="02020603050405020304" pitchFamily="18" charset="0"/>
              </a:rPr>
              <a:t>15 de </a:t>
            </a:r>
            <a:r>
              <a:rPr lang="fr-FR" sz="1800" i="1" dirty="0" err="1">
                <a:effectLst/>
                <a:latin typeface="Times New Roman" panose="02020603050405020304" pitchFamily="18" charset="0"/>
                <a:ea typeface="Times New Roman" panose="02020603050405020304" pitchFamily="18" charset="0"/>
                <a:cs typeface="Times New Roman" panose="02020603050405020304" pitchFamily="18" charset="0"/>
              </a:rPr>
              <a:t>diciembre</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 comme pour souligner l’importance de la date.</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nSpc>
                <a:spcPct val="107000"/>
              </a:lnSpc>
              <a:spcAft>
                <a:spcPts val="800"/>
              </a:spcAft>
              <a:buSzPts val="1000"/>
              <a:buNone/>
              <a:tabLst>
                <a:tab pos="457200" algn="l"/>
              </a:tabLst>
            </a:pP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À la fin, il hoche légèrement la tête en signe de gratitude, puis se tourne pour discuter avec un collaborateur hors champ.</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nSpc>
                <a:spcPct val="107000"/>
              </a:lnSpc>
              <a:spcAft>
                <a:spcPts val="800"/>
              </a:spcAft>
              <a:buSzPts val="1000"/>
              <a:buNone/>
              <a:tabLst>
                <a:tab pos="457200" algn="l"/>
              </a:tabLst>
            </a:pP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En arrière-plan, on aperçoit des </a:t>
            </a:r>
            <a:r>
              <a:rPr lang="fr-FR" sz="1800" b="1" dirty="0">
                <a:effectLst/>
                <a:latin typeface="Times New Roman" panose="02020603050405020304" pitchFamily="18" charset="0"/>
                <a:ea typeface="Times New Roman" panose="02020603050405020304" pitchFamily="18" charset="0"/>
                <a:cs typeface="Times New Roman" panose="02020603050405020304" pitchFamily="18" charset="0"/>
              </a:rPr>
              <a:t>vitrines du musée</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et des </a:t>
            </a:r>
            <a:r>
              <a:rPr lang="fr-FR" sz="1800" b="1" dirty="0">
                <a:effectLst/>
                <a:latin typeface="Times New Roman" panose="02020603050405020304" pitchFamily="18" charset="0"/>
                <a:ea typeface="Times New Roman" panose="02020603050405020304" pitchFamily="18" charset="0"/>
                <a:cs typeface="Times New Roman" panose="02020603050405020304" pitchFamily="18" charset="0"/>
              </a:rPr>
              <a:t>objets exposés</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(céramiques, motifs géométriques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nazaris</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ainsi qu’un </a:t>
            </a:r>
            <a:r>
              <a:rPr lang="fr-FR" sz="1800" b="1" dirty="0">
                <a:effectLst/>
                <a:latin typeface="Times New Roman" panose="02020603050405020304" pitchFamily="18" charset="0"/>
                <a:ea typeface="Times New Roman" panose="02020603050405020304" pitchFamily="18" charset="0"/>
                <a:cs typeface="Times New Roman" panose="02020603050405020304" pitchFamily="18" charset="0"/>
              </a:rPr>
              <a:t>panneau discret</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indiquant « </a:t>
            </a:r>
            <a:r>
              <a:rPr lang="fr-FR" sz="1800" i="1" dirty="0">
                <a:effectLst/>
                <a:latin typeface="Times New Roman" panose="02020603050405020304" pitchFamily="18" charset="0"/>
                <a:ea typeface="Times New Roman" panose="02020603050405020304" pitchFamily="18" charset="0"/>
                <a:cs typeface="Times New Roman" panose="02020603050405020304" pitchFamily="18" charset="0"/>
              </a:rPr>
              <a:t>Sala de la </a:t>
            </a:r>
            <a:r>
              <a:rPr lang="fr-FR" sz="1800" i="1" dirty="0" err="1">
                <a:effectLst/>
                <a:latin typeface="Times New Roman" panose="02020603050405020304" pitchFamily="18" charset="0"/>
                <a:ea typeface="Times New Roman" panose="02020603050405020304" pitchFamily="18" charset="0"/>
                <a:cs typeface="Times New Roman" panose="02020603050405020304" pitchFamily="18" charset="0"/>
              </a:rPr>
              <a:t>Cerámica</a:t>
            </a:r>
            <a:r>
              <a:rPr lang="fr-FR" sz="1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i="1" dirty="0" err="1">
                <a:effectLst/>
                <a:latin typeface="Times New Roman" panose="02020603050405020304" pitchFamily="18" charset="0"/>
                <a:ea typeface="Times New Roman" panose="02020603050405020304" pitchFamily="18" charset="0"/>
                <a:cs typeface="Times New Roman" panose="02020603050405020304" pitchFamily="18" charset="0"/>
              </a:rPr>
              <a:t>Nazarí</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nSpc>
                <a:spcPct val="107000"/>
              </a:lnSpc>
              <a:spcAft>
                <a:spcPts val="800"/>
              </a:spcAft>
              <a:buSzPts val="1000"/>
              <a:buNone/>
              <a:tabLst>
                <a:tab pos="457200" algn="l"/>
              </a:tabLst>
            </a:pP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La vidéo se termine sur un </a:t>
            </a:r>
            <a:r>
              <a:rPr lang="fr-FR" sz="1800" b="1" dirty="0">
                <a:effectLst/>
                <a:latin typeface="Times New Roman" panose="02020603050405020304" pitchFamily="18" charset="0"/>
                <a:ea typeface="Times New Roman" panose="02020603050405020304" pitchFamily="18" charset="0"/>
                <a:cs typeface="Times New Roman" panose="02020603050405020304" pitchFamily="18" charset="0"/>
              </a:rPr>
              <a:t>plan serré</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de ses mains posées sur le pupitre, symbolisant la gravité de la situation."*</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Aft>
                <a:spcPts val="800"/>
              </a:spcAft>
              <a:buNone/>
            </a:pPr>
            <a:r>
              <a:rPr lang="fr-FR" sz="1800" dirty="0">
                <a:effectLst/>
                <a:latin typeface="Tahoma" panose="020B0604030504040204" pitchFamily="34" charset="0"/>
                <a:ea typeface="Calibri" panose="020F0502020204030204" pitchFamily="34" charset="0"/>
                <a:cs typeface="Times New Roman" panose="02020603050405020304" pitchFamily="18" charset="0"/>
              </a:rPr>
              <a:t>Le résultat obtenu n’a absolument rien à voir avec la demande mais reste néanmoins tout à fait utilisable comme indice dans l’enquête. La vidéo sera conservée mais à une tout autre fin.</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Aft>
                <a:spcPts val="800"/>
              </a:spcAft>
              <a:buNone/>
            </a:pPr>
            <a:r>
              <a:rPr lang="fr-FR" sz="1800" dirty="0">
                <a:effectLst/>
                <a:latin typeface="Tahoma" panose="020B0604030504040204" pitchFamily="34" charset="0"/>
                <a:ea typeface="Calibri" panose="020F0502020204030204" pitchFamily="34" charset="0"/>
                <a:cs typeface="Times New Roman" panose="02020603050405020304" pitchFamily="18" charset="0"/>
              </a:rPr>
              <a:t> Pour obtenir la vidéo que je souhaitais, j’ai utilisé </a:t>
            </a:r>
            <a:r>
              <a:rPr lang="fr-FR" sz="1800" dirty="0" err="1">
                <a:effectLst/>
                <a:latin typeface="Tahoma" panose="020B0604030504040204" pitchFamily="34" charset="0"/>
                <a:ea typeface="Calibri" panose="020F0502020204030204" pitchFamily="34" charset="0"/>
                <a:cs typeface="Times New Roman" panose="02020603050405020304" pitchFamily="18" charset="0"/>
              </a:rPr>
              <a:t>Vidnoz</a:t>
            </a:r>
            <a:r>
              <a:rPr lang="fr-FR" sz="1800" dirty="0">
                <a:effectLst/>
                <a:latin typeface="Tahoma" panose="020B0604030504040204" pitchFamily="34" charset="0"/>
                <a:ea typeface="Calibri" panose="020F0502020204030204" pitchFamily="34" charset="0"/>
                <a:cs typeface="Times New Roman" panose="02020603050405020304" pitchFamily="18" charset="0"/>
              </a:rPr>
              <a:t> IA qui propose des modèles et surtout la possibilité de faire des vidéos de plus de 8 secondes. Il était alors beaucoup plus simple de construire la vidéo à partir d’un modèle de journal télévisé pour annonce le vol.</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fr-FR" dirty="0"/>
          </a:p>
        </p:txBody>
      </p:sp>
      <p:pic>
        <p:nvPicPr>
          <p:cNvPr id="4" name="Image 2">
            <a:extLst>
              <a:ext uri="{FF2B5EF4-FFF2-40B4-BE49-F238E27FC236}">
                <a16:creationId xmlns:a16="http://schemas.microsoft.com/office/drawing/2014/main" id="{DF68FA63-7B63-41F4-8A96-57B190ECDDFD}"/>
              </a:ext>
            </a:extLst>
          </p:cNvPr>
          <p:cNvPicPr/>
          <p:nvPr/>
        </p:nvPicPr>
        <p:blipFill>
          <a:blip r:embed="rId2">
            <a:clrChange>
              <a:clrFrom>
                <a:srgbClr val="FFFEF6"/>
              </a:clrFrom>
              <a:clrTo>
                <a:srgbClr val="FFFEF6">
                  <a:alpha val="0"/>
                </a:srgbClr>
              </a:clrTo>
            </a:clrChange>
            <a:extLst>
              <a:ext uri="{BEBA8EAE-BF5A-486C-A8C5-ECC9F3942E4B}">
                <a14:imgProps xmlns:a14="http://schemas.microsoft.com/office/drawing/2010/main">
                  <a14:imgLayer r:embed="rId3">
                    <a14:imgEffect>
                      <a14:colorTemperature colorTemp="7200"/>
                    </a14:imgEffect>
                  </a14:imgLayer>
                </a14:imgProps>
              </a:ext>
            </a:extLst>
          </a:blip>
          <a:stretch/>
        </p:blipFill>
        <p:spPr>
          <a:xfrm>
            <a:off x="10278533" y="5479747"/>
            <a:ext cx="1913467" cy="1378253"/>
          </a:xfrm>
          <a:prstGeom prst="rect">
            <a:avLst/>
          </a:prstGeom>
          <a:ln w="0">
            <a:noFill/>
          </a:ln>
        </p:spPr>
      </p:pic>
    </p:spTree>
    <p:extLst>
      <p:ext uri="{BB962C8B-B14F-4D97-AF65-F5344CB8AC3E}">
        <p14:creationId xmlns:p14="http://schemas.microsoft.com/office/powerpoint/2010/main" val="28715429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CAB848F2-FB3F-4AFB-8750-D7544A41AD58}"/>
              </a:ext>
            </a:extLst>
          </p:cNvPr>
          <p:cNvSpPr>
            <a:spLocks noGrp="1"/>
          </p:cNvSpPr>
          <p:nvPr>
            <p:ph idx="1"/>
          </p:nvPr>
        </p:nvSpPr>
        <p:spPr>
          <a:xfrm>
            <a:off x="1295400" y="541867"/>
            <a:ext cx="9601200" cy="5562600"/>
          </a:xfrm>
        </p:spPr>
        <p:txBody>
          <a:bodyPr numCol="1">
            <a:normAutofit fontScale="25000" lnSpcReduction="20000"/>
          </a:bodyPr>
          <a:lstStyle/>
          <a:p>
            <a:pPr marL="0" indent="0">
              <a:buNone/>
            </a:pPr>
            <a:r>
              <a:rPr lang="fr-FR" sz="7200" b="1" dirty="0">
                <a:effectLst/>
                <a:latin typeface="Tahoma" panose="020B0604030504040204" pitchFamily="34" charset="0"/>
                <a:ea typeface="Tahoma" panose="020B0604030504040204" pitchFamily="34" charset="0"/>
                <a:cs typeface="Tahoma" panose="020B0604030504040204" pitchFamily="34" charset="0"/>
              </a:rPr>
              <a:t>Etape 2 : construire le canevas de l’enquête.</a:t>
            </a:r>
            <a:endParaRPr lang="fr-FR" sz="7200" dirty="0">
              <a:effectLst/>
              <a:latin typeface="Tahoma" panose="020B0604030504040204" pitchFamily="34" charset="0"/>
              <a:ea typeface="Tahoma" panose="020B0604030504040204" pitchFamily="34" charset="0"/>
              <a:cs typeface="Tahoma" panose="020B0604030504040204" pitchFamily="34" charset="0"/>
            </a:endParaRPr>
          </a:p>
          <a:p>
            <a:pPr marL="0" indent="0" algn="just">
              <a:buNone/>
            </a:pPr>
            <a:r>
              <a:rPr lang="fr-FR" sz="6800" dirty="0">
                <a:effectLst/>
                <a:latin typeface="Times New Roman" panose="02020603050405020304" pitchFamily="18" charset="0"/>
                <a:ea typeface="Tahoma" panose="020B0604030504040204" pitchFamily="34" charset="0"/>
                <a:cs typeface="Times New Roman" panose="02020603050405020304" pitchFamily="18" charset="0"/>
              </a:rPr>
              <a:t>L’idée était alors de suivre la logique d’une enquête avec des personnages qui se trouvent dans des lieux différents mais dans notre cas, ce ne sont pas des objets qui servent d’indices mais des traces numériques, techniques et humaines que j’ai choisies d’attribuer à mes personnages. J’ai sollicité l’IA pour savoir quelles traces étaient le plus laissées par les adolescents. J’ai obtenu la réponse suivante :</a:t>
            </a:r>
          </a:p>
          <a:p>
            <a:pPr marL="0" indent="0">
              <a:lnSpc>
                <a:spcPct val="120000"/>
              </a:lnSpc>
              <a:spcAft>
                <a:spcPts val="800"/>
              </a:spcAft>
              <a:buNone/>
            </a:pPr>
            <a:r>
              <a:rPr lang="fr-FR" sz="3700" b="1" dirty="0">
                <a:effectLst/>
                <a:latin typeface="Tahoma" panose="020B0604030504040204" pitchFamily="34" charset="0"/>
                <a:ea typeface="Tahoma" panose="020B0604030504040204" pitchFamily="34" charset="0"/>
                <a:cs typeface="Tahoma" panose="020B0604030504040204" pitchFamily="34" charset="0"/>
              </a:rPr>
              <a:t>⭐ Erreurs fréquentes des adolescents dans le monde numérique</a:t>
            </a:r>
            <a:endParaRPr lang="fr-FR" sz="3700" dirty="0">
              <a:effectLst/>
              <a:latin typeface="Tahoma" panose="020B0604030504040204" pitchFamily="34" charset="0"/>
              <a:ea typeface="Tahoma" panose="020B0604030504040204" pitchFamily="34" charset="0"/>
              <a:cs typeface="Tahoma" panose="020B0604030504040204" pitchFamily="34" charset="0"/>
            </a:endParaRPr>
          </a:p>
          <a:p>
            <a:pPr marL="0" indent="0">
              <a:lnSpc>
                <a:spcPct val="120000"/>
              </a:lnSpc>
              <a:spcBef>
                <a:spcPts val="0"/>
              </a:spcBef>
              <a:spcAft>
                <a:spcPts val="0"/>
              </a:spcAft>
              <a:buNone/>
            </a:pPr>
            <a:r>
              <a:rPr lang="fr-FR" sz="4400" b="1" dirty="0">
                <a:effectLst/>
                <a:latin typeface="Times New Roman" panose="02020603050405020304" pitchFamily="18" charset="0"/>
                <a:ea typeface="Tahoma" panose="020B0604030504040204" pitchFamily="34" charset="0"/>
                <a:cs typeface="Times New Roman" panose="02020603050405020304" pitchFamily="18" charset="0"/>
              </a:rPr>
              <a:t>1. Partager trop d’informations personnelles</a:t>
            </a:r>
            <a:endParaRPr lang="fr-FR" sz="4400" dirty="0">
              <a:effectLst/>
              <a:latin typeface="Times New Roman" panose="02020603050405020304" pitchFamily="18" charset="0"/>
              <a:ea typeface="Tahoma" panose="020B0604030504040204" pitchFamily="34" charset="0"/>
              <a:cs typeface="Times New Roman" panose="02020603050405020304" pitchFamily="18" charset="0"/>
            </a:endParaRPr>
          </a:p>
          <a:p>
            <a:pPr marL="0" lvl="0" indent="0">
              <a:lnSpc>
                <a:spcPct val="120000"/>
              </a:lnSpc>
              <a:spcBef>
                <a:spcPts val="0"/>
              </a:spcBef>
              <a:spcAft>
                <a:spcPts val="0"/>
              </a:spcAft>
              <a:buSzPts val="1000"/>
              <a:buNone/>
              <a:tabLst>
                <a:tab pos="457200" algn="l"/>
              </a:tabLst>
            </a:pPr>
            <a:r>
              <a:rPr lang="fr-FR" sz="4400" dirty="0">
                <a:effectLst/>
                <a:highlight>
                  <a:srgbClr val="FFFF00"/>
                </a:highlight>
                <a:latin typeface="Times New Roman" panose="02020603050405020304" pitchFamily="18" charset="0"/>
                <a:ea typeface="Tahoma" panose="020B0604030504040204" pitchFamily="34" charset="0"/>
                <a:cs typeface="Times New Roman" panose="02020603050405020304" pitchFamily="18" charset="0"/>
              </a:rPr>
              <a:t>Nom de famille, adresse, école, numéro de téléphone.</a:t>
            </a:r>
            <a:endParaRPr lang="fr-FR" sz="4400" dirty="0">
              <a:effectLst/>
              <a:latin typeface="Times New Roman" panose="02020603050405020304" pitchFamily="18" charset="0"/>
              <a:ea typeface="Tahoma" panose="020B0604030504040204" pitchFamily="34" charset="0"/>
              <a:cs typeface="Times New Roman" panose="02020603050405020304" pitchFamily="18" charset="0"/>
            </a:endParaRPr>
          </a:p>
          <a:p>
            <a:pPr marL="0" lvl="0" indent="0">
              <a:lnSpc>
                <a:spcPct val="120000"/>
              </a:lnSpc>
              <a:spcBef>
                <a:spcPts val="0"/>
              </a:spcBef>
              <a:spcAft>
                <a:spcPts val="0"/>
              </a:spcAft>
              <a:buSzPts val="1000"/>
              <a:buNone/>
              <a:tabLst>
                <a:tab pos="457200" algn="l"/>
              </a:tabLst>
            </a:pPr>
            <a:r>
              <a:rPr lang="fr-FR" sz="4400" dirty="0">
                <a:effectLst/>
                <a:highlight>
                  <a:srgbClr val="FFFF00"/>
                </a:highlight>
                <a:latin typeface="Times New Roman" panose="02020603050405020304" pitchFamily="18" charset="0"/>
                <a:ea typeface="Tahoma" panose="020B0604030504040204" pitchFamily="34" charset="0"/>
                <a:cs typeface="Times New Roman" panose="02020603050405020304" pitchFamily="18" charset="0"/>
              </a:rPr>
              <a:t>Publier en temps réel des photos indiquant où ils se trouvent.</a:t>
            </a:r>
            <a:endParaRPr lang="fr-FR" sz="4400" dirty="0">
              <a:effectLst/>
              <a:latin typeface="Times New Roman" panose="02020603050405020304" pitchFamily="18" charset="0"/>
              <a:ea typeface="Tahoma" panose="020B0604030504040204" pitchFamily="34" charset="0"/>
              <a:cs typeface="Times New Roman" panose="02020603050405020304" pitchFamily="18" charset="0"/>
            </a:endParaRPr>
          </a:p>
          <a:p>
            <a:pPr marL="0" indent="0">
              <a:lnSpc>
                <a:spcPct val="120000"/>
              </a:lnSpc>
              <a:spcBef>
                <a:spcPts val="0"/>
              </a:spcBef>
              <a:spcAft>
                <a:spcPts val="0"/>
              </a:spcAft>
              <a:buNone/>
            </a:pPr>
            <a:r>
              <a:rPr lang="fr-FR" sz="4400" b="1" dirty="0">
                <a:effectLst/>
                <a:latin typeface="Times New Roman" panose="02020603050405020304" pitchFamily="18" charset="0"/>
                <a:ea typeface="Tahoma" panose="020B0604030504040204" pitchFamily="34" charset="0"/>
                <a:cs typeface="Times New Roman" panose="02020603050405020304" pitchFamily="18" charset="0"/>
              </a:rPr>
              <a:t>2. Utiliser des mots de passe faibles ou réutilisés</a:t>
            </a:r>
            <a:endParaRPr lang="fr-FR" sz="4400" dirty="0">
              <a:effectLst/>
              <a:latin typeface="Times New Roman" panose="02020603050405020304" pitchFamily="18" charset="0"/>
              <a:ea typeface="Tahoma" panose="020B0604030504040204" pitchFamily="34" charset="0"/>
              <a:cs typeface="Times New Roman" panose="02020603050405020304" pitchFamily="18" charset="0"/>
            </a:endParaRPr>
          </a:p>
          <a:p>
            <a:pPr marL="0" lvl="0" indent="0">
              <a:lnSpc>
                <a:spcPct val="120000"/>
              </a:lnSpc>
              <a:spcBef>
                <a:spcPts val="0"/>
              </a:spcBef>
              <a:spcAft>
                <a:spcPts val="0"/>
              </a:spcAft>
              <a:buSzPts val="1000"/>
              <a:buNone/>
              <a:tabLst>
                <a:tab pos="457200" algn="l"/>
              </a:tabLst>
            </a:pPr>
            <a:r>
              <a:rPr lang="fr-FR" sz="4400" dirty="0">
                <a:effectLst/>
                <a:highlight>
                  <a:srgbClr val="FFFF00"/>
                </a:highlight>
                <a:latin typeface="Times New Roman" panose="02020603050405020304" pitchFamily="18" charset="0"/>
                <a:ea typeface="Tahoma" panose="020B0604030504040204" pitchFamily="34" charset="0"/>
                <a:cs typeface="Times New Roman" panose="02020603050405020304" pitchFamily="18" charset="0"/>
              </a:rPr>
              <a:t>Mots de passe très courts ou simples : </a:t>
            </a:r>
            <a:r>
              <a:rPr lang="fr-FR" sz="4400" i="1" dirty="0">
                <a:effectLst/>
                <a:highlight>
                  <a:srgbClr val="FFFF00"/>
                </a:highlight>
                <a:latin typeface="Times New Roman" panose="02020603050405020304" pitchFamily="18" charset="0"/>
                <a:ea typeface="Tahoma" panose="020B0604030504040204" pitchFamily="34" charset="0"/>
                <a:cs typeface="Times New Roman" panose="02020603050405020304" pitchFamily="18" charset="0"/>
              </a:rPr>
              <a:t>1234</a:t>
            </a:r>
            <a:r>
              <a:rPr lang="fr-FR" sz="4400" dirty="0">
                <a:effectLst/>
                <a:highlight>
                  <a:srgbClr val="FFFF00"/>
                </a:highlight>
                <a:latin typeface="Times New Roman" panose="02020603050405020304" pitchFamily="18" charset="0"/>
                <a:ea typeface="Tahoma" panose="020B0604030504040204" pitchFamily="34" charset="0"/>
                <a:cs typeface="Times New Roman" panose="02020603050405020304" pitchFamily="18" charset="0"/>
              </a:rPr>
              <a:t>, </a:t>
            </a:r>
            <a:r>
              <a:rPr lang="fr-FR" sz="4400" i="1" dirty="0" err="1">
                <a:effectLst/>
                <a:highlight>
                  <a:srgbClr val="FFFF00"/>
                </a:highlight>
                <a:latin typeface="Times New Roman" panose="02020603050405020304" pitchFamily="18" charset="0"/>
                <a:ea typeface="Tahoma" panose="020B0604030504040204" pitchFamily="34" charset="0"/>
                <a:cs typeface="Times New Roman" panose="02020603050405020304" pitchFamily="18" charset="0"/>
              </a:rPr>
              <a:t>password</a:t>
            </a:r>
            <a:r>
              <a:rPr lang="fr-FR" sz="4400" dirty="0">
                <a:effectLst/>
                <a:highlight>
                  <a:srgbClr val="FFFF00"/>
                </a:highlight>
                <a:latin typeface="Times New Roman" panose="02020603050405020304" pitchFamily="18" charset="0"/>
                <a:ea typeface="Tahoma" panose="020B0604030504040204" pitchFamily="34" charset="0"/>
                <a:cs typeface="Times New Roman" panose="02020603050405020304" pitchFamily="18" charset="0"/>
              </a:rPr>
              <a:t>, </a:t>
            </a:r>
            <a:r>
              <a:rPr lang="fr-FR" sz="4400" i="1" dirty="0">
                <a:effectLst/>
                <a:highlight>
                  <a:srgbClr val="FFFF00"/>
                </a:highlight>
                <a:latin typeface="Times New Roman" panose="02020603050405020304" pitchFamily="18" charset="0"/>
                <a:ea typeface="Tahoma" panose="020B0604030504040204" pitchFamily="34" charset="0"/>
                <a:cs typeface="Times New Roman" panose="02020603050405020304" pitchFamily="18" charset="0"/>
              </a:rPr>
              <a:t>qwerty</a:t>
            </a:r>
            <a:r>
              <a:rPr lang="fr-FR" sz="4400" dirty="0">
                <a:effectLst/>
                <a:latin typeface="Times New Roman" panose="02020603050405020304" pitchFamily="18" charset="0"/>
                <a:ea typeface="Tahoma" panose="020B0604030504040204" pitchFamily="34" charset="0"/>
                <a:cs typeface="Times New Roman" panose="02020603050405020304" pitchFamily="18" charset="0"/>
              </a:rPr>
              <a:t>.</a:t>
            </a:r>
          </a:p>
          <a:p>
            <a:pPr marL="0" lvl="0" indent="0">
              <a:lnSpc>
                <a:spcPct val="120000"/>
              </a:lnSpc>
              <a:spcBef>
                <a:spcPts val="0"/>
              </a:spcBef>
              <a:spcAft>
                <a:spcPts val="0"/>
              </a:spcAft>
              <a:buSzPts val="1000"/>
              <a:buNone/>
              <a:tabLst>
                <a:tab pos="457200" algn="l"/>
              </a:tabLst>
            </a:pPr>
            <a:r>
              <a:rPr lang="fr-FR" sz="4400" dirty="0">
                <a:effectLst/>
                <a:latin typeface="Times New Roman" panose="02020603050405020304" pitchFamily="18" charset="0"/>
                <a:ea typeface="Tahoma" panose="020B0604030504040204" pitchFamily="34" charset="0"/>
                <a:cs typeface="Times New Roman" panose="02020603050405020304" pitchFamily="18" charset="0"/>
              </a:rPr>
              <a:t>Même mot de passe pour plusieurs comptes.</a:t>
            </a:r>
          </a:p>
          <a:p>
            <a:pPr marL="0" lvl="0" indent="0">
              <a:lnSpc>
                <a:spcPct val="120000"/>
              </a:lnSpc>
              <a:spcBef>
                <a:spcPts val="0"/>
              </a:spcBef>
              <a:spcAft>
                <a:spcPts val="0"/>
              </a:spcAft>
              <a:buSzPts val="1000"/>
              <a:buNone/>
              <a:tabLst>
                <a:tab pos="457200" algn="l"/>
              </a:tabLst>
            </a:pPr>
            <a:r>
              <a:rPr lang="fr-FR" sz="4400" dirty="0">
                <a:effectLst/>
                <a:latin typeface="Times New Roman" panose="02020603050405020304" pitchFamily="18" charset="0"/>
                <a:ea typeface="Tahoma" panose="020B0604030504040204" pitchFamily="34" charset="0"/>
                <a:cs typeface="Times New Roman" panose="02020603050405020304" pitchFamily="18" charset="0"/>
              </a:rPr>
              <a:t>Ne pas activer la vérification en deux étapes.</a:t>
            </a:r>
          </a:p>
          <a:p>
            <a:pPr marL="0" indent="0">
              <a:lnSpc>
                <a:spcPct val="120000"/>
              </a:lnSpc>
              <a:spcBef>
                <a:spcPts val="0"/>
              </a:spcBef>
              <a:spcAft>
                <a:spcPts val="0"/>
              </a:spcAft>
              <a:buNone/>
            </a:pPr>
            <a:r>
              <a:rPr lang="fr-FR" sz="4400" b="1" dirty="0">
                <a:effectLst/>
                <a:latin typeface="Times New Roman" panose="02020603050405020304" pitchFamily="18" charset="0"/>
                <a:ea typeface="Tahoma" panose="020B0604030504040204" pitchFamily="34" charset="0"/>
                <a:cs typeface="Times New Roman" panose="02020603050405020304" pitchFamily="18" charset="0"/>
              </a:rPr>
              <a:t>3. Accepter des demandes d’amis de personnes inconnues</a:t>
            </a:r>
            <a:endParaRPr lang="fr-FR" sz="4400" dirty="0">
              <a:effectLst/>
              <a:latin typeface="Times New Roman" panose="02020603050405020304" pitchFamily="18" charset="0"/>
              <a:ea typeface="Tahoma" panose="020B0604030504040204" pitchFamily="34" charset="0"/>
              <a:cs typeface="Times New Roman" panose="02020603050405020304" pitchFamily="18" charset="0"/>
            </a:endParaRPr>
          </a:p>
          <a:p>
            <a:pPr marL="0" lvl="0" indent="0">
              <a:lnSpc>
                <a:spcPct val="120000"/>
              </a:lnSpc>
              <a:spcBef>
                <a:spcPts val="0"/>
              </a:spcBef>
              <a:spcAft>
                <a:spcPts val="0"/>
              </a:spcAft>
              <a:buSzPts val="1000"/>
              <a:buNone/>
              <a:tabLst>
                <a:tab pos="457200" algn="l"/>
              </a:tabLst>
            </a:pPr>
            <a:r>
              <a:rPr lang="fr-FR" sz="4400" dirty="0">
                <a:effectLst/>
                <a:latin typeface="Times New Roman" panose="02020603050405020304" pitchFamily="18" charset="0"/>
                <a:ea typeface="Tahoma" panose="020B0604030504040204" pitchFamily="34" charset="0"/>
                <a:cs typeface="Times New Roman" panose="02020603050405020304" pitchFamily="18" charset="0"/>
              </a:rPr>
              <a:t>Ajouter des inconnus qui peuvent être malintentionnés.</a:t>
            </a:r>
          </a:p>
          <a:p>
            <a:pPr marL="0" lvl="0" indent="0">
              <a:lnSpc>
                <a:spcPct val="120000"/>
              </a:lnSpc>
              <a:spcBef>
                <a:spcPts val="0"/>
              </a:spcBef>
              <a:spcAft>
                <a:spcPts val="0"/>
              </a:spcAft>
              <a:buSzPts val="1000"/>
              <a:buNone/>
              <a:tabLst>
                <a:tab pos="457200" algn="l"/>
              </a:tabLst>
            </a:pPr>
            <a:r>
              <a:rPr lang="fr-FR" sz="4400" dirty="0">
                <a:effectLst/>
                <a:latin typeface="Times New Roman" panose="02020603050405020304" pitchFamily="18" charset="0"/>
                <a:ea typeface="Tahoma" panose="020B0604030504040204" pitchFamily="34" charset="0"/>
                <a:cs typeface="Times New Roman" panose="02020603050405020304" pitchFamily="18" charset="0"/>
              </a:rPr>
              <a:t>Tomber dans des profils faux (</a:t>
            </a:r>
            <a:r>
              <a:rPr lang="fr-FR" sz="4400" i="1" dirty="0" err="1">
                <a:effectLst/>
                <a:latin typeface="Times New Roman" panose="02020603050405020304" pitchFamily="18" charset="0"/>
                <a:ea typeface="Tahoma" panose="020B0604030504040204" pitchFamily="34" charset="0"/>
                <a:cs typeface="Times New Roman" panose="02020603050405020304" pitchFamily="18" charset="0"/>
              </a:rPr>
              <a:t>catfishing</a:t>
            </a:r>
            <a:r>
              <a:rPr lang="fr-FR" sz="4400" dirty="0">
                <a:effectLst/>
                <a:latin typeface="Times New Roman" panose="02020603050405020304" pitchFamily="18" charset="0"/>
                <a:ea typeface="Tahoma" panose="020B0604030504040204" pitchFamily="34" charset="0"/>
                <a:cs typeface="Times New Roman" panose="02020603050405020304" pitchFamily="18" charset="0"/>
              </a:rPr>
              <a:t>).</a:t>
            </a:r>
          </a:p>
          <a:p>
            <a:pPr marL="0" indent="0">
              <a:lnSpc>
                <a:spcPct val="120000"/>
              </a:lnSpc>
              <a:spcBef>
                <a:spcPts val="0"/>
              </a:spcBef>
              <a:spcAft>
                <a:spcPts val="0"/>
              </a:spcAft>
              <a:buNone/>
            </a:pPr>
            <a:r>
              <a:rPr lang="fr-FR" sz="4400" b="1" dirty="0">
                <a:effectLst/>
                <a:latin typeface="Times New Roman" panose="02020603050405020304" pitchFamily="18" charset="0"/>
                <a:ea typeface="Tahoma" panose="020B0604030504040204" pitchFamily="34" charset="0"/>
                <a:cs typeface="Times New Roman" panose="02020603050405020304" pitchFamily="18" charset="0"/>
              </a:rPr>
              <a:t>4. Croire et partager des fake news ou rumeurs</a:t>
            </a:r>
            <a:endParaRPr lang="fr-FR" sz="4400" dirty="0">
              <a:effectLst/>
              <a:latin typeface="Times New Roman" panose="02020603050405020304" pitchFamily="18" charset="0"/>
              <a:ea typeface="Tahoma" panose="020B0604030504040204" pitchFamily="34" charset="0"/>
              <a:cs typeface="Times New Roman" panose="02020603050405020304" pitchFamily="18" charset="0"/>
            </a:endParaRPr>
          </a:p>
          <a:p>
            <a:pPr marL="0" lvl="0" indent="0">
              <a:lnSpc>
                <a:spcPct val="120000"/>
              </a:lnSpc>
              <a:spcBef>
                <a:spcPts val="0"/>
              </a:spcBef>
              <a:spcAft>
                <a:spcPts val="0"/>
              </a:spcAft>
              <a:buSzPts val="1000"/>
              <a:buNone/>
              <a:tabLst>
                <a:tab pos="457200" algn="l"/>
              </a:tabLst>
            </a:pPr>
            <a:r>
              <a:rPr lang="fr-FR" sz="4400" dirty="0">
                <a:effectLst/>
                <a:latin typeface="Times New Roman" panose="02020603050405020304" pitchFamily="18" charset="0"/>
                <a:ea typeface="Tahoma" panose="020B0604030504040204" pitchFamily="34" charset="0"/>
                <a:cs typeface="Times New Roman" panose="02020603050405020304" pitchFamily="18" charset="0"/>
              </a:rPr>
              <a:t>Ne pas vérifier la source.</a:t>
            </a:r>
          </a:p>
          <a:p>
            <a:pPr marL="0" lvl="0" indent="0">
              <a:lnSpc>
                <a:spcPct val="120000"/>
              </a:lnSpc>
              <a:spcBef>
                <a:spcPts val="0"/>
              </a:spcBef>
              <a:spcAft>
                <a:spcPts val="0"/>
              </a:spcAft>
              <a:buSzPts val="1000"/>
              <a:buNone/>
              <a:tabLst>
                <a:tab pos="457200" algn="l"/>
              </a:tabLst>
            </a:pPr>
            <a:r>
              <a:rPr lang="fr-FR" sz="4400" dirty="0">
                <a:effectLst/>
                <a:latin typeface="Times New Roman" panose="02020603050405020304" pitchFamily="18" charset="0"/>
                <a:ea typeface="Tahoma" panose="020B0604030504040204" pitchFamily="34" charset="0"/>
                <a:cs typeface="Times New Roman" panose="02020603050405020304" pitchFamily="18" charset="0"/>
              </a:rPr>
              <a:t>Partager rapidement par impulsion sans réfléchir.</a:t>
            </a:r>
          </a:p>
          <a:p>
            <a:pPr marL="0" indent="0">
              <a:lnSpc>
                <a:spcPct val="120000"/>
              </a:lnSpc>
              <a:spcBef>
                <a:spcPts val="0"/>
              </a:spcBef>
              <a:spcAft>
                <a:spcPts val="0"/>
              </a:spcAft>
              <a:buNone/>
            </a:pPr>
            <a:r>
              <a:rPr lang="fr-FR" sz="4400" b="1" dirty="0">
                <a:effectLst/>
                <a:highlight>
                  <a:srgbClr val="FFFF00"/>
                </a:highlight>
                <a:latin typeface="Times New Roman" panose="02020603050405020304" pitchFamily="18" charset="0"/>
                <a:ea typeface="Tahoma" panose="020B0604030504040204" pitchFamily="34" charset="0"/>
                <a:cs typeface="Times New Roman" panose="02020603050405020304" pitchFamily="18" charset="0"/>
              </a:rPr>
              <a:t>5. Se connecter à des Wi-Fi publics non sécurisés</a:t>
            </a:r>
            <a:endParaRPr lang="fr-FR" sz="4400" dirty="0">
              <a:effectLst/>
              <a:latin typeface="Times New Roman" panose="02020603050405020304" pitchFamily="18" charset="0"/>
              <a:ea typeface="Tahoma" panose="020B0604030504040204" pitchFamily="34" charset="0"/>
              <a:cs typeface="Times New Roman" panose="02020603050405020304" pitchFamily="18" charset="0"/>
            </a:endParaRPr>
          </a:p>
          <a:p>
            <a:pPr marL="0" lvl="0" indent="0">
              <a:lnSpc>
                <a:spcPct val="120000"/>
              </a:lnSpc>
              <a:spcBef>
                <a:spcPts val="0"/>
              </a:spcBef>
              <a:spcAft>
                <a:spcPts val="0"/>
              </a:spcAft>
              <a:buSzPts val="1000"/>
              <a:buNone/>
              <a:tabLst>
                <a:tab pos="457200" algn="l"/>
              </a:tabLst>
            </a:pPr>
            <a:r>
              <a:rPr lang="fr-FR" sz="4400" dirty="0">
                <a:effectLst/>
                <a:latin typeface="Times New Roman" panose="02020603050405020304" pitchFamily="18" charset="0"/>
                <a:ea typeface="Tahoma" panose="020B0604030504040204" pitchFamily="34" charset="0"/>
                <a:cs typeface="Times New Roman" panose="02020603050405020304" pitchFamily="18" charset="0"/>
              </a:rPr>
              <a:t>Accès à leurs données par des tiers.</a:t>
            </a:r>
          </a:p>
          <a:p>
            <a:pPr marL="0" lvl="0" indent="0">
              <a:lnSpc>
                <a:spcPct val="120000"/>
              </a:lnSpc>
              <a:spcBef>
                <a:spcPts val="0"/>
              </a:spcBef>
              <a:spcAft>
                <a:spcPts val="0"/>
              </a:spcAft>
              <a:buSzPts val="1000"/>
              <a:buNone/>
              <a:tabLst>
                <a:tab pos="457200" algn="l"/>
              </a:tabLst>
            </a:pPr>
            <a:r>
              <a:rPr lang="fr-FR" sz="4400" dirty="0">
                <a:effectLst/>
                <a:latin typeface="Times New Roman" panose="02020603050405020304" pitchFamily="18" charset="0"/>
                <a:ea typeface="Tahoma" panose="020B0604030504040204" pitchFamily="34" charset="0"/>
                <a:cs typeface="Times New Roman" panose="02020603050405020304" pitchFamily="18" charset="0"/>
              </a:rPr>
              <a:t>Télécharger des fichiers risqués.</a:t>
            </a:r>
          </a:p>
          <a:p>
            <a:pPr marL="0" lvl="0" indent="0">
              <a:lnSpc>
                <a:spcPct val="120000"/>
              </a:lnSpc>
              <a:spcBef>
                <a:spcPts val="0"/>
              </a:spcBef>
              <a:spcAft>
                <a:spcPts val="0"/>
              </a:spcAft>
              <a:buSzPts val="1000"/>
              <a:buNone/>
              <a:tabLst>
                <a:tab pos="457200" algn="l"/>
              </a:tabLst>
            </a:pPr>
            <a:endParaRPr lang="fr-FR" sz="2500" dirty="0">
              <a:highlight>
                <a:srgbClr val="FFFF00"/>
              </a:highlight>
              <a:latin typeface="Tahoma" panose="020B0604030504040204" pitchFamily="34" charset="0"/>
              <a:ea typeface="Tahoma" panose="020B0604030504040204" pitchFamily="34" charset="0"/>
              <a:cs typeface="Tahoma" panose="020B0604030504040204" pitchFamily="34" charset="0"/>
            </a:endParaRPr>
          </a:p>
          <a:p>
            <a:pPr marL="0" lvl="0" indent="0">
              <a:lnSpc>
                <a:spcPct val="120000"/>
              </a:lnSpc>
              <a:spcBef>
                <a:spcPts val="0"/>
              </a:spcBef>
              <a:spcAft>
                <a:spcPts val="0"/>
              </a:spcAft>
              <a:buSzPts val="1000"/>
              <a:buNone/>
              <a:tabLst>
                <a:tab pos="457200" algn="l"/>
              </a:tabLst>
            </a:pPr>
            <a:endParaRPr lang="fr-FR" sz="2500" dirty="0">
              <a:effectLst/>
              <a:latin typeface="Tahoma" panose="020B0604030504040204" pitchFamily="34" charset="0"/>
              <a:ea typeface="Tahoma" panose="020B0604030504040204" pitchFamily="34" charset="0"/>
              <a:cs typeface="Tahoma" panose="020B0604030504040204" pitchFamily="34" charset="0"/>
            </a:endParaRPr>
          </a:p>
          <a:p>
            <a:pPr marL="0" indent="0">
              <a:lnSpc>
                <a:spcPct val="120000"/>
              </a:lnSpc>
              <a:spcBef>
                <a:spcPts val="0"/>
              </a:spcBef>
              <a:spcAft>
                <a:spcPts val="0"/>
              </a:spcAft>
              <a:buNone/>
            </a:pPr>
            <a:r>
              <a:rPr lang="fr-FR" sz="6400" dirty="0">
                <a:effectLst/>
                <a:latin typeface="Tahoma" panose="020B0604030504040204" pitchFamily="34" charset="0"/>
                <a:ea typeface="Tahoma" panose="020B0604030504040204" pitchFamily="34" charset="0"/>
                <a:cs typeface="Tahoma" panose="020B0604030504040204" pitchFamily="34" charset="0"/>
              </a:rPr>
              <a:t> </a:t>
            </a:r>
          </a:p>
          <a:p>
            <a:pPr marL="0" indent="0">
              <a:lnSpc>
                <a:spcPct val="120000"/>
              </a:lnSpc>
              <a:spcBef>
                <a:spcPts val="0"/>
              </a:spcBef>
              <a:spcAft>
                <a:spcPts val="0"/>
              </a:spcAft>
              <a:buNone/>
            </a:pPr>
            <a:endParaRPr lang="fr-FR" sz="6400" dirty="0">
              <a:latin typeface="Tahoma" panose="020B0604030504040204" pitchFamily="34" charset="0"/>
              <a:ea typeface="Tahoma" panose="020B0604030504040204" pitchFamily="34" charset="0"/>
              <a:cs typeface="Tahoma" panose="020B0604030504040204" pitchFamily="34" charset="0"/>
            </a:endParaRPr>
          </a:p>
          <a:p>
            <a:pPr marL="0" indent="0">
              <a:lnSpc>
                <a:spcPct val="120000"/>
              </a:lnSpc>
              <a:spcBef>
                <a:spcPts val="0"/>
              </a:spcBef>
              <a:spcAft>
                <a:spcPts val="0"/>
              </a:spcAft>
              <a:buNone/>
            </a:pPr>
            <a:endParaRPr lang="fr-FR" sz="6400" dirty="0">
              <a:effectLst/>
              <a:latin typeface="Tahoma" panose="020B0604030504040204" pitchFamily="34" charset="0"/>
              <a:ea typeface="Tahoma" panose="020B0604030504040204" pitchFamily="34" charset="0"/>
              <a:cs typeface="Tahoma" panose="020B0604030504040204" pitchFamily="34" charset="0"/>
            </a:endParaRPr>
          </a:p>
          <a:p>
            <a:pPr marL="0" indent="0">
              <a:lnSpc>
                <a:spcPct val="120000"/>
              </a:lnSpc>
              <a:spcBef>
                <a:spcPts val="0"/>
              </a:spcBef>
              <a:spcAft>
                <a:spcPts val="0"/>
              </a:spcAft>
              <a:buNone/>
            </a:pPr>
            <a:r>
              <a:rPr lang="fr-FR" sz="6400" dirty="0">
                <a:effectLst/>
                <a:latin typeface="Tahoma" panose="020B0604030504040204" pitchFamily="34" charset="0"/>
                <a:ea typeface="Tahoma" panose="020B0604030504040204" pitchFamily="34" charset="0"/>
                <a:cs typeface="Tahoma" panose="020B0604030504040204" pitchFamily="34" charset="0"/>
              </a:rPr>
              <a:t>J’ai ensuite </a:t>
            </a:r>
            <a:r>
              <a:rPr lang="fr-FR" sz="6400" dirty="0">
                <a:effectLst/>
                <a:highlight>
                  <a:srgbClr val="FFFF00"/>
                </a:highlight>
                <a:latin typeface="Tahoma" panose="020B0604030504040204" pitchFamily="34" charset="0"/>
                <a:ea typeface="Tahoma" panose="020B0604030504040204" pitchFamily="34" charset="0"/>
                <a:cs typeface="Tahoma" panose="020B0604030504040204" pitchFamily="34" charset="0"/>
              </a:rPr>
              <a:t>sélectionné</a:t>
            </a:r>
            <a:r>
              <a:rPr lang="fr-FR" sz="6400" dirty="0">
                <a:effectLst/>
                <a:latin typeface="Tahoma" panose="020B0604030504040204" pitchFamily="34" charset="0"/>
                <a:ea typeface="Tahoma" panose="020B0604030504040204" pitchFamily="34" charset="0"/>
                <a:cs typeface="Tahoma" panose="020B0604030504040204" pitchFamily="34" charset="0"/>
              </a:rPr>
              <a:t> les traces que je pouvais facilement trouver sur internet </a:t>
            </a:r>
          </a:p>
          <a:p>
            <a:pPr marL="0" indent="0">
              <a:lnSpc>
                <a:spcPct val="120000"/>
              </a:lnSpc>
              <a:spcBef>
                <a:spcPts val="0"/>
              </a:spcBef>
              <a:spcAft>
                <a:spcPts val="0"/>
              </a:spcAft>
              <a:buNone/>
            </a:pPr>
            <a:r>
              <a:rPr lang="fr-FR" sz="6400" dirty="0">
                <a:effectLst/>
                <a:latin typeface="Tahoma" panose="020B0604030504040204" pitchFamily="34" charset="0"/>
                <a:ea typeface="Tahoma" panose="020B0604030504040204" pitchFamily="34" charset="0"/>
                <a:cs typeface="Tahoma" panose="020B0604030504040204" pitchFamily="34" charset="0"/>
              </a:rPr>
              <a:t>ou reconstituer dans des documents</a:t>
            </a:r>
            <a:r>
              <a:rPr lang="fr-FR" sz="2500" dirty="0">
                <a:effectLst/>
                <a:latin typeface="Tahoma" panose="020B0604030504040204" pitchFamily="34" charset="0"/>
                <a:ea typeface="Tahoma" panose="020B0604030504040204" pitchFamily="34" charset="0"/>
                <a:cs typeface="Tahoma" panose="020B0604030504040204" pitchFamily="34" charset="0"/>
              </a:rPr>
              <a:t>. </a:t>
            </a:r>
          </a:p>
          <a:p>
            <a:pPr marL="0" indent="0">
              <a:buNone/>
            </a:pPr>
            <a:endParaRPr lang="fr-FR" dirty="0"/>
          </a:p>
        </p:txBody>
      </p:sp>
      <p:sp>
        <p:nvSpPr>
          <p:cNvPr id="4" name="ZoneTexte 3">
            <a:extLst>
              <a:ext uri="{FF2B5EF4-FFF2-40B4-BE49-F238E27FC236}">
                <a16:creationId xmlns:a16="http://schemas.microsoft.com/office/drawing/2014/main" id="{884EC0CC-BE44-4ACA-869C-371FC38A4711}"/>
              </a:ext>
            </a:extLst>
          </p:cNvPr>
          <p:cNvSpPr txBox="1"/>
          <p:nvPr/>
        </p:nvSpPr>
        <p:spPr>
          <a:xfrm>
            <a:off x="6747934" y="1650999"/>
            <a:ext cx="3928534" cy="3934154"/>
          </a:xfrm>
          <a:prstGeom prst="rect">
            <a:avLst/>
          </a:prstGeom>
          <a:noFill/>
        </p:spPr>
        <p:txBody>
          <a:bodyPr wrap="square" rtlCol="0">
            <a:spAutoFit/>
          </a:bodyPr>
          <a:lstStyle/>
          <a:p>
            <a:pPr marL="0" indent="0">
              <a:lnSpc>
                <a:spcPct val="120000"/>
              </a:lnSpc>
              <a:spcBef>
                <a:spcPts val="0"/>
              </a:spcBef>
              <a:spcAft>
                <a:spcPts val="0"/>
              </a:spcAft>
              <a:buNone/>
            </a:pPr>
            <a:r>
              <a:rPr lang="fr-FR" sz="1100" b="1" dirty="0">
                <a:effectLst/>
                <a:latin typeface="Times New Roman" panose="02020603050405020304" pitchFamily="18" charset="0"/>
                <a:ea typeface="Tahoma" panose="020B0604030504040204" pitchFamily="34" charset="0"/>
                <a:cs typeface="Times New Roman" panose="02020603050405020304" pitchFamily="18" charset="0"/>
              </a:rPr>
              <a:t>6. Télécharger illégalement ou cliquer sur des liens douteux</a:t>
            </a:r>
            <a:endParaRPr lang="fr-FR" sz="1100" dirty="0">
              <a:effectLst/>
              <a:latin typeface="Times New Roman" panose="02020603050405020304" pitchFamily="18" charset="0"/>
              <a:ea typeface="Tahoma" panose="020B0604030504040204" pitchFamily="34" charset="0"/>
              <a:cs typeface="Times New Roman" panose="02020603050405020304" pitchFamily="18" charset="0"/>
            </a:endParaRPr>
          </a:p>
          <a:p>
            <a:pPr marL="0" lvl="0" indent="0">
              <a:lnSpc>
                <a:spcPct val="120000"/>
              </a:lnSpc>
              <a:spcBef>
                <a:spcPts val="0"/>
              </a:spcBef>
              <a:spcAft>
                <a:spcPts val="0"/>
              </a:spcAft>
              <a:buSzPts val="1000"/>
              <a:buNone/>
              <a:tabLst>
                <a:tab pos="457200" algn="l"/>
              </a:tabLst>
            </a:pPr>
            <a:r>
              <a:rPr lang="fr-FR" sz="1100" dirty="0">
                <a:effectLst/>
                <a:latin typeface="Times New Roman" panose="02020603050405020304" pitchFamily="18" charset="0"/>
                <a:ea typeface="Tahoma" panose="020B0604030504040204" pitchFamily="34" charset="0"/>
                <a:cs typeface="Times New Roman" panose="02020603050405020304" pitchFamily="18" charset="0"/>
              </a:rPr>
              <a:t>Piratage, virus, malwares.</a:t>
            </a:r>
          </a:p>
          <a:p>
            <a:pPr marL="0" lvl="0" indent="0">
              <a:lnSpc>
                <a:spcPct val="120000"/>
              </a:lnSpc>
              <a:spcBef>
                <a:spcPts val="0"/>
              </a:spcBef>
              <a:spcAft>
                <a:spcPts val="0"/>
              </a:spcAft>
              <a:buSzPts val="1000"/>
              <a:buNone/>
              <a:tabLst>
                <a:tab pos="457200" algn="l"/>
              </a:tabLst>
            </a:pPr>
            <a:r>
              <a:rPr lang="fr-FR" sz="1100" dirty="0">
                <a:effectLst/>
                <a:latin typeface="Times New Roman" panose="02020603050405020304" pitchFamily="18" charset="0"/>
                <a:ea typeface="Tahoma" panose="020B0604030504040204" pitchFamily="34" charset="0"/>
                <a:cs typeface="Times New Roman" panose="02020603050405020304" pitchFamily="18" charset="0"/>
              </a:rPr>
              <a:t>Arnaques qui imitent les vrais services (</a:t>
            </a:r>
            <a:r>
              <a:rPr lang="fr-FR" sz="1100" i="1" dirty="0">
                <a:effectLst/>
                <a:latin typeface="Times New Roman" panose="02020603050405020304" pitchFamily="18" charset="0"/>
                <a:ea typeface="Tahoma" panose="020B0604030504040204" pitchFamily="34" charset="0"/>
                <a:cs typeface="Times New Roman" panose="02020603050405020304" pitchFamily="18" charset="0"/>
              </a:rPr>
              <a:t>phishing</a:t>
            </a:r>
            <a:r>
              <a:rPr lang="fr-FR" sz="1100" dirty="0">
                <a:effectLst/>
                <a:latin typeface="Times New Roman" panose="02020603050405020304" pitchFamily="18" charset="0"/>
                <a:ea typeface="Tahoma" panose="020B0604030504040204" pitchFamily="34" charset="0"/>
                <a:cs typeface="Times New Roman" panose="02020603050405020304" pitchFamily="18" charset="0"/>
              </a:rPr>
              <a:t>).</a:t>
            </a:r>
          </a:p>
          <a:p>
            <a:pPr marL="0" indent="0">
              <a:lnSpc>
                <a:spcPct val="120000"/>
              </a:lnSpc>
              <a:spcBef>
                <a:spcPts val="0"/>
              </a:spcBef>
              <a:spcAft>
                <a:spcPts val="0"/>
              </a:spcAft>
              <a:buNone/>
            </a:pPr>
            <a:r>
              <a:rPr lang="fr-FR" sz="1100" b="1" dirty="0">
                <a:effectLst/>
                <a:latin typeface="Times New Roman" panose="02020603050405020304" pitchFamily="18" charset="0"/>
                <a:ea typeface="Tahoma" panose="020B0604030504040204" pitchFamily="34" charset="0"/>
                <a:cs typeface="Times New Roman" panose="02020603050405020304" pitchFamily="18" charset="0"/>
              </a:rPr>
              <a:t>7. Publier des photos ou vidéos compromettantes</a:t>
            </a:r>
            <a:endParaRPr lang="fr-FR" sz="1100" dirty="0">
              <a:effectLst/>
              <a:latin typeface="Times New Roman" panose="02020603050405020304" pitchFamily="18" charset="0"/>
              <a:ea typeface="Tahoma" panose="020B0604030504040204" pitchFamily="34" charset="0"/>
              <a:cs typeface="Times New Roman" panose="02020603050405020304" pitchFamily="18" charset="0"/>
            </a:endParaRPr>
          </a:p>
          <a:p>
            <a:pPr marL="0" lvl="0" indent="0">
              <a:lnSpc>
                <a:spcPct val="120000"/>
              </a:lnSpc>
              <a:spcBef>
                <a:spcPts val="0"/>
              </a:spcBef>
              <a:spcAft>
                <a:spcPts val="0"/>
              </a:spcAft>
              <a:buSzPts val="1000"/>
              <a:buNone/>
              <a:tabLst>
                <a:tab pos="457200" algn="l"/>
              </a:tabLst>
            </a:pPr>
            <a:r>
              <a:rPr lang="fr-FR" sz="1100" dirty="0">
                <a:effectLst/>
                <a:highlight>
                  <a:srgbClr val="FFFF00"/>
                </a:highlight>
                <a:latin typeface="Times New Roman" panose="02020603050405020304" pitchFamily="18" charset="0"/>
                <a:ea typeface="Tahoma" panose="020B0604030504040204" pitchFamily="34" charset="0"/>
                <a:cs typeface="Times New Roman" panose="02020603050405020304" pitchFamily="18" charset="0"/>
              </a:rPr>
              <a:t>Sans penser aux conséquences futures.</a:t>
            </a:r>
            <a:endParaRPr lang="fr-FR" sz="1100" dirty="0">
              <a:effectLst/>
              <a:latin typeface="Times New Roman" panose="02020603050405020304" pitchFamily="18" charset="0"/>
              <a:ea typeface="Tahoma" panose="020B0604030504040204" pitchFamily="34" charset="0"/>
              <a:cs typeface="Times New Roman" panose="02020603050405020304" pitchFamily="18" charset="0"/>
            </a:endParaRPr>
          </a:p>
          <a:p>
            <a:pPr marL="0" lvl="0" indent="0">
              <a:lnSpc>
                <a:spcPct val="120000"/>
              </a:lnSpc>
              <a:spcBef>
                <a:spcPts val="0"/>
              </a:spcBef>
              <a:spcAft>
                <a:spcPts val="0"/>
              </a:spcAft>
              <a:buSzPts val="1000"/>
              <a:buNone/>
              <a:tabLst>
                <a:tab pos="457200" algn="l"/>
              </a:tabLst>
            </a:pPr>
            <a:r>
              <a:rPr lang="fr-FR" sz="1100" dirty="0">
                <a:effectLst/>
                <a:latin typeface="Times New Roman" panose="02020603050405020304" pitchFamily="18" charset="0"/>
                <a:ea typeface="Tahoma" panose="020B0604030504040204" pitchFamily="34" charset="0"/>
                <a:cs typeface="Times New Roman" panose="02020603050405020304" pitchFamily="18" charset="0"/>
              </a:rPr>
              <a:t>Sans autorisation des autres personnes présentes sur la photo.</a:t>
            </a:r>
          </a:p>
          <a:p>
            <a:pPr marL="0" indent="0">
              <a:lnSpc>
                <a:spcPct val="120000"/>
              </a:lnSpc>
              <a:spcBef>
                <a:spcPts val="0"/>
              </a:spcBef>
              <a:spcAft>
                <a:spcPts val="0"/>
              </a:spcAft>
              <a:buNone/>
            </a:pPr>
            <a:r>
              <a:rPr lang="fr-FR" sz="1100" b="1" dirty="0">
                <a:effectLst/>
                <a:latin typeface="Times New Roman" panose="02020603050405020304" pitchFamily="18" charset="0"/>
                <a:ea typeface="Tahoma" panose="020B0604030504040204" pitchFamily="34" charset="0"/>
                <a:cs typeface="Times New Roman" panose="02020603050405020304" pitchFamily="18" charset="0"/>
              </a:rPr>
              <a:t>8. Ne pas lire les paramètres de confidentialité</a:t>
            </a:r>
            <a:endParaRPr lang="fr-FR" sz="1100" dirty="0">
              <a:effectLst/>
              <a:latin typeface="Times New Roman" panose="02020603050405020304" pitchFamily="18" charset="0"/>
              <a:ea typeface="Tahoma" panose="020B0604030504040204" pitchFamily="34" charset="0"/>
              <a:cs typeface="Times New Roman" panose="02020603050405020304" pitchFamily="18" charset="0"/>
            </a:endParaRPr>
          </a:p>
          <a:p>
            <a:pPr marL="0" lvl="0" indent="0">
              <a:lnSpc>
                <a:spcPct val="120000"/>
              </a:lnSpc>
              <a:spcBef>
                <a:spcPts val="0"/>
              </a:spcBef>
              <a:spcAft>
                <a:spcPts val="0"/>
              </a:spcAft>
              <a:buSzPts val="1000"/>
              <a:buNone/>
              <a:tabLst>
                <a:tab pos="457200" algn="l"/>
              </a:tabLst>
            </a:pPr>
            <a:r>
              <a:rPr lang="fr-FR" sz="1100" dirty="0">
                <a:effectLst/>
                <a:latin typeface="Times New Roman" panose="02020603050405020304" pitchFamily="18" charset="0"/>
                <a:ea typeface="Tahoma" panose="020B0604030504040204" pitchFamily="34" charset="0"/>
                <a:cs typeface="Times New Roman" panose="02020603050405020304" pitchFamily="18" charset="0"/>
              </a:rPr>
              <a:t>Profils complètement publics.</a:t>
            </a:r>
          </a:p>
          <a:p>
            <a:pPr marL="0" lvl="0" indent="0">
              <a:lnSpc>
                <a:spcPct val="120000"/>
              </a:lnSpc>
              <a:spcBef>
                <a:spcPts val="0"/>
              </a:spcBef>
              <a:spcAft>
                <a:spcPts val="0"/>
              </a:spcAft>
              <a:buSzPts val="1000"/>
              <a:buNone/>
              <a:tabLst>
                <a:tab pos="457200" algn="l"/>
              </a:tabLst>
            </a:pPr>
            <a:r>
              <a:rPr lang="fr-FR" sz="1100" dirty="0">
                <a:effectLst/>
                <a:latin typeface="Times New Roman" panose="02020603050405020304" pitchFamily="18" charset="0"/>
                <a:ea typeface="Tahoma" panose="020B0604030504040204" pitchFamily="34" charset="0"/>
                <a:cs typeface="Times New Roman" panose="02020603050405020304" pitchFamily="18" charset="0"/>
              </a:rPr>
              <a:t>Données partagées automatiquement avec des entreprises.</a:t>
            </a:r>
          </a:p>
          <a:p>
            <a:pPr marL="0" indent="0">
              <a:lnSpc>
                <a:spcPct val="120000"/>
              </a:lnSpc>
              <a:spcBef>
                <a:spcPts val="0"/>
              </a:spcBef>
              <a:spcAft>
                <a:spcPts val="0"/>
              </a:spcAft>
              <a:buNone/>
            </a:pPr>
            <a:r>
              <a:rPr lang="fr-FR" sz="1100" b="1" dirty="0">
                <a:effectLst/>
                <a:latin typeface="Times New Roman" panose="02020603050405020304" pitchFamily="18" charset="0"/>
                <a:ea typeface="Tahoma" panose="020B0604030504040204" pitchFamily="34" charset="0"/>
                <a:cs typeface="Times New Roman" panose="02020603050405020304" pitchFamily="18" charset="0"/>
              </a:rPr>
              <a:t>9. Harceler ou être harcelé en ligne sans demander d’aide</a:t>
            </a:r>
            <a:endParaRPr lang="fr-FR" sz="1100" dirty="0">
              <a:effectLst/>
              <a:latin typeface="Times New Roman" panose="02020603050405020304" pitchFamily="18" charset="0"/>
              <a:ea typeface="Tahoma" panose="020B0604030504040204" pitchFamily="34" charset="0"/>
              <a:cs typeface="Times New Roman" panose="02020603050405020304" pitchFamily="18" charset="0"/>
            </a:endParaRPr>
          </a:p>
          <a:p>
            <a:pPr marL="0" lvl="0" indent="0">
              <a:lnSpc>
                <a:spcPct val="120000"/>
              </a:lnSpc>
              <a:spcBef>
                <a:spcPts val="0"/>
              </a:spcBef>
              <a:spcAft>
                <a:spcPts val="0"/>
              </a:spcAft>
              <a:buNone/>
              <a:tabLst>
                <a:tab pos="457200" algn="l"/>
              </a:tabLst>
            </a:pPr>
            <a:r>
              <a:rPr lang="fr-FR" sz="1100" dirty="0">
                <a:effectLst/>
                <a:latin typeface="Times New Roman" panose="02020603050405020304" pitchFamily="18" charset="0"/>
                <a:ea typeface="Tahoma" panose="020B0604030504040204" pitchFamily="34" charset="0"/>
                <a:cs typeface="Times New Roman" panose="02020603050405020304" pitchFamily="18" charset="0"/>
              </a:rPr>
              <a:t>Cyberintimidation sous-estimée.</a:t>
            </a:r>
          </a:p>
          <a:p>
            <a:pPr marL="0" lvl="0" indent="0">
              <a:lnSpc>
                <a:spcPct val="120000"/>
              </a:lnSpc>
              <a:spcBef>
                <a:spcPts val="0"/>
              </a:spcBef>
              <a:spcAft>
                <a:spcPts val="0"/>
              </a:spcAft>
              <a:buNone/>
              <a:tabLst>
                <a:tab pos="457200" algn="l"/>
              </a:tabLst>
            </a:pPr>
            <a:r>
              <a:rPr lang="fr-FR" sz="1100" dirty="0">
                <a:effectLst/>
                <a:latin typeface="Times New Roman" panose="02020603050405020304" pitchFamily="18" charset="0"/>
                <a:ea typeface="Tahoma" panose="020B0604030504040204" pitchFamily="34" charset="0"/>
                <a:cs typeface="Times New Roman" panose="02020603050405020304" pitchFamily="18" charset="0"/>
              </a:rPr>
              <a:t>Ne pas signaler les comportements abusifs.</a:t>
            </a:r>
          </a:p>
          <a:p>
            <a:pPr marL="0" indent="0">
              <a:lnSpc>
                <a:spcPct val="120000"/>
              </a:lnSpc>
              <a:spcBef>
                <a:spcPts val="0"/>
              </a:spcBef>
              <a:spcAft>
                <a:spcPts val="0"/>
              </a:spcAft>
              <a:buNone/>
            </a:pPr>
            <a:r>
              <a:rPr lang="fr-FR" sz="1100" b="1" dirty="0">
                <a:effectLst/>
                <a:latin typeface="Times New Roman" panose="02020603050405020304" pitchFamily="18" charset="0"/>
                <a:ea typeface="Tahoma" panose="020B0604030504040204" pitchFamily="34" charset="0"/>
                <a:cs typeface="Times New Roman" panose="02020603050405020304" pitchFamily="18" charset="0"/>
              </a:rPr>
              <a:t>10. Passer trop de temps devant les écrans</a:t>
            </a:r>
            <a:endParaRPr lang="fr-FR" sz="1100" dirty="0">
              <a:effectLst/>
              <a:latin typeface="Times New Roman" panose="02020603050405020304" pitchFamily="18" charset="0"/>
              <a:ea typeface="Tahoma" panose="020B0604030504040204" pitchFamily="34" charset="0"/>
              <a:cs typeface="Times New Roman" panose="02020603050405020304" pitchFamily="18" charset="0"/>
            </a:endParaRPr>
          </a:p>
          <a:p>
            <a:pPr marL="0" lvl="0" indent="0">
              <a:lnSpc>
                <a:spcPct val="120000"/>
              </a:lnSpc>
              <a:spcBef>
                <a:spcPts val="0"/>
              </a:spcBef>
              <a:spcAft>
                <a:spcPts val="0"/>
              </a:spcAft>
              <a:buSzPts val="1000"/>
              <a:buNone/>
              <a:tabLst>
                <a:tab pos="457200" algn="l"/>
              </a:tabLst>
            </a:pPr>
            <a:r>
              <a:rPr lang="fr-FR" sz="1100" dirty="0">
                <a:effectLst/>
                <a:latin typeface="Times New Roman" panose="02020603050405020304" pitchFamily="18" charset="0"/>
                <a:ea typeface="Tahoma" panose="020B0604030504040204" pitchFamily="34" charset="0"/>
                <a:cs typeface="Times New Roman" panose="02020603050405020304" pitchFamily="18" charset="0"/>
              </a:rPr>
              <a:t>Difficulté de concentration.</a:t>
            </a:r>
          </a:p>
          <a:p>
            <a:pPr marL="0" lvl="0" indent="0">
              <a:lnSpc>
                <a:spcPct val="120000"/>
              </a:lnSpc>
              <a:spcBef>
                <a:spcPts val="0"/>
              </a:spcBef>
              <a:spcAft>
                <a:spcPts val="0"/>
              </a:spcAft>
              <a:buSzPts val="1000"/>
              <a:buNone/>
              <a:tabLst>
                <a:tab pos="457200" algn="l"/>
              </a:tabLst>
            </a:pPr>
            <a:r>
              <a:rPr lang="fr-FR" sz="1100" dirty="0">
                <a:effectLst/>
                <a:latin typeface="Times New Roman" panose="02020603050405020304" pitchFamily="18" charset="0"/>
                <a:ea typeface="Tahoma" panose="020B0604030504040204" pitchFamily="34" charset="0"/>
                <a:cs typeface="Times New Roman" panose="02020603050405020304" pitchFamily="18" charset="0"/>
              </a:rPr>
              <a:t>Troubles du sommeil.</a:t>
            </a:r>
          </a:p>
          <a:p>
            <a:pPr marL="0" lvl="0" indent="0">
              <a:lnSpc>
                <a:spcPct val="120000"/>
              </a:lnSpc>
              <a:spcBef>
                <a:spcPts val="0"/>
              </a:spcBef>
              <a:spcAft>
                <a:spcPts val="0"/>
              </a:spcAft>
              <a:buSzPts val="1000"/>
              <a:buNone/>
              <a:tabLst>
                <a:tab pos="457200" algn="l"/>
              </a:tabLst>
            </a:pPr>
            <a:r>
              <a:rPr lang="fr-FR" sz="1100" dirty="0">
                <a:effectLst/>
                <a:latin typeface="Times New Roman" panose="02020603050405020304" pitchFamily="18" charset="0"/>
                <a:ea typeface="Tahoma" panose="020B0604030504040204" pitchFamily="34" charset="0"/>
                <a:cs typeface="Times New Roman" panose="02020603050405020304" pitchFamily="18" charset="0"/>
              </a:rPr>
              <a:t>Création de dépendances par les algorithmes.</a:t>
            </a:r>
          </a:p>
          <a:p>
            <a:pPr marL="0" indent="0">
              <a:lnSpc>
                <a:spcPct val="120000"/>
              </a:lnSpc>
              <a:spcBef>
                <a:spcPts val="0"/>
              </a:spcBef>
              <a:spcAft>
                <a:spcPts val="0"/>
              </a:spcAft>
              <a:buNone/>
            </a:pPr>
            <a:r>
              <a:rPr lang="fr-FR" sz="1100" b="1" dirty="0">
                <a:effectLst/>
                <a:latin typeface="Times New Roman" panose="02020603050405020304" pitchFamily="18" charset="0"/>
                <a:ea typeface="Tahoma" panose="020B0604030504040204" pitchFamily="34" charset="0"/>
                <a:cs typeface="Times New Roman" panose="02020603050405020304" pitchFamily="18" charset="0"/>
              </a:rPr>
              <a:t>11. Croire que “supprimer = disparaître”</a:t>
            </a:r>
            <a:endParaRPr lang="fr-FR" sz="1100" dirty="0">
              <a:effectLst/>
              <a:latin typeface="Times New Roman" panose="02020603050405020304" pitchFamily="18" charset="0"/>
              <a:ea typeface="Tahoma" panose="020B0604030504040204" pitchFamily="34" charset="0"/>
              <a:cs typeface="Times New Roman" panose="02020603050405020304" pitchFamily="18" charset="0"/>
            </a:endParaRPr>
          </a:p>
          <a:p>
            <a:pPr marL="0" lvl="0" indent="0">
              <a:lnSpc>
                <a:spcPct val="120000"/>
              </a:lnSpc>
              <a:spcBef>
                <a:spcPts val="0"/>
              </a:spcBef>
              <a:spcAft>
                <a:spcPts val="0"/>
              </a:spcAft>
              <a:buSzPts val="1000"/>
              <a:buNone/>
              <a:tabLst>
                <a:tab pos="457200" algn="l"/>
              </a:tabLst>
            </a:pPr>
            <a:r>
              <a:rPr lang="fr-FR" sz="1100" dirty="0">
                <a:effectLst/>
                <a:latin typeface="Times New Roman" panose="02020603050405020304" pitchFamily="18" charset="0"/>
                <a:ea typeface="Tahoma" panose="020B0604030504040204" pitchFamily="34" charset="0"/>
                <a:cs typeface="Times New Roman" panose="02020603050405020304" pitchFamily="18" charset="0"/>
              </a:rPr>
              <a:t>Les contenus restent souvent stockés sur des serveurs.</a:t>
            </a:r>
          </a:p>
          <a:p>
            <a:pPr marL="0" lvl="0" indent="0">
              <a:lnSpc>
                <a:spcPct val="120000"/>
              </a:lnSpc>
              <a:spcBef>
                <a:spcPts val="0"/>
              </a:spcBef>
              <a:spcAft>
                <a:spcPts val="0"/>
              </a:spcAft>
              <a:buSzPts val="1000"/>
              <a:buNone/>
              <a:tabLst>
                <a:tab pos="457200" algn="l"/>
              </a:tabLst>
            </a:pPr>
            <a:r>
              <a:rPr lang="fr-FR" sz="1100" dirty="0">
                <a:effectLst/>
                <a:highlight>
                  <a:srgbClr val="FFFF00"/>
                </a:highlight>
                <a:latin typeface="Times New Roman" panose="02020603050405020304" pitchFamily="18" charset="0"/>
                <a:ea typeface="Tahoma" panose="020B0604030504040204" pitchFamily="34" charset="0"/>
                <a:cs typeface="Times New Roman" panose="02020603050405020304" pitchFamily="18" charset="0"/>
              </a:rPr>
              <a:t>Quelqu’un peut avoir déjà fait une capture d’écran.</a:t>
            </a:r>
          </a:p>
        </p:txBody>
      </p:sp>
      <p:pic>
        <p:nvPicPr>
          <p:cNvPr id="6" name="Image 2">
            <a:extLst>
              <a:ext uri="{FF2B5EF4-FFF2-40B4-BE49-F238E27FC236}">
                <a16:creationId xmlns:a16="http://schemas.microsoft.com/office/drawing/2014/main" id="{B1FBBAB5-6A50-497F-A5C4-C3440C20A851}"/>
              </a:ext>
            </a:extLst>
          </p:cNvPr>
          <p:cNvPicPr/>
          <p:nvPr/>
        </p:nvPicPr>
        <p:blipFill>
          <a:blip r:embed="rId2">
            <a:clrChange>
              <a:clrFrom>
                <a:srgbClr val="FFFEF6"/>
              </a:clrFrom>
              <a:clrTo>
                <a:srgbClr val="FFFEF6">
                  <a:alpha val="0"/>
                </a:srgbClr>
              </a:clrTo>
            </a:clrChange>
            <a:extLst>
              <a:ext uri="{BEBA8EAE-BF5A-486C-A8C5-ECC9F3942E4B}">
                <a14:imgProps xmlns:a14="http://schemas.microsoft.com/office/drawing/2010/main">
                  <a14:imgLayer r:embed="rId3">
                    <a14:imgEffect>
                      <a14:colorTemperature colorTemp="7200"/>
                    </a14:imgEffect>
                  </a14:imgLayer>
                </a14:imgProps>
              </a:ext>
            </a:extLst>
          </a:blip>
          <a:stretch/>
        </p:blipFill>
        <p:spPr>
          <a:xfrm>
            <a:off x="10185399" y="5479747"/>
            <a:ext cx="1913467" cy="1378253"/>
          </a:xfrm>
          <a:prstGeom prst="rect">
            <a:avLst/>
          </a:prstGeom>
          <a:ln w="0">
            <a:noFill/>
          </a:ln>
        </p:spPr>
      </p:pic>
    </p:spTree>
    <p:extLst>
      <p:ext uri="{BB962C8B-B14F-4D97-AF65-F5344CB8AC3E}">
        <p14:creationId xmlns:p14="http://schemas.microsoft.com/office/powerpoint/2010/main" val="9752245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B63FCE2-04D8-405B-BBCC-17BAE5F91E7D}"/>
              </a:ext>
            </a:extLst>
          </p:cNvPr>
          <p:cNvSpPr>
            <a:spLocks noGrp="1"/>
          </p:cNvSpPr>
          <p:nvPr>
            <p:ph type="title"/>
          </p:nvPr>
        </p:nvSpPr>
        <p:spPr>
          <a:xfrm>
            <a:off x="1227667" y="247650"/>
            <a:ext cx="9601200" cy="1485900"/>
          </a:xfrm>
        </p:spPr>
        <p:txBody>
          <a:bodyPr>
            <a:normAutofit fontScale="90000"/>
          </a:bodyPr>
          <a:lstStyle/>
          <a:p>
            <a:r>
              <a:rPr lang="fr-FR" sz="1800" b="1" dirty="0">
                <a:effectLst/>
                <a:latin typeface="Tahoma" panose="020B0604030504040204" pitchFamily="34" charset="0"/>
                <a:ea typeface="Times New Roman" panose="02020603050405020304" pitchFamily="18" charset="0"/>
              </a:rPr>
              <a:t>Etape 3 : recréer les documents à partir de documents réels </a:t>
            </a:r>
            <a:r>
              <a:rPr lang="fr-FR" sz="1800" dirty="0">
                <a:effectLst/>
                <a:latin typeface="Tahoma" panose="020B0604030504040204" pitchFamily="34" charset="0"/>
                <a:ea typeface="Times New Roman" panose="02020603050405020304" pitchFamily="18" charset="0"/>
              </a:rPr>
              <a:t>(story, publication, </a:t>
            </a:r>
            <a:r>
              <a:rPr lang="fr-FR" sz="1800" b="1" dirty="0">
                <a:effectLst/>
                <a:latin typeface="Tahoma" panose="020B0604030504040204" pitchFamily="34" charset="0"/>
                <a:ea typeface="Times New Roman" panose="02020603050405020304" pitchFamily="18" charset="0"/>
              </a:rPr>
              <a:t>post, re</a:t>
            </a:r>
            <a:r>
              <a:rPr lang="fr-FR" sz="1800" b="0" dirty="0">
                <a:effectLst/>
                <a:latin typeface="Tahoma" panose="020B0604030504040204" pitchFamily="34" charset="0"/>
                <a:ea typeface="Times New Roman" panose="02020603050405020304" pitchFamily="18" charset="0"/>
              </a:rPr>
              <a:t>a</a:t>
            </a:r>
            <a:r>
              <a:rPr lang="fr-FR" sz="1800" b="1" dirty="0">
                <a:effectLst/>
                <a:latin typeface="Tahoma" panose="020B0604030504040204" pitchFamily="34" charset="0"/>
                <a:ea typeface="Times New Roman" panose="02020603050405020304" pitchFamily="18" charset="0"/>
              </a:rPr>
              <a:t>l, </a:t>
            </a:r>
            <a:r>
              <a:rPr lang="fr-FR" sz="1800" b="1" dirty="0" err="1">
                <a:effectLst/>
                <a:latin typeface="Tahoma" panose="020B0604030504040204" pitchFamily="34" charset="0"/>
                <a:ea typeface="Times New Roman" panose="02020603050405020304" pitchFamily="18" charset="0"/>
              </a:rPr>
              <a:t>carroussel</a:t>
            </a:r>
            <a:r>
              <a:rPr lang="fr-FR" sz="1800" b="1" dirty="0">
                <a:effectLst/>
                <a:latin typeface="Tahoma" panose="020B0604030504040204" pitchFamily="34" charset="0"/>
                <a:ea typeface="Times New Roman" panose="02020603050405020304" pitchFamily="18" charset="0"/>
              </a:rPr>
              <a:t>…)</a:t>
            </a:r>
            <a:br>
              <a:rPr lang="fr-FR" sz="1800" dirty="0">
                <a:effectLst/>
                <a:latin typeface="Times New Roman" panose="02020603050405020304" pitchFamily="18" charset="0"/>
                <a:ea typeface="Times New Roman" panose="02020603050405020304" pitchFamily="18" charset="0"/>
              </a:rPr>
            </a:br>
            <a:r>
              <a:rPr lang="fr-FR" sz="1800" b="1" dirty="0">
                <a:effectLst/>
                <a:latin typeface="Tahoma" panose="020B0604030504040204" pitchFamily="34" charset="0"/>
                <a:ea typeface="Times New Roman" panose="02020603050405020304" pitchFamily="18" charset="0"/>
              </a:rPr>
              <a:t>Cette étape est fastidieuse car les prompts doivent être très précis car le risque est de ne pas obtenir le décor attendu. Ainsi lorsque mon personnage María lance le défi </a:t>
            </a:r>
            <a:r>
              <a:rPr lang="fr-FR" sz="1800" b="1" dirty="0" err="1">
                <a:effectLst/>
                <a:latin typeface="Tahoma" panose="020B0604030504040204" pitchFamily="34" charset="0"/>
                <a:ea typeface="Times New Roman" panose="02020603050405020304" pitchFamily="18" charset="0"/>
              </a:rPr>
              <a:t>Tik</a:t>
            </a:r>
            <a:r>
              <a:rPr lang="fr-FR" sz="1800" b="1" dirty="0">
                <a:effectLst/>
                <a:latin typeface="Tahoma" panose="020B0604030504040204" pitchFamily="34" charset="0"/>
                <a:ea typeface="Times New Roman" panose="02020603050405020304" pitchFamily="18" charset="0"/>
              </a:rPr>
              <a:t> Tok de sauter à la corde </a:t>
            </a:r>
            <a:r>
              <a:rPr lang="fr-FR" sz="1800" b="0" dirty="0">
                <a:effectLst/>
                <a:latin typeface="Tahoma" panose="020B0604030504040204" pitchFamily="34" charset="0"/>
                <a:ea typeface="Times New Roman" panose="02020603050405020304" pitchFamily="18" charset="0"/>
              </a:rPr>
              <a:t>devant le palais de Carlos V à l’Alhambra ( c’est ce palais qui abrite le musée de l’Alhambra où a lieu le vol supposé de la céramique </a:t>
            </a:r>
            <a:r>
              <a:rPr lang="fr-FR" sz="1800" b="0" dirty="0" err="1">
                <a:effectLst/>
                <a:latin typeface="Tahoma" panose="020B0604030504040204" pitchFamily="34" charset="0"/>
                <a:ea typeface="Times New Roman" panose="02020603050405020304" pitchFamily="18" charset="0"/>
              </a:rPr>
              <a:t>nazarí</a:t>
            </a:r>
            <a:r>
              <a:rPr lang="fr-FR" sz="1800" b="0" dirty="0">
                <a:effectLst/>
                <a:latin typeface="Tahoma" panose="020B0604030504040204" pitchFamily="34" charset="0"/>
                <a:ea typeface="Times New Roman" panose="02020603050405020304" pitchFamily="18" charset="0"/>
              </a:rPr>
              <a:t>). Comme il </a:t>
            </a:r>
            <a:r>
              <a:rPr lang="fr-FR" sz="1800" b="1" dirty="0">
                <a:effectLst/>
                <a:latin typeface="Tahoma" panose="020B0604030504040204" pitchFamily="34" charset="0"/>
                <a:ea typeface="Times New Roman" panose="02020603050405020304" pitchFamily="18" charset="0"/>
              </a:rPr>
              <a:t>est très difficile d’</a:t>
            </a:r>
            <a:r>
              <a:rPr lang="fr-FR" sz="1800" b="0" dirty="0">
                <a:effectLst/>
                <a:latin typeface="Tahoma" panose="020B0604030504040204" pitchFamily="34" charset="0"/>
                <a:ea typeface="Times New Roman" panose="02020603050405020304" pitchFamily="18" charset="0"/>
              </a:rPr>
              <a:t>obtenir  une photo réaliste avec l’IA, j’ai choisi de décomposer les images grâce à </a:t>
            </a:r>
            <a:r>
              <a:rPr lang="fr-FR" sz="1800" b="0" dirty="0" err="1">
                <a:effectLst/>
                <a:latin typeface="Tahoma" panose="020B0604030504040204" pitchFamily="34" charset="0"/>
                <a:ea typeface="Times New Roman" panose="02020603050405020304" pitchFamily="18" charset="0"/>
              </a:rPr>
              <a:t>Canva</a:t>
            </a:r>
            <a:r>
              <a:rPr lang="fr-FR" sz="1800" b="0" dirty="0">
                <a:effectLst/>
                <a:latin typeface="Tahoma" panose="020B0604030504040204" pitchFamily="34" charset="0"/>
                <a:ea typeface="Times New Roman" panose="02020603050405020304" pitchFamily="18" charset="0"/>
              </a:rPr>
              <a:t> et à </a:t>
            </a:r>
            <a:r>
              <a:rPr lang="fr-FR" sz="1800" b="0" dirty="0" err="1">
                <a:effectLst/>
                <a:latin typeface="Tahoma" panose="020B0604030504040204" pitchFamily="34" charset="0"/>
                <a:ea typeface="Times New Roman" panose="02020603050405020304" pitchFamily="18" charset="0"/>
              </a:rPr>
              <a:t>Vidnoz</a:t>
            </a:r>
            <a:r>
              <a:rPr lang="fr-FR" sz="1800" b="0" dirty="0">
                <a:effectLst/>
                <a:latin typeface="Tahoma" panose="020B0604030504040204" pitchFamily="34" charset="0"/>
                <a:ea typeface="Times New Roman" panose="02020603050405020304" pitchFamily="18" charset="0"/>
              </a:rPr>
              <a:t> afin d’obtenir une photo porteuse d’un indice de l’enquête. Les étapes suivies sont donc les suivantes :</a:t>
            </a:r>
            <a:br>
              <a:rPr lang="fr-FR" sz="1800" dirty="0">
                <a:effectLst/>
                <a:latin typeface="Times New Roman" panose="02020603050405020304" pitchFamily="18" charset="0"/>
                <a:ea typeface="Times New Roman" panose="02020603050405020304" pitchFamily="18" charset="0"/>
              </a:rPr>
            </a:br>
            <a:endParaRPr lang="fr-FR" dirty="0"/>
          </a:p>
        </p:txBody>
      </p:sp>
      <p:pic>
        <p:nvPicPr>
          <p:cNvPr id="11" name="Image 10">
            <a:extLst>
              <a:ext uri="{FF2B5EF4-FFF2-40B4-BE49-F238E27FC236}">
                <a16:creationId xmlns:a16="http://schemas.microsoft.com/office/drawing/2014/main" id="{BFB90FAD-774F-4D2C-906A-A47D0D1D12CE}"/>
              </a:ext>
            </a:extLst>
          </p:cNvPr>
          <p:cNvPicPr>
            <a:picLocks noChangeAspect="1"/>
          </p:cNvPicPr>
          <p:nvPr/>
        </p:nvPicPr>
        <p:blipFill>
          <a:blip r:embed="rId2"/>
          <a:stretch>
            <a:fillRect/>
          </a:stretch>
        </p:blipFill>
        <p:spPr>
          <a:xfrm>
            <a:off x="2108199" y="2262190"/>
            <a:ext cx="7200495" cy="4348160"/>
          </a:xfrm>
          <a:prstGeom prst="rect">
            <a:avLst/>
          </a:prstGeom>
        </p:spPr>
      </p:pic>
      <p:pic>
        <p:nvPicPr>
          <p:cNvPr id="4" name="Image 2">
            <a:extLst>
              <a:ext uri="{FF2B5EF4-FFF2-40B4-BE49-F238E27FC236}">
                <a16:creationId xmlns:a16="http://schemas.microsoft.com/office/drawing/2014/main" id="{9AD28A0D-8653-40CB-9918-C2A0338662FC}"/>
              </a:ext>
            </a:extLst>
          </p:cNvPr>
          <p:cNvPicPr/>
          <p:nvPr/>
        </p:nvPicPr>
        <p:blipFill>
          <a:blip r:embed="rId3">
            <a:clrChange>
              <a:clrFrom>
                <a:srgbClr val="FFFEF6"/>
              </a:clrFrom>
              <a:clrTo>
                <a:srgbClr val="FFFEF6">
                  <a:alpha val="0"/>
                </a:srgbClr>
              </a:clrTo>
            </a:clrChange>
            <a:extLst>
              <a:ext uri="{BEBA8EAE-BF5A-486C-A8C5-ECC9F3942E4B}">
                <a14:imgProps xmlns:a14="http://schemas.microsoft.com/office/drawing/2010/main">
                  <a14:imgLayer r:embed="rId4">
                    <a14:imgEffect>
                      <a14:colorTemperature colorTemp="7200"/>
                    </a14:imgEffect>
                  </a14:imgLayer>
                </a14:imgProps>
              </a:ext>
            </a:extLst>
          </a:blip>
          <a:stretch/>
        </p:blipFill>
        <p:spPr>
          <a:xfrm>
            <a:off x="10219266" y="5598280"/>
            <a:ext cx="1913467" cy="1378253"/>
          </a:xfrm>
          <a:prstGeom prst="rect">
            <a:avLst/>
          </a:prstGeom>
          <a:ln w="0">
            <a:noFill/>
          </a:ln>
        </p:spPr>
      </p:pic>
    </p:spTree>
    <p:extLst>
      <p:ext uri="{BB962C8B-B14F-4D97-AF65-F5344CB8AC3E}">
        <p14:creationId xmlns:p14="http://schemas.microsoft.com/office/powerpoint/2010/main" val="928064827"/>
      </p:ext>
    </p:extLst>
  </p:cSld>
  <p:clrMapOvr>
    <a:masterClrMapping/>
  </p:clrMapOvr>
</p:sld>
</file>

<file path=ppt/theme/theme1.xml><?xml version="1.0" encoding="utf-8"?>
<a:theme xmlns:a="http://schemas.openxmlformats.org/drawingml/2006/main" name="Cadrage">
  <a:themeElements>
    <a:clrScheme name="Cadrage">
      <a:dk1>
        <a:sysClr val="windowText" lastClr="000000"/>
      </a:dk1>
      <a:lt1>
        <a:sysClr val="window" lastClr="FFFFFF"/>
      </a:lt1>
      <a:dk2>
        <a:srgbClr val="191B0E"/>
      </a:dk2>
      <a:lt2>
        <a:srgbClr val="EFEDE3"/>
      </a:lt2>
      <a:accent1>
        <a:srgbClr val="8C8D86"/>
      </a:accent1>
      <a:accent2>
        <a:srgbClr val="E6C069"/>
      </a:accent2>
      <a:accent3>
        <a:srgbClr val="897B61"/>
      </a:accent3>
      <a:accent4>
        <a:srgbClr val="8DAB8E"/>
      </a:accent4>
      <a:accent5>
        <a:srgbClr val="77A2BB"/>
      </a:accent5>
      <a:accent6>
        <a:srgbClr val="E28394"/>
      </a:accent6>
      <a:hlink>
        <a:srgbClr val="77A2BB"/>
      </a:hlink>
      <a:folHlink>
        <a:srgbClr val="957A99"/>
      </a:folHlink>
    </a:clrScheme>
    <a:fontScheme name="Cadrage">
      <a:maj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Cadrag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rop" id="{EC9488ED-E761-4D60-9AC4-764D1FE2C171}" vid="{CE19780C-D67D-4C13-9DE9-A52BC3BA51B4}"/>
    </a:ext>
  </a:extLst>
</a:theme>
</file>

<file path=docProps/app.xml><?xml version="1.0" encoding="utf-8"?>
<Properties xmlns="http://schemas.openxmlformats.org/officeDocument/2006/extended-properties" xmlns:vt="http://schemas.openxmlformats.org/officeDocument/2006/docPropsVTypes">
  <Template>Cadrage</Template>
  <TotalTime>11109</TotalTime>
  <Words>3127</Words>
  <Application>Microsoft Office PowerPoint</Application>
  <PresentationFormat>Grand écran</PresentationFormat>
  <Paragraphs>215</Paragraphs>
  <Slides>48</Slides>
  <Notes>0</Notes>
  <HiddenSlides>0</HiddenSlides>
  <MMClips>2</MMClips>
  <ScaleCrop>false</ScaleCrop>
  <HeadingPairs>
    <vt:vector size="6" baseType="variant">
      <vt:variant>
        <vt:lpstr>Polices utilisées</vt:lpstr>
      </vt:variant>
      <vt:variant>
        <vt:i4>9</vt:i4>
      </vt:variant>
      <vt:variant>
        <vt:lpstr>Thème</vt:lpstr>
      </vt:variant>
      <vt:variant>
        <vt:i4>1</vt:i4>
      </vt:variant>
      <vt:variant>
        <vt:lpstr>Titres des diapositives</vt:lpstr>
      </vt:variant>
      <vt:variant>
        <vt:i4>48</vt:i4>
      </vt:variant>
    </vt:vector>
  </HeadingPairs>
  <TitlesOfParts>
    <vt:vector size="58" baseType="lpstr">
      <vt:lpstr>Arial</vt:lpstr>
      <vt:lpstr>Calibri</vt:lpstr>
      <vt:lpstr>Calibri Light</vt:lpstr>
      <vt:lpstr>Franklin Gothic Book</vt:lpstr>
      <vt:lpstr>Symbol</vt:lpstr>
      <vt:lpstr>Tahoma</vt:lpstr>
      <vt:lpstr>Times New Roman</vt:lpstr>
      <vt:lpstr>Wingdings</vt:lpstr>
      <vt:lpstr>Wingdings 3</vt:lpstr>
      <vt:lpstr>Cadrage</vt:lpstr>
      <vt:lpstr>éducation a la citoyenneté numérique</vt:lpstr>
      <vt:lpstr>Sommaire</vt:lpstr>
      <vt:lpstr>Présentation PowerPoint</vt:lpstr>
      <vt:lpstr>Mise en oeuvre</vt:lpstr>
      <vt:lpstr>Présentation PowerPoint</vt:lpstr>
      <vt:lpstr>Présentation PowerPoint</vt:lpstr>
      <vt:lpstr>Présentation PowerPoint</vt:lpstr>
      <vt:lpstr>Présentation PowerPoint</vt:lpstr>
      <vt:lpstr>Etape 3 : recréer les documents à partir de documents réels (story, publication, post, real, carroussel…) Cette étape est fastidieuse car les prompts doivent être très précis car le risque est de ne pas obtenir le décor attendu. Ainsi lorsque mon personnage María lance le défi Tik Tok de sauter à la corde devant le palais de Carlos V à l’Alhambra ( c’est ce palais qui abrite le musée de l’Alhambra où a lieu le vol supposé de la céramique nazarí). Comme il est très difficile d’obtenir  une photo réaliste avec l’IA, j’ai choisi de décomposer les images grâce à Canva et à Vidnoz afin d’obtenir une photo porteuse d’un indice de l’enquête. Les étapes suivies sont donc les suivantes :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Solution</vt:lpstr>
      <vt:lpstr>Présentation PowerPoint</vt:lpstr>
      <vt:lpstr>Présentation PowerPoint</vt:lpstr>
      <vt:lpstr>Les traces numériques à repérer</vt:lpstr>
      <vt:lpstr>Présentation PowerPoint</vt:lpstr>
      <vt:lpstr>Plus-values de l’utilisation des outils numériques </vt:lpstr>
      <vt:lpstr>Les limites </vt:lpstr>
      <vt:lpstr>Analyse  du résultat obtenu :   Les élèves finissent l’activité un peu choqués par la prise de conscience des traces invisibles qu’ils laissent partout derrière eux.   Un intérêt certain pour l’enquête qui donnera lieu à une vaste discussion autour des traces numériques, de leur exploitation et de la manière de mieux se protéger.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Rachel Guemes-Rennié</dc:creator>
  <cp:lastModifiedBy>pascal iallonardi</cp:lastModifiedBy>
  <cp:revision>55</cp:revision>
  <dcterms:created xsi:type="dcterms:W3CDTF">2025-04-30T13:24:19Z</dcterms:created>
  <dcterms:modified xsi:type="dcterms:W3CDTF">2026-06-17T14:42:51Z</dcterms:modified>
</cp:coreProperties>
</file>