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3" r:id="rId4"/>
    <p:sldId id="258" r:id="rId5"/>
    <p:sldId id="307" r:id="rId6"/>
    <p:sldId id="274" r:id="rId7"/>
    <p:sldId id="311" r:id="rId8"/>
    <p:sldId id="312" r:id="rId9"/>
    <p:sldId id="275" r:id="rId10"/>
    <p:sldId id="313" r:id="rId11"/>
    <p:sldId id="276" r:id="rId12"/>
    <p:sldId id="314" r:id="rId13"/>
    <p:sldId id="308" r:id="rId14"/>
    <p:sldId id="309" r:id="rId15"/>
    <p:sldId id="257" r:id="rId16"/>
    <p:sldId id="260" r:id="rId17"/>
    <p:sldId id="31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3" autoAdjust="0"/>
    <p:restoredTop sz="94660"/>
  </p:normalViewPr>
  <p:slideViewPr>
    <p:cSldViewPr snapToGrid="0">
      <p:cViewPr varScale="1">
        <p:scale>
          <a:sx n="111" d="100"/>
          <a:sy n="111"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AF82D79-A9C6-4287-9614-4D4E0022F0E5}" type="datetimeFigureOut">
              <a:rPr lang="fr-FR" smtClean="0"/>
              <a:t>17/06/2026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309465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F82D79-A9C6-4287-9614-4D4E0022F0E5}" type="datetimeFigureOut">
              <a:rPr lang="fr-FR" smtClean="0"/>
              <a:t>17/06/2026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115023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F82D79-A9C6-4287-9614-4D4E0022F0E5}" type="datetimeFigureOut">
              <a:rPr lang="fr-FR" smtClean="0"/>
              <a:t>17/06/2026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219160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F82D79-A9C6-4287-9614-4D4E0022F0E5}" type="datetimeFigureOut">
              <a:rPr lang="fr-FR" smtClean="0"/>
              <a:t>17/06/2026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16744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AF82D79-A9C6-4287-9614-4D4E0022F0E5}" type="datetimeFigureOut">
              <a:rPr lang="fr-FR" smtClean="0"/>
              <a:t>17/06/2026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29046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AF82D79-A9C6-4287-9614-4D4E0022F0E5}" type="datetimeFigureOut">
              <a:rPr lang="fr-FR" smtClean="0"/>
              <a:t>17/06/2026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283205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AF82D79-A9C6-4287-9614-4D4E0022F0E5}" type="datetimeFigureOut">
              <a:rPr lang="fr-FR" smtClean="0"/>
              <a:t>17/06/2026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95946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AF82D79-A9C6-4287-9614-4D4E0022F0E5}" type="datetimeFigureOut">
              <a:rPr lang="fr-FR" smtClean="0"/>
              <a:t>17/06/2026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35755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F82D79-A9C6-4287-9614-4D4E0022F0E5}" type="datetimeFigureOut">
              <a:rPr lang="fr-FR" smtClean="0"/>
              <a:t>17/06/2026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347996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AF82D79-A9C6-4287-9614-4D4E0022F0E5}" type="datetimeFigureOut">
              <a:rPr lang="fr-FR" smtClean="0"/>
              <a:t>17/06/2026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17101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AF82D79-A9C6-4287-9614-4D4E0022F0E5}" type="datetimeFigureOut">
              <a:rPr lang="fr-FR" smtClean="0"/>
              <a:t>17/06/2026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3E3C18-5A3E-4BCD-B8CD-8362CDD2C61D}" type="slidenum">
              <a:rPr lang="fr-FR" smtClean="0"/>
              <a:t>‹N°›</a:t>
            </a:fld>
            <a:endParaRPr lang="fr-FR"/>
          </a:p>
        </p:txBody>
      </p:sp>
    </p:spTree>
    <p:extLst>
      <p:ext uri="{BB962C8B-B14F-4D97-AF65-F5344CB8AC3E}">
        <p14:creationId xmlns:p14="http://schemas.microsoft.com/office/powerpoint/2010/main" val="214838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82D79-A9C6-4287-9614-4D4E0022F0E5}" type="datetimeFigureOut">
              <a:rPr lang="fr-FR" smtClean="0"/>
              <a:t>17/06/2026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E3C18-5A3E-4BCD-B8CD-8362CDD2C61D}" type="slidenum">
              <a:rPr lang="fr-FR" smtClean="0"/>
              <a:t>‹N°›</a:t>
            </a:fld>
            <a:endParaRPr lang="fr-FR"/>
          </a:p>
        </p:txBody>
      </p:sp>
    </p:spTree>
    <p:extLst>
      <p:ext uri="{BB962C8B-B14F-4D97-AF65-F5344CB8AC3E}">
        <p14:creationId xmlns:p14="http://schemas.microsoft.com/office/powerpoint/2010/main" val="135427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5j5wK2eaU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p:cNvSpPr txBox="1">
            <a:spLocks/>
          </p:cNvSpPr>
          <p:nvPr/>
        </p:nvSpPr>
        <p:spPr>
          <a:xfrm>
            <a:off x="1783373" y="193738"/>
            <a:ext cx="8625254" cy="1394640"/>
          </a:xfrm>
          <a:prstGeom prst="rect">
            <a:avLst/>
          </a:prstGeom>
          <a:noFill/>
          <a:ln w="0">
            <a:noFill/>
          </a:ln>
        </p:spPr>
        <p:txBody>
          <a:bodyPr lIns="0" tIns="0" rIns="0" bIns="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spc="-1" dirty="0">
                <a:solidFill>
                  <a:srgbClr val="000000"/>
                </a:solidFill>
                <a:ea typeface="DejaVu Sans"/>
              </a:rPr>
              <a:t>TraAM LANGUES VIVANTES</a:t>
            </a:r>
            <a:br>
              <a:rPr lang="fr-FR" sz="4800" spc="-1" dirty="0">
                <a:solidFill>
                  <a:srgbClr val="000000"/>
                </a:solidFill>
                <a:ea typeface="DejaVu Sans"/>
              </a:rPr>
            </a:br>
            <a:r>
              <a:rPr lang="fr-FR" sz="3200" spc="-1" dirty="0">
                <a:solidFill>
                  <a:srgbClr val="000000"/>
                </a:solidFill>
                <a:ea typeface="DejaVu Sans"/>
              </a:rPr>
              <a:t>2025-2026</a:t>
            </a:r>
            <a:endParaRPr lang="fr-FR" sz="4800" spc="-1" dirty="0">
              <a:solidFill>
                <a:srgbClr val="000000"/>
              </a:solidFill>
            </a:endParaRPr>
          </a:p>
        </p:txBody>
      </p:sp>
      <p:sp>
        <p:nvSpPr>
          <p:cNvPr id="5" name="ZoneTexte 1"/>
          <p:cNvSpPr/>
          <p:nvPr/>
        </p:nvSpPr>
        <p:spPr>
          <a:xfrm>
            <a:off x="776654" y="5744254"/>
            <a:ext cx="10515600"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fr-FR" b="1" spc="-1" dirty="0">
                <a:solidFill>
                  <a:srgbClr val="0E2841"/>
                </a:solidFill>
                <a:ea typeface="DejaVu Sans"/>
              </a:rPr>
              <a:t>Citoyenneté numérique</a:t>
            </a:r>
          </a:p>
          <a:p>
            <a:pPr algn="ctr">
              <a:lnSpc>
                <a:spcPct val="100000"/>
              </a:lnSpc>
              <a:buNone/>
            </a:pPr>
            <a:r>
              <a:rPr lang="fr-FR" b="1" dirty="0">
                <a:solidFill>
                  <a:srgbClr val="7F7F7F"/>
                </a:solidFill>
                <a:effectLst/>
                <a:ea typeface="Times New Roman" panose="02020603050405020304" pitchFamily="18" charset="0"/>
              </a:rPr>
              <a:t>L’</a:t>
            </a:r>
            <a:r>
              <a:rPr lang="fr-FR" b="1" dirty="0" err="1">
                <a:solidFill>
                  <a:srgbClr val="7F7F7F"/>
                </a:solidFill>
                <a:effectLst/>
                <a:ea typeface="Times New Roman" panose="02020603050405020304" pitchFamily="18" charset="0"/>
              </a:rPr>
              <a:t>impronta</a:t>
            </a:r>
            <a:r>
              <a:rPr lang="fr-FR" b="1" dirty="0">
                <a:solidFill>
                  <a:srgbClr val="7F7F7F"/>
                </a:solidFill>
                <a:effectLst/>
                <a:ea typeface="Times New Roman" panose="02020603050405020304" pitchFamily="18" charset="0"/>
              </a:rPr>
              <a:t> digitale: </a:t>
            </a:r>
            <a:r>
              <a:rPr lang="fr-FR" b="1" dirty="0" err="1">
                <a:solidFill>
                  <a:srgbClr val="7F7F7F"/>
                </a:solidFill>
                <a:effectLst/>
                <a:ea typeface="Times New Roman" panose="02020603050405020304" pitchFamily="18" charset="0"/>
              </a:rPr>
              <a:t>siamo</a:t>
            </a:r>
            <a:r>
              <a:rPr lang="fr-FR" b="1" dirty="0">
                <a:solidFill>
                  <a:srgbClr val="7F7F7F"/>
                </a:solidFill>
                <a:effectLst/>
                <a:ea typeface="Times New Roman" panose="02020603050405020304" pitchFamily="18" charset="0"/>
              </a:rPr>
              <a:t> </a:t>
            </a:r>
            <a:r>
              <a:rPr lang="fr-FR" b="1" dirty="0" err="1">
                <a:solidFill>
                  <a:srgbClr val="7F7F7F"/>
                </a:solidFill>
                <a:effectLst/>
                <a:ea typeface="Times New Roman" panose="02020603050405020304" pitchFamily="18" charset="0"/>
              </a:rPr>
              <a:t>ciò</a:t>
            </a:r>
            <a:r>
              <a:rPr lang="fr-FR" b="1" dirty="0">
                <a:solidFill>
                  <a:srgbClr val="7F7F7F"/>
                </a:solidFill>
                <a:effectLst/>
                <a:ea typeface="Times New Roman" panose="02020603050405020304" pitchFamily="18" charset="0"/>
              </a:rPr>
              <a:t> che </a:t>
            </a:r>
            <a:r>
              <a:rPr lang="fr-FR" b="1" dirty="0" err="1">
                <a:solidFill>
                  <a:srgbClr val="7F7F7F"/>
                </a:solidFill>
                <a:effectLst/>
                <a:ea typeface="Times New Roman" panose="02020603050405020304" pitchFamily="18" charset="0"/>
              </a:rPr>
              <a:t>lasciamo</a:t>
            </a:r>
            <a:r>
              <a:rPr lang="fr-FR" b="1" dirty="0">
                <a:solidFill>
                  <a:srgbClr val="7F7F7F"/>
                </a:solidFill>
                <a:effectLst/>
                <a:ea typeface="Times New Roman" panose="02020603050405020304" pitchFamily="18" charset="0"/>
              </a:rPr>
              <a:t> nel cloud?</a:t>
            </a:r>
          </a:p>
          <a:p>
            <a:pPr algn="ctr">
              <a:lnSpc>
                <a:spcPct val="100000"/>
              </a:lnSpc>
              <a:buNone/>
            </a:pPr>
            <a:r>
              <a:rPr lang="fr-FR" i="1" dirty="0">
                <a:solidFill>
                  <a:srgbClr val="7F7F7F"/>
                </a:solidFill>
              </a:rPr>
              <a:t>L’empreinte digitale: sommes-nous ce que nous laissons en ligne ?</a:t>
            </a:r>
            <a:endParaRPr lang="fr-FR" i="1" strike="noStrike" spc="-1" dirty="0">
              <a:solidFill>
                <a:srgbClr val="000000"/>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5360" y="1692450"/>
            <a:ext cx="5441281" cy="3859949"/>
          </a:xfrm>
          <a:prstGeom prst="rect">
            <a:avLst/>
          </a:prstGeom>
        </p:spPr>
      </p:pic>
      <p:pic>
        <p:nvPicPr>
          <p:cNvPr id="1026" name="Picture 2" descr="Direction du numérique pour l'éducation (DNE)">
            <a:extLst>
              <a:ext uri="{FF2B5EF4-FFF2-40B4-BE49-F238E27FC236}">
                <a16:creationId xmlns:a16="http://schemas.microsoft.com/office/drawing/2014/main" id="{B9C397D5-2BDA-BB46-B797-D9B409C40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1389" y="0"/>
            <a:ext cx="1910611" cy="191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2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2 – Expression écrite (réinvestissement personnel)</a:t>
            </a:r>
          </a:p>
          <a:p>
            <a:pPr marL="0" indent="0" algn="just" fontAlgn="base">
              <a:buNone/>
            </a:pPr>
            <a:endParaRPr lang="fr-FR" sz="1800" dirty="0">
              <a:latin typeface="Arial" panose="020B0604020202020204" pitchFamily="34" charset="0"/>
              <a:ea typeface="Times New Roman" panose="02020603050405020304" pitchFamily="18" charset="0"/>
            </a:endParaRPr>
          </a:p>
          <a:p>
            <a:pPr marL="0" indent="0" algn="just" fontAlgn="base">
              <a:buNone/>
            </a:pPr>
            <a:r>
              <a:rPr lang="fr-FR" sz="1800" b="1" dirty="0">
                <a:latin typeface="Arial" panose="020B0604020202020204" pitchFamily="34" charset="0"/>
                <a:ea typeface="Times New Roman" panose="02020603050405020304" pitchFamily="18" charset="0"/>
                <a:cs typeface="Arial" panose="020B0604020202020204" pitchFamily="34" charset="0"/>
              </a:rPr>
              <a:t>DOCUMENT SUPPORT</a:t>
            </a:r>
          </a:p>
          <a:p>
            <a:pPr marL="0" indent="0" algn="just" fontAlgn="base">
              <a:buNone/>
            </a:pPr>
            <a:endParaRPr lang="fr-FR" sz="1800" dirty="0">
              <a:latin typeface="Arial" panose="020B0604020202020204" pitchFamily="34" charset="0"/>
              <a:ea typeface="Times New Roman" panose="02020603050405020304" pitchFamily="18" charset="0"/>
            </a:endParaRPr>
          </a:p>
          <a:p>
            <a:pPr marL="0" indent="0" algn="just" fontAlgn="base">
              <a:buNone/>
            </a:pPr>
            <a:endParaRPr lang="fr-FR" sz="1800" dirty="0">
              <a:latin typeface="Arial" panose="020B0604020202020204" pitchFamily="34"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pic>
        <p:nvPicPr>
          <p:cNvPr id="3" name="Image 2">
            <a:extLst>
              <a:ext uri="{FF2B5EF4-FFF2-40B4-BE49-F238E27FC236}">
                <a16:creationId xmlns:a16="http://schemas.microsoft.com/office/drawing/2014/main" id="{617240AD-DBFF-1641-8BC7-7D6B2574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251" y="3121798"/>
            <a:ext cx="7833497" cy="2850409"/>
          </a:xfrm>
          <a:prstGeom prst="rect">
            <a:avLst/>
          </a:prstGeom>
          <a:ln>
            <a:solidFill>
              <a:schemeClr val="tx1"/>
            </a:solidFill>
          </a:ln>
        </p:spPr>
      </p:pic>
    </p:spTree>
    <p:extLst>
      <p:ext uri="{BB962C8B-B14F-4D97-AF65-F5344CB8AC3E}">
        <p14:creationId xmlns:p14="http://schemas.microsoft.com/office/powerpoint/2010/main" val="336310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3 – Expression orale en interaction (débat mouvant)</a:t>
            </a:r>
            <a:endParaRPr lang="fr-FR" sz="1800" dirty="0">
              <a:effectLst/>
              <a:latin typeface="Times New Roman" panose="02020603050405020304" pitchFamily="18" charset="0"/>
              <a:ea typeface="Times New Roman" panose="02020603050405020304" pitchFamily="18" charset="0"/>
            </a:endParaRPr>
          </a:p>
          <a:p>
            <a:pPr marL="0" indent="0" algn="just" fontAlgn="base">
              <a:buNone/>
            </a:pPr>
            <a:endParaRPr lang="fr-FR" sz="1800" dirty="0">
              <a:effectLst/>
              <a:latin typeface="Times New Roman" panose="02020603050405020304" pitchFamily="18" charset="0"/>
              <a:ea typeface="Times New Roman" panose="02020603050405020304" pitchFamily="18" charset="0"/>
            </a:endParaRPr>
          </a:p>
          <a:p>
            <a:pPr>
              <a:lnSpc>
                <a:spcPct val="150000"/>
              </a:lnSpc>
            </a:pPr>
            <a:r>
              <a:rPr lang="fr-FR" sz="1800" dirty="0">
                <a:effectLst/>
                <a:latin typeface="Arial" panose="020B0604020202020204" pitchFamily="34" charset="0"/>
                <a:ea typeface="Times New Roman" panose="02020603050405020304" pitchFamily="18" charset="0"/>
                <a:cs typeface="Arial" panose="020B0604020202020204" pitchFamily="34" charset="0"/>
              </a:rPr>
              <a:t>À partir du passage de la vidéo consacré aux suggestions de contenus, la notion de «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bolla</a:t>
            </a:r>
            <a:r>
              <a:rPr lang="fr-FR" sz="1800" i="1" dirty="0">
                <a:effectLst/>
                <a:latin typeface="Arial" panose="020B0604020202020204" pitchFamily="34" charset="0"/>
                <a:ea typeface="Times New Roman" panose="02020603050405020304" pitchFamily="18" charset="0"/>
                <a:cs typeface="Arial" panose="020B0604020202020204" pitchFamily="34" charset="0"/>
              </a:rPr>
              <a:t> di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filtraggio</a:t>
            </a:r>
            <a:r>
              <a:rPr lang="fr-FR" sz="1800" dirty="0">
                <a:effectLst/>
                <a:latin typeface="Arial" panose="020B0604020202020204" pitchFamily="34" charset="0"/>
                <a:ea typeface="Times New Roman" panose="02020603050405020304" pitchFamily="18" charset="0"/>
                <a:cs typeface="Arial" panose="020B0604020202020204" pitchFamily="34" charset="0"/>
              </a:rPr>
              <a:t> » est introduite. Les élèves réfléchissent d’abord en petits groupes aux avantages et aux inconvénients de cette pratique, puis participent à un débat mouvant autour de la question : « « </a:t>
            </a:r>
            <a:r>
              <a:rPr lang="fr-FR" sz="1800" i="1" dirty="0">
                <a:effectLst/>
                <a:latin typeface="Arial" panose="020B0604020202020204" pitchFamily="34" charset="0"/>
                <a:ea typeface="Times New Roman" panose="02020603050405020304" pitchFamily="18" charset="0"/>
                <a:cs typeface="Arial" panose="020B0604020202020204" pitchFamily="34" charset="0"/>
              </a:rPr>
              <a:t>La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personalizzazione</a:t>
            </a:r>
            <a:r>
              <a:rPr lang="fr-FR" sz="1800" i="1" dirty="0">
                <a:effectLst/>
                <a:latin typeface="Arial" panose="020B0604020202020204" pitchFamily="34" charset="0"/>
                <a:ea typeface="Times New Roman" panose="02020603050405020304" pitchFamily="18" charset="0"/>
                <a:cs typeface="Arial" panose="020B0604020202020204" pitchFamily="34" charset="0"/>
              </a:rPr>
              <a:t> dei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contenuti</a:t>
            </a:r>
            <a:r>
              <a:rPr lang="fr-FR" sz="1800" i="1" dirty="0">
                <a:effectLst/>
                <a:latin typeface="Arial" panose="020B0604020202020204" pitchFamily="34" charset="0"/>
                <a:ea typeface="Times New Roman" panose="02020603050405020304" pitchFamily="18" charset="0"/>
                <a:cs typeface="Arial" panose="020B0604020202020204" pitchFamily="34" charset="0"/>
              </a:rPr>
              <a:t>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è</a:t>
            </a:r>
            <a:r>
              <a:rPr lang="fr-FR" sz="1800" i="1" dirty="0">
                <a:effectLst/>
                <a:latin typeface="Arial" panose="020B0604020202020204" pitchFamily="34" charset="0"/>
                <a:ea typeface="Times New Roman" panose="02020603050405020304" pitchFamily="18" charset="0"/>
                <a:cs typeface="Arial" panose="020B0604020202020204" pitchFamily="34" charset="0"/>
              </a:rPr>
              <a:t> un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vantaggio</a:t>
            </a:r>
            <a:r>
              <a:rPr lang="fr-FR" sz="1800" i="1" dirty="0">
                <a:effectLst/>
                <a:latin typeface="Arial" panose="020B0604020202020204" pitchFamily="34" charset="0"/>
                <a:ea typeface="Times New Roman" panose="02020603050405020304" pitchFamily="18" charset="0"/>
                <a:cs typeface="Arial" panose="020B0604020202020204" pitchFamily="34" charset="0"/>
              </a:rPr>
              <a:t> o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uno</a:t>
            </a:r>
            <a:r>
              <a:rPr lang="fr-FR" sz="1800" i="1" dirty="0">
                <a:effectLst/>
                <a:latin typeface="Arial" panose="020B0604020202020204" pitchFamily="34" charset="0"/>
                <a:ea typeface="Times New Roman" panose="02020603050405020304" pitchFamily="18" charset="0"/>
                <a:cs typeface="Arial" panose="020B0604020202020204" pitchFamily="34" charset="0"/>
              </a:rPr>
              <a:t>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svantaggio</a:t>
            </a:r>
            <a:r>
              <a:rPr lang="fr-FR" sz="1800" i="1" dirty="0">
                <a:effectLst/>
                <a:latin typeface="Arial" panose="020B0604020202020204" pitchFamily="34" charset="0"/>
                <a:ea typeface="Times New Roman" panose="02020603050405020304" pitchFamily="18" charset="0"/>
                <a:cs typeface="Arial" panose="020B0604020202020204" pitchFamily="34" charset="0"/>
              </a:rPr>
              <a:t>?</a:t>
            </a:r>
            <a:r>
              <a:rPr lang="fr-FR" sz="1800" dirty="0">
                <a:effectLst/>
                <a:latin typeface="Arial" panose="020B0604020202020204" pitchFamily="34" charset="0"/>
                <a:ea typeface="Times New Roman" panose="02020603050405020304" pitchFamily="18" charset="0"/>
                <a:cs typeface="Arial" panose="020B0604020202020204" pitchFamily="34" charset="0"/>
              </a:rPr>
              <a:t> ». </a:t>
            </a:r>
          </a:p>
          <a:p>
            <a:pPr>
              <a:lnSpc>
                <a:spcPct val="150000"/>
              </a:lnSpc>
            </a:pPr>
            <a:r>
              <a:rPr lang="fr-FR" sz="1800" dirty="0">
                <a:effectLst/>
                <a:latin typeface="Arial" panose="020B0604020202020204" pitchFamily="34" charset="0"/>
                <a:ea typeface="Times New Roman" panose="02020603050405020304" pitchFamily="18" charset="0"/>
                <a:cs typeface="Arial" panose="020B0604020202020204" pitchFamily="34" charset="0"/>
              </a:rPr>
              <a:t>Cette phase permet de développer l’argumentation orale, l’écoute active et la confrontation raisonnée des points de vue.</a:t>
            </a:r>
            <a:r>
              <a:rPr lang="fr-FR" sz="1800" dirty="0">
                <a:effectLst/>
                <a:latin typeface="Arial" panose="020B0604020202020204" pitchFamily="34" charset="0"/>
                <a:cs typeface="Arial" panose="020B0604020202020204" pitchFamily="34" charset="0"/>
              </a:rPr>
              <a:t> </a:t>
            </a:r>
            <a:endParaRPr lang="fr-FR" sz="18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73098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3 – Expression orale en interaction (débat mouvant)</a:t>
            </a:r>
            <a:endParaRPr lang="fr-FR" sz="1800" dirty="0">
              <a:effectLst/>
              <a:latin typeface="Times New Roman" panose="02020603050405020304" pitchFamily="18" charset="0"/>
              <a:ea typeface="Times New Roman" panose="02020603050405020304" pitchFamily="18" charset="0"/>
            </a:endParaRPr>
          </a:p>
          <a:p>
            <a:pPr marL="0" indent="0" algn="just" fontAlgn="base">
              <a:buNone/>
            </a:pPr>
            <a:endParaRPr lang="fr-FR" sz="1800" dirty="0">
              <a:effectLst/>
              <a:latin typeface="Times New Roman" panose="02020603050405020304" pitchFamily="18" charset="0"/>
              <a:ea typeface="Times New Roman" panose="02020603050405020304" pitchFamily="18" charset="0"/>
            </a:endParaRPr>
          </a:p>
          <a:p>
            <a:pPr marL="0" indent="0" algn="just" fontAlgn="base">
              <a:buNone/>
            </a:pPr>
            <a:r>
              <a:rPr lang="fr-FR" sz="1800" b="1" dirty="0">
                <a:latin typeface="Arial" panose="020B0604020202020204" pitchFamily="34" charset="0"/>
                <a:ea typeface="Times New Roman" panose="02020603050405020304" pitchFamily="18" charset="0"/>
                <a:cs typeface="Arial" panose="020B0604020202020204" pitchFamily="34" charset="0"/>
              </a:rPr>
              <a:t>DOCUMENT SUPPORT</a:t>
            </a:r>
          </a:p>
          <a:p>
            <a:pPr marL="0" indent="0" algn="just" fontAlgn="base">
              <a:lnSpc>
                <a:spcPct val="150000"/>
              </a:lnSpc>
              <a:buNone/>
            </a:pPr>
            <a:r>
              <a:rPr lang="fr-FR" sz="1800" dirty="0">
                <a:effectLst/>
                <a:latin typeface="Arial" panose="020B0604020202020204" pitchFamily="34" charset="0"/>
                <a:ea typeface="Times New Roman" panose="02020603050405020304" pitchFamily="18" charset="0"/>
                <a:cs typeface="Arial" panose="020B0604020202020204" pitchFamily="34" charset="0"/>
              </a:rPr>
              <a:t>Pour </a:t>
            </a:r>
            <a:r>
              <a:rPr lang="fr-FR" sz="1800" dirty="0">
                <a:latin typeface="Arial" panose="020B0604020202020204" pitchFamily="34" charset="0"/>
                <a:ea typeface="Times New Roman" panose="02020603050405020304" pitchFamily="18" charset="0"/>
                <a:cs typeface="Arial" panose="020B0604020202020204" pitchFamily="34" charset="0"/>
              </a:rPr>
              <a:t>des élèves davantage en difficulté, on peut envisager de fournir des arguments possibles aux élèves et leur demander de les classer selon qu’ils sont en faveur ou non de la personnalisation des contenus.</a:t>
            </a:r>
            <a:endParaRPr lang="fr-FR" sz="1800" dirty="0">
              <a:effectLst/>
              <a:latin typeface="Times New Roman" panose="02020603050405020304" pitchFamily="18" charset="0"/>
              <a:ea typeface="Times New Roman" panose="02020603050405020304" pitchFamily="18" charset="0"/>
            </a:endParaRPr>
          </a:p>
          <a:p>
            <a:pPr marL="0" indent="0" algn="just" fontAlgn="base">
              <a:buNone/>
            </a:pPr>
            <a:endParaRPr lang="fr-FR" sz="1800"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pic>
        <p:nvPicPr>
          <p:cNvPr id="3" name="Image 2">
            <a:extLst>
              <a:ext uri="{FF2B5EF4-FFF2-40B4-BE49-F238E27FC236}">
                <a16:creationId xmlns:a16="http://schemas.microsoft.com/office/drawing/2014/main" id="{F3663B00-95C3-EB4A-91BB-E1F89ACA8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77816"/>
            <a:ext cx="6588211" cy="2115059"/>
          </a:xfrm>
          <a:prstGeom prst="rect">
            <a:avLst/>
          </a:prstGeom>
          <a:ln>
            <a:solidFill>
              <a:schemeClr val="tx1"/>
            </a:solidFill>
          </a:ln>
        </p:spPr>
      </p:pic>
      <p:pic>
        <p:nvPicPr>
          <p:cNvPr id="8" name="Image 7">
            <a:extLst>
              <a:ext uri="{FF2B5EF4-FFF2-40B4-BE49-F238E27FC236}">
                <a16:creationId xmlns:a16="http://schemas.microsoft.com/office/drawing/2014/main" id="{CB19D060-5ECD-0540-9C01-A7D5B49C8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578" y="4919804"/>
            <a:ext cx="4123038" cy="1392096"/>
          </a:xfrm>
          <a:prstGeom prst="rect">
            <a:avLst/>
          </a:prstGeom>
          <a:ln>
            <a:solidFill>
              <a:schemeClr val="tx1"/>
            </a:solidFill>
          </a:ln>
        </p:spPr>
      </p:pic>
    </p:spTree>
    <p:extLst>
      <p:ext uri="{BB962C8B-B14F-4D97-AF65-F5344CB8AC3E}">
        <p14:creationId xmlns:p14="http://schemas.microsoft.com/office/powerpoint/2010/main" val="145490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Analyse</a:t>
            </a:r>
          </a:p>
        </p:txBody>
      </p:sp>
      <p:sp>
        <p:nvSpPr>
          <p:cNvPr id="6" name="Espace réservé du contenu 4"/>
          <p:cNvSpPr txBox="1">
            <a:spLocks/>
          </p:cNvSpPr>
          <p:nvPr/>
        </p:nvSpPr>
        <p:spPr>
          <a:xfrm>
            <a:off x="6819899" y="3548917"/>
            <a:ext cx="4314092" cy="2297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
        <p:nvSpPr>
          <p:cNvPr id="3" name="Espace réservé du contenu 2">
            <a:extLst>
              <a:ext uri="{FF2B5EF4-FFF2-40B4-BE49-F238E27FC236}">
                <a16:creationId xmlns:a16="http://schemas.microsoft.com/office/drawing/2014/main" id="{0671B65C-B942-C944-A9FB-46E9E4F19C71}"/>
              </a:ext>
            </a:extLst>
          </p:cNvPr>
          <p:cNvSpPr>
            <a:spLocks noGrp="1"/>
          </p:cNvSpPr>
          <p:nvPr>
            <p:ph idx="1"/>
          </p:nvPr>
        </p:nvSpPr>
        <p:spPr/>
        <p:txBody>
          <a:bodyPr/>
          <a:lstStyle/>
          <a:p>
            <a:pPr algn="just" fontAlgn="base">
              <a:lnSpc>
                <a:spcPct val="150000"/>
              </a:lnSpc>
              <a:spcBef>
                <a:spcPts val="500"/>
              </a:spcBef>
            </a:pPr>
            <a:r>
              <a:rPr lang="fr-FR" sz="1800" dirty="0">
                <a:effectLst/>
                <a:latin typeface="Arial" panose="020B0604020202020204" pitchFamily="34" charset="0"/>
                <a:ea typeface="Times New Roman" panose="02020603050405020304" pitchFamily="18" charset="0"/>
              </a:rPr>
              <a:t>La thématique suscite un fort engagement des élèves, car elle fait directement écho à leurs pratiques quotidiennes. Le support audiovisuel authentique favorise la motivation et permet un travail approfondi de compréhension orale. </a:t>
            </a:r>
          </a:p>
          <a:p>
            <a:pPr algn="just" fontAlgn="base">
              <a:lnSpc>
                <a:spcPct val="150000"/>
              </a:lnSpc>
              <a:spcBef>
                <a:spcPts val="500"/>
              </a:spcBef>
            </a:pPr>
            <a:r>
              <a:rPr lang="fr-FR" sz="1800" dirty="0">
                <a:effectLst/>
                <a:latin typeface="Arial" panose="020B0604020202020204" pitchFamily="34" charset="0"/>
                <a:ea typeface="Times New Roman" panose="02020603050405020304" pitchFamily="18" charset="0"/>
              </a:rPr>
              <a:t>Les productions écrites révèlent une prise de conscience progressive de la quantité d’informations laissées en ligne et de leur potentiel d’exploitation. </a:t>
            </a:r>
          </a:p>
          <a:p>
            <a:pPr algn="just" fontAlgn="base">
              <a:lnSpc>
                <a:spcPct val="150000"/>
              </a:lnSpc>
              <a:spcBef>
                <a:spcPts val="500"/>
              </a:spcBef>
            </a:pPr>
            <a:r>
              <a:rPr lang="fr-FR" sz="1800" dirty="0">
                <a:effectLst/>
                <a:latin typeface="Arial" panose="020B0604020202020204" pitchFamily="34" charset="0"/>
                <a:ea typeface="Times New Roman" panose="02020603050405020304" pitchFamily="18" charset="0"/>
              </a:rPr>
              <a:t>Le débat mouvant constitue un levier efficace pour développer l’argumentation et structurer la pensée critique en langue cible.</a:t>
            </a:r>
            <a:endParaRPr lang="fr-FR" dirty="0"/>
          </a:p>
        </p:txBody>
      </p:sp>
    </p:spTree>
    <p:extLst>
      <p:ext uri="{BB962C8B-B14F-4D97-AF65-F5344CB8AC3E}">
        <p14:creationId xmlns:p14="http://schemas.microsoft.com/office/powerpoint/2010/main" val="13488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Points de vigilance</a:t>
            </a:r>
          </a:p>
        </p:txBody>
      </p:sp>
      <p:sp>
        <p:nvSpPr>
          <p:cNvPr id="6" name="Espace réservé du contenu 4"/>
          <p:cNvSpPr txBox="1">
            <a:spLocks/>
          </p:cNvSpPr>
          <p:nvPr/>
        </p:nvSpPr>
        <p:spPr>
          <a:xfrm>
            <a:off x="6819899" y="3548917"/>
            <a:ext cx="4314092" cy="2297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
        <p:nvSpPr>
          <p:cNvPr id="3" name="Espace réservé du contenu 2">
            <a:extLst>
              <a:ext uri="{FF2B5EF4-FFF2-40B4-BE49-F238E27FC236}">
                <a16:creationId xmlns:a16="http://schemas.microsoft.com/office/drawing/2014/main" id="{0671B65C-B942-C944-A9FB-46E9E4F19C71}"/>
              </a:ext>
            </a:extLst>
          </p:cNvPr>
          <p:cNvSpPr>
            <a:spLocks noGrp="1"/>
          </p:cNvSpPr>
          <p:nvPr>
            <p:ph idx="1"/>
          </p:nvPr>
        </p:nvSpPr>
        <p:spPr/>
        <p:txBody>
          <a:bodyPr/>
          <a:lstStyle/>
          <a:p>
            <a:pPr marL="342900" lvl="0" indent="-342900" algn="just" fontAlgn="base">
              <a:lnSpc>
                <a:spcPct val="150000"/>
              </a:lnSpc>
              <a:buFont typeface="Symbol" pitchFamily="2" charset="2"/>
              <a:buChar char=""/>
            </a:pPr>
            <a:r>
              <a:rPr lang="fr-FR" sz="1800" dirty="0">
                <a:effectLst/>
                <a:latin typeface="Arial" panose="020B0604020202020204" pitchFamily="34" charset="0"/>
                <a:ea typeface="Times New Roman" panose="02020603050405020304" pitchFamily="18" charset="0"/>
              </a:rPr>
              <a:t>Accompagner la compréhension des notions abstraites (algorithme, bulle de filtres) par des exemples concrets. </a:t>
            </a:r>
            <a:endParaRPr lang="fr-FR" sz="1800" dirty="0">
              <a:effectLst/>
              <a:latin typeface="Times New Roman" panose="02020603050405020304" pitchFamily="18" charset="0"/>
              <a:ea typeface="Times New Roman" panose="02020603050405020304" pitchFamily="18" charset="0"/>
            </a:endParaRPr>
          </a:p>
          <a:p>
            <a:pPr marL="342900" lvl="0" indent="-342900" algn="just" fontAlgn="base">
              <a:lnSpc>
                <a:spcPct val="150000"/>
              </a:lnSpc>
              <a:buFont typeface="Symbol" pitchFamily="2" charset="2"/>
              <a:buChar char=""/>
            </a:pPr>
            <a:r>
              <a:rPr lang="fr-FR" sz="1800" dirty="0">
                <a:effectLst/>
                <a:latin typeface="Arial" panose="020B0604020202020204" pitchFamily="34" charset="0"/>
                <a:ea typeface="Times New Roman" panose="02020603050405020304" pitchFamily="18" charset="0"/>
              </a:rPr>
              <a:t>Veiller à ne pas stigmatiser les pratiques numériques des élèves, mais adopter une posture d’accompagnement réflexif.</a:t>
            </a:r>
            <a:endParaRPr lang="fr-FR" sz="1800" dirty="0">
              <a:latin typeface="Times New Roman" panose="02020603050405020304" pitchFamily="18" charset="0"/>
              <a:ea typeface="Times New Roman" panose="02020603050405020304" pitchFamily="18" charset="0"/>
            </a:endParaRPr>
          </a:p>
          <a:p>
            <a:pPr marL="342900" lvl="0" indent="-342900" algn="just" fontAlgn="base">
              <a:lnSpc>
                <a:spcPct val="150000"/>
              </a:lnSpc>
              <a:buFont typeface="Symbol" pitchFamily="2" charset="2"/>
              <a:buChar char=""/>
            </a:pPr>
            <a:r>
              <a:rPr lang="fr-FR" sz="1800" dirty="0">
                <a:effectLst/>
                <a:latin typeface="Arial" panose="020B0604020202020204" pitchFamily="34" charset="0"/>
                <a:ea typeface="Times New Roman" panose="02020603050405020304" pitchFamily="18" charset="0"/>
              </a:rPr>
              <a:t>Garantir un cadre sécurisant lors des échanges, notamment dans la phase de débat.</a:t>
            </a:r>
            <a:r>
              <a:rPr lang="fr-FR" sz="1200" dirty="0">
                <a:effectLst/>
              </a:rPr>
              <a:t> </a:t>
            </a:r>
            <a:endParaRPr lang="fr-FR" dirty="0"/>
          </a:p>
        </p:txBody>
      </p:sp>
    </p:spTree>
    <p:extLst>
      <p:ext uri="{BB962C8B-B14F-4D97-AF65-F5344CB8AC3E}">
        <p14:creationId xmlns:p14="http://schemas.microsoft.com/office/powerpoint/2010/main" val="271474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Outils numériques utilisés</a:t>
            </a:r>
          </a:p>
        </p:txBody>
      </p:sp>
      <p:sp>
        <p:nvSpPr>
          <p:cNvPr id="6" name="Espace réservé du contenu 4"/>
          <p:cNvSpPr txBox="1">
            <a:spLocks/>
          </p:cNvSpPr>
          <p:nvPr/>
        </p:nvSpPr>
        <p:spPr>
          <a:xfrm>
            <a:off x="6819899" y="3548917"/>
            <a:ext cx="4314092" cy="2297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
        <p:nvSpPr>
          <p:cNvPr id="3" name="Espace réservé du contenu 2">
            <a:extLst>
              <a:ext uri="{FF2B5EF4-FFF2-40B4-BE49-F238E27FC236}">
                <a16:creationId xmlns:a16="http://schemas.microsoft.com/office/drawing/2014/main" id="{0671B65C-B942-C944-A9FB-46E9E4F19C71}"/>
              </a:ext>
            </a:extLst>
          </p:cNvPr>
          <p:cNvSpPr>
            <a:spLocks noGrp="1"/>
          </p:cNvSpPr>
          <p:nvPr>
            <p:ph idx="1"/>
          </p:nvPr>
        </p:nvSpPr>
        <p:spPr/>
        <p:txBody>
          <a:bodyPr/>
          <a:lstStyle/>
          <a:p>
            <a:pPr marL="342900" lvl="0" indent="-342900" algn="just" fontAlgn="base">
              <a:lnSpc>
                <a:spcPct val="150000"/>
              </a:lnSpc>
              <a:spcBef>
                <a:spcPts val="500"/>
              </a:spcBef>
              <a:buFont typeface="Symbol" pitchFamily="2" charset="2"/>
              <a:buChar char=""/>
            </a:pPr>
            <a:r>
              <a:rPr lang="fr-FR" sz="1800" dirty="0">
                <a:effectLst/>
                <a:latin typeface="Arial" panose="020B0604020202020204" pitchFamily="34" charset="0"/>
                <a:ea typeface="Times New Roman" panose="02020603050405020304" pitchFamily="18" charset="0"/>
              </a:rPr>
              <a:t>Vidéo en ligne. </a:t>
            </a:r>
            <a:endParaRPr lang="fr-FR" sz="1800" dirty="0">
              <a:effectLst/>
              <a:latin typeface="Times New Roman" panose="02020603050405020304" pitchFamily="18" charset="0"/>
              <a:ea typeface="Times New Roman" panose="02020603050405020304" pitchFamily="18" charset="0"/>
            </a:endParaRPr>
          </a:p>
          <a:p>
            <a:pPr marL="342900" lvl="0" indent="-342900" algn="just" fontAlgn="base">
              <a:lnSpc>
                <a:spcPct val="150000"/>
              </a:lnSpc>
              <a:spcBef>
                <a:spcPts val="500"/>
              </a:spcBef>
              <a:buFont typeface="Symbol" pitchFamily="2" charset="2"/>
              <a:buChar char=""/>
            </a:pPr>
            <a:r>
              <a:rPr lang="fr-FR" sz="1800" dirty="0">
                <a:effectLst/>
                <a:latin typeface="Arial" panose="020B0604020202020204" pitchFamily="34" charset="0"/>
                <a:ea typeface="Times New Roman" panose="02020603050405020304" pitchFamily="18" charset="0"/>
              </a:rPr>
              <a:t>Possibilité d’utiliser un mur numérique collaboratif (type </a:t>
            </a:r>
            <a:r>
              <a:rPr lang="fr-FR" sz="1800" dirty="0" err="1">
                <a:effectLst/>
                <a:latin typeface="Arial" panose="020B0604020202020204" pitchFamily="34" charset="0"/>
                <a:ea typeface="Times New Roman" panose="02020603050405020304" pitchFamily="18" charset="0"/>
              </a:rPr>
              <a:t>Padlet</a:t>
            </a:r>
            <a:r>
              <a:rPr lang="fr-FR" sz="1800" dirty="0">
                <a:effectLst/>
                <a:latin typeface="Arial" panose="020B0604020202020204" pitchFamily="34" charset="0"/>
                <a:ea typeface="Times New Roman" panose="02020603050405020304" pitchFamily="18" charset="0"/>
              </a:rPr>
              <a:t> ou équivalent) pour mutualiser les productions écrites.</a:t>
            </a:r>
            <a:endParaRPr lang="fr-FR" dirty="0"/>
          </a:p>
        </p:txBody>
      </p:sp>
    </p:spTree>
    <p:extLst>
      <p:ext uri="{BB962C8B-B14F-4D97-AF65-F5344CB8AC3E}">
        <p14:creationId xmlns:p14="http://schemas.microsoft.com/office/powerpoint/2010/main" val="133395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Conclusion</a:t>
            </a:r>
          </a:p>
        </p:txBody>
      </p:sp>
      <p:sp>
        <p:nvSpPr>
          <p:cNvPr id="5" name="Espace réservé du contenu 4"/>
          <p:cNvSpPr>
            <a:spLocks noGrp="1"/>
          </p:cNvSpPr>
          <p:nvPr>
            <p:ph idx="1"/>
          </p:nvPr>
        </p:nvSpPr>
        <p:spPr>
          <a:xfrm>
            <a:off x="838200" y="1761981"/>
            <a:ext cx="10515600" cy="4910668"/>
          </a:xfrm>
        </p:spPr>
        <p:txBody>
          <a:bodyPr>
            <a:noAutofit/>
          </a:bodyPr>
          <a:lstStyle/>
          <a:p>
            <a:pPr marL="0" indent="0">
              <a:lnSpc>
                <a:spcPct val="150000"/>
              </a:lnSpc>
              <a:buNone/>
            </a:pPr>
            <a:r>
              <a:rPr lang="fr-FR" sz="1800" dirty="0"/>
              <a:t>Pour conclure, cette activité propose une entrée concrète et engageante dans la thématique de l’identité numérique, en articulant étroitement apprentissages linguistiques et formation du citoyen. En prenant appui sur une situation quotidienne (la journée d’une adolescente italienne), le dispositif favorise l’identification et l’implication. Les élèves comprennent que les notions abordées (empreinte numérique, algorithmes, « </a:t>
            </a:r>
            <a:r>
              <a:rPr lang="fr-FR" sz="1800" dirty="0" err="1"/>
              <a:t>bolla</a:t>
            </a:r>
            <a:r>
              <a:rPr lang="fr-FR" sz="1800" dirty="0"/>
              <a:t> di </a:t>
            </a:r>
            <a:r>
              <a:rPr lang="fr-FR" sz="1800" dirty="0" err="1"/>
              <a:t>filtraggio</a:t>
            </a:r>
            <a:r>
              <a:rPr lang="fr-FR" sz="1800" dirty="0"/>
              <a:t> ») ne relèvent pas de concepts abstraits, mais concernent directement leurs usages. Cette proximité constitue un puissant levier de motivation et d’engagement.</a:t>
            </a:r>
          </a:p>
          <a:p>
            <a:pPr marL="0" indent="0">
              <a:lnSpc>
                <a:spcPct val="150000"/>
              </a:lnSpc>
              <a:buNone/>
            </a:pPr>
            <a:r>
              <a:rPr lang="fr-FR" sz="1800" dirty="0"/>
              <a:t>La progression proposée permet de travailler de manière structurée la compréhension de l’oral à partir d’un document authentique, la production écrite réflexive et l’argumentation orale à travers un débat mouvant.</a:t>
            </a:r>
          </a:p>
          <a:p>
            <a:pPr marL="0" indent="0">
              <a:lnSpc>
                <a:spcPct val="150000"/>
              </a:lnSpc>
              <a:buNone/>
            </a:pPr>
            <a:r>
              <a:rPr lang="fr-FR" sz="1800" dirty="0"/>
              <a:t>Les compétences linguistiques (lexique, présent de l’indicatif, expression de l’opinion et de la cause) sont mobilisées dans une tâche qui fait sens. L’approche communicative trouve ici toute sa cohérence, car elle est étroitement liée à un contenu culturel et sociétal fort.</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417840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Conclusion</a:t>
            </a:r>
          </a:p>
        </p:txBody>
      </p:sp>
      <p:sp>
        <p:nvSpPr>
          <p:cNvPr id="5" name="Espace réservé du contenu 4"/>
          <p:cNvSpPr>
            <a:spLocks noGrp="1"/>
          </p:cNvSpPr>
          <p:nvPr>
            <p:ph idx="1"/>
          </p:nvPr>
        </p:nvSpPr>
        <p:spPr>
          <a:xfrm>
            <a:off x="838200" y="1761981"/>
            <a:ext cx="10515600" cy="4824170"/>
          </a:xfrm>
        </p:spPr>
        <p:txBody>
          <a:bodyPr>
            <a:noAutofit/>
          </a:bodyPr>
          <a:lstStyle/>
          <a:p>
            <a:pPr marL="0" indent="0">
              <a:lnSpc>
                <a:spcPct val="150000"/>
              </a:lnSpc>
              <a:buNone/>
            </a:pPr>
            <a:r>
              <a:rPr lang="fr-FR" sz="1800" dirty="0"/>
              <a:t>La séquence est par ailleurs facilement modulable :</a:t>
            </a:r>
          </a:p>
          <a:p>
            <a:pPr>
              <a:lnSpc>
                <a:spcPct val="150000"/>
              </a:lnSpc>
              <a:buFont typeface="Arial" panose="020B0604020202020204" pitchFamily="34" charset="0"/>
              <a:buChar char="•"/>
            </a:pPr>
            <a:r>
              <a:rPr lang="fr-FR" sz="1800" dirty="0"/>
              <a:t>simplification des attendus lexicaux pour un niveau plus fragile ;</a:t>
            </a:r>
          </a:p>
          <a:p>
            <a:pPr>
              <a:lnSpc>
                <a:spcPct val="150000"/>
              </a:lnSpc>
              <a:buFont typeface="Arial" panose="020B0604020202020204" pitchFamily="34" charset="0"/>
              <a:buChar char="•"/>
            </a:pPr>
            <a:r>
              <a:rPr lang="fr-FR" sz="1800" dirty="0"/>
              <a:t>approfondissement des notions (algorithmes, économie des données) pour des élèves plus avancés ;</a:t>
            </a:r>
          </a:p>
          <a:p>
            <a:pPr>
              <a:lnSpc>
                <a:spcPct val="150000"/>
              </a:lnSpc>
              <a:buFont typeface="Arial" panose="020B0604020202020204" pitchFamily="34" charset="0"/>
              <a:buChar char="•"/>
            </a:pPr>
            <a:r>
              <a:rPr lang="fr-FR" sz="1800" dirty="0"/>
              <a:t>prolongements interdisciplinaires possibles avec le professeur documentaliste ou en technologie.</a:t>
            </a:r>
          </a:p>
          <a:p>
            <a:pPr marL="0" indent="0">
              <a:lnSpc>
                <a:spcPct val="150000"/>
              </a:lnSpc>
              <a:buNone/>
            </a:pPr>
            <a:r>
              <a:rPr lang="fr-FR" sz="1800" dirty="0"/>
              <a:t>Cette activité, qui s’intègre dans le parcours citoyen et l’EMI, invite donc les élèves à adopter une posture réflexive, sans jugement ni culpabilisation. Le rôle de l’enseignant est ici d’accompagner la prise de conscience et de structurer la pensée critique en langue cible. Le débat mouvant, en particulier, favorise l’écoute, la confrontation argumentée des points de vue et l’engagement actif de tous.</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24030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Sommaire</a:t>
            </a:r>
          </a:p>
        </p:txBody>
      </p:sp>
      <p:sp>
        <p:nvSpPr>
          <p:cNvPr id="5" name="Espace réservé du contenu 4"/>
          <p:cNvSpPr>
            <a:spLocks noGrp="1"/>
          </p:cNvSpPr>
          <p:nvPr>
            <p:ph idx="1"/>
          </p:nvPr>
        </p:nvSpPr>
        <p:spPr/>
        <p:txBody>
          <a:bodyPr/>
          <a:lstStyle/>
          <a:p>
            <a:pPr marL="514350" indent="-514350">
              <a:buFont typeface="+mj-lt"/>
              <a:buAutoNum type="arabicPeriod"/>
            </a:pPr>
            <a:r>
              <a:rPr lang="fr-FR" dirty="0"/>
              <a:t>Contexte</a:t>
            </a:r>
          </a:p>
          <a:p>
            <a:pPr marL="514350" indent="-514350">
              <a:buFont typeface="+mj-lt"/>
              <a:buAutoNum type="arabicPeriod"/>
            </a:pPr>
            <a:r>
              <a:rPr lang="fr-FR" dirty="0"/>
              <a:t>Objectifs</a:t>
            </a:r>
          </a:p>
          <a:p>
            <a:pPr marL="514350" indent="-514350">
              <a:buFont typeface="+mj-lt"/>
              <a:buAutoNum type="arabicPeriod"/>
            </a:pPr>
            <a:r>
              <a:rPr lang="fr-FR" dirty="0"/>
              <a:t>Étapes et documents supports</a:t>
            </a:r>
          </a:p>
          <a:p>
            <a:pPr marL="514350" indent="-514350">
              <a:buFont typeface="+mj-lt"/>
              <a:buAutoNum type="arabicPeriod"/>
            </a:pPr>
            <a:r>
              <a:rPr lang="fr-FR" dirty="0"/>
              <a:t>Analyse</a:t>
            </a:r>
          </a:p>
          <a:p>
            <a:pPr marL="514350" indent="-514350">
              <a:buFont typeface="+mj-lt"/>
              <a:buAutoNum type="arabicPeriod"/>
            </a:pPr>
            <a:r>
              <a:rPr lang="fr-FR" dirty="0"/>
              <a:t>Points de vigilance</a:t>
            </a:r>
          </a:p>
          <a:p>
            <a:pPr marL="514350" indent="-514350">
              <a:buFont typeface="+mj-lt"/>
              <a:buAutoNum type="arabicPeriod"/>
            </a:pPr>
            <a:r>
              <a:rPr lang="fr-FR" dirty="0"/>
              <a:t>Outils numériques utilisés</a:t>
            </a:r>
          </a:p>
          <a:p>
            <a:pPr marL="514350" indent="-514350">
              <a:buFont typeface="+mj-lt"/>
              <a:buAutoNum type="arabicPeriod"/>
            </a:pPr>
            <a:r>
              <a:rPr lang="fr-FR" dirty="0"/>
              <a:t>Conclusion.</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43053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Contexte</a:t>
            </a:r>
          </a:p>
        </p:txBody>
      </p:sp>
      <p:sp>
        <p:nvSpPr>
          <p:cNvPr id="5" name="Espace réservé du contenu 4"/>
          <p:cNvSpPr>
            <a:spLocks noGrp="1"/>
          </p:cNvSpPr>
          <p:nvPr>
            <p:ph idx="1"/>
          </p:nvPr>
        </p:nvSpPr>
        <p:spPr>
          <a:xfrm>
            <a:off x="838200" y="1825625"/>
            <a:ext cx="10515600" cy="4667250"/>
          </a:xfrm>
        </p:spPr>
        <p:txBody>
          <a:bodyPr>
            <a:normAutofit/>
          </a:bodyPr>
          <a:lstStyle/>
          <a:p>
            <a:pPr>
              <a:lnSpc>
                <a:spcPct val="100000"/>
              </a:lnSpc>
            </a:pPr>
            <a:r>
              <a:rPr lang="fr-FR" dirty="0"/>
              <a:t>Langue et public :</a:t>
            </a:r>
          </a:p>
          <a:p>
            <a:pPr marL="0" indent="0">
              <a:lnSpc>
                <a:spcPct val="100000"/>
              </a:lnSpc>
              <a:buNone/>
            </a:pPr>
            <a:r>
              <a:rPr lang="fr-FR" sz="1800" dirty="0"/>
              <a:t>ITALIEN LV2 / Cycle 4 (3</a:t>
            </a:r>
            <a:r>
              <a:rPr lang="fr-FR" sz="1800" baseline="30000" dirty="0"/>
              <a:t>ème</a:t>
            </a:r>
            <a:r>
              <a:rPr lang="fr-FR" sz="1800" dirty="0"/>
              <a:t>)</a:t>
            </a:r>
          </a:p>
          <a:p>
            <a:pPr>
              <a:lnSpc>
                <a:spcPct val="100000"/>
              </a:lnSpc>
            </a:pPr>
            <a:r>
              <a:rPr lang="fr-FR" dirty="0"/>
              <a:t>Projet :</a:t>
            </a:r>
          </a:p>
          <a:p>
            <a:pPr marL="0" indent="0" algn="just" fontAlgn="base">
              <a:lnSpc>
                <a:spcPct val="150000"/>
              </a:lnSpc>
              <a:buNone/>
            </a:pPr>
            <a:r>
              <a:rPr lang="fr-FR" sz="1800" dirty="0">
                <a:effectLst/>
                <a:latin typeface="Arial" panose="020B0604020202020204" pitchFamily="34" charset="0"/>
                <a:ea typeface="Times New Roman" panose="02020603050405020304" pitchFamily="18" charset="0"/>
              </a:rPr>
              <a:t>Cette activité s’inscrit dans le parcours citoyen et l’éducation aux médias et à l’information (EMI). Elle articule apprentissages linguistiques et réflexion critique sur les usages numériques des adolescents. Le support principal est une vidéo produite par </a:t>
            </a:r>
            <a:r>
              <a:rPr lang="fr-FR" sz="1800" i="1" dirty="0" err="1">
                <a:effectLst/>
                <a:latin typeface="Arial" panose="020B0604020202020204" pitchFamily="34" charset="0"/>
                <a:ea typeface="Times New Roman" panose="02020603050405020304" pitchFamily="18" charset="0"/>
              </a:rPr>
              <a:t>Telefono</a:t>
            </a:r>
            <a:r>
              <a:rPr lang="fr-FR" sz="1800" i="1" dirty="0">
                <a:effectLst/>
                <a:latin typeface="Arial" panose="020B0604020202020204" pitchFamily="34" charset="0"/>
                <a:ea typeface="Times New Roman" panose="02020603050405020304" pitchFamily="18" charset="0"/>
              </a:rPr>
              <a:t> </a:t>
            </a:r>
            <a:r>
              <a:rPr lang="fr-FR" sz="1800" i="1" dirty="0" err="1">
                <a:effectLst/>
                <a:latin typeface="Arial" panose="020B0604020202020204" pitchFamily="34" charset="0"/>
                <a:ea typeface="Times New Roman" panose="02020603050405020304" pitchFamily="18" charset="0"/>
              </a:rPr>
              <a:t>Azzurro</a:t>
            </a:r>
            <a:r>
              <a:rPr lang="fr-FR" sz="1800" dirty="0">
                <a:effectLst/>
                <a:latin typeface="Arial" panose="020B0604020202020204" pitchFamily="34" charset="0"/>
                <a:ea typeface="Times New Roman" panose="02020603050405020304" pitchFamily="18" charset="0"/>
              </a:rPr>
              <a:t>, organisation italienne engagée dans la protection des mineurs. Le film retrace une journée ordinaire d’une adolescente, Maria, et met en évidence la manière dont ses activités en ligne et ses déplacements génèrent une empreinte numérique constante. La thématique permet de croiser les dimensions linguistique, culturelle et citoyenne, en lien avec les pratiques numériques réelles des élèves.</a:t>
            </a:r>
            <a:endParaRPr lang="fr-FR" sz="1800"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220084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Objectifs</a:t>
            </a:r>
          </a:p>
        </p:txBody>
      </p:sp>
      <p:sp>
        <p:nvSpPr>
          <p:cNvPr id="5" name="Espace réservé du contenu 4"/>
          <p:cNvSpPr>
            <a:spLocks noGrp="1"/>
          </p:cNvSpPr>
          <p:nvPr>
            <p:ph idx="1"/>
          </p:nvPr>
        </p:nvSpPr>
        <p:spPr/>
        <p:txBody>
          <a:bodyPr>
            <a:normAutofit/>
          </a:bodyPr>
          <a:lstStyle/>
          <a:p>
            <a:pPr marL="0" indent="0" algn="just">
              <a:lnSpc>
                <a:spcPct val="100000"/>
              </a:lnSpc>
              <a:buNone/>
            </a:pPr>
            <a:r>
              <a:rPr lang="fr-FR" sz="1800" b="1" dirty="0">
                <a:solidFill>
                  <a:srgbClr val="7F7F7F"/>
                </a:solidFill>
                <a:effectLst/>
                <a:latin typeface="Arial" panose="020B0604020202020204" pitchFamily="34" charset="0"/>
                <a:ea typeface="Times New Roman" panose="02020603050405020304" pitchFamily="18" charset="0"/>
              </a:rPr>
              <a:t>Objectifs linguistiques :</a:t>
            </a:r>
            <a:endParaRPr lang="fr-FR" sz="1800" dirty="0">
              <a:effectLst/>
              <a:latin typeface="Times New Roman" panose="02020603050405020304" pitchFamily="18" charset="0"/>
              <a:ea typeface="Times New Roman" panose="02020603050405020304" pitchFamily="18" charset="0"/>
            </a:endParaRPr>
          </a:p>
          <a:p>
            <a:pPr marL="0" indent="0" algn="just">
              <a:lnSpc>
                <a:spcPct val="100000"/>
              </a:lnSpc>
              <a:buNone/>
            </a:pP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Enrichir le lexique des actions quotidiennes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scattare</a:t>
            </a:r>
            <a:r>
              <a:rPr lang="fr-FR" sz="1800" i="1" dirty="0">
                <a:effectLst/>
                <a:latin typeface="Arial" panose="020B0604020202020204" pitchFamily="34" charset="0"/>
                <a:ea typeface="Calibri" panose="020F0502020204030204" pitchFamily="34" charset="0"/>
                <a:cs typeface="Times New Roman" panose="02020603050405020304" pitchFamily="18" charset="0"/>
              </a:rPr>
              <a:t> una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foto</a:t>
            </a:r>
            <a:r>
              <a:rPr lang="fr-FR" sz="1800" i="1" dirty="0">
                <a:effectLst/>
                <a:latin typeface="Arial" panose="020B0604020202020204" pitchFamily="34" charset="0"/>
                <a:ea typeface="Calibri" panose="020F0502020204030204" pitchFamily="34" charset="0"/>
                <a:cs typeface="Times New Roman" panose="02020603050405020304" pitchFamily="18" charset="0"/>
              </a:rPr>
              <a:t>,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prendere</a:t>
            </a:r>
            <a:r>
              <a:rPr lang="fr-FR" sz="1800" i="1" dirty="0">
                <a:effectLst/>
                <a:latin typeface="Arial" panose="020B0604020202020204" pitchFamily="34" charset="0"/>
                <a:ea typeface="Calibri" panose="020F0502020204030204" pitchFamily="34" charset="0"/>
                <a:cs typeface="Times New Roman" panose="02020603050405020304" pitchFamily="18" charset="0"/>
              </a:rPr>
              <a:t> l’autobus,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fare</a:t>
            </a:r>
            <a:r>
              <a:rPr lang="fr-FR" sz="1800" i="1" dirty="0">
                <a:effectLst/>
                <a:latin typeface="Arial" panose="020B0604020202020204" pitchFamily="34" charset="0"/>
                <a:ea typeface="Calibri" panose="020F0502020204030204" pitchFamily="34" charset="0"/>
                <a:cs typeface="Times New Roman" panose="02020603050405020304" pitchFamily="18" charset="0"/>
              </a:rPr>
              <a:t> una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ricerca</a:t>
            </a:r>
            <a:r>
              <a:rPr lang="fr-FR" sz="1800" i="1" dirty="0">
                <a:effectLst/>
                <a:latin typeface="Arial" panose="020B0604020202020204" pitchFamily="34" charset="0"/>
                <a:ea typeface="Calibri" panose="020F0502020204030204" pitchFamily="34" charset="0"/>
                <a:cs typeface="Times New Roman" panose="02020603050405020304" pitchFamily="18" charset="0"/>
              </a:rPr>
              <a:t>…</a:t>
            </a:r>
            <a:r>
              <a:rPr lang="fr-FR" sz="1800" dirty="0">
                <a:effectLst/>
                <a:latin typeface="Arial" panose="020B0604020202020204" pitchFamily="34" charset="0"/>
                <a:ea typeface="Calibri" panose="020F0502020204030204" pitchFamily="34" charset="0"/>
                <a:cs typeface="Times New Roman" panose="02020603050405020304" pitchFamily="18" charset="0"/>
              </a:rPr>
              <a:t>) et du numérique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tracciare</a:t>
            </a:r>
            <a:r>
              <a:rPr lang="fr-FR" sz="1800" i="1" dirty="0">
                <a:effectLst/>
                <a:latin typeface="Arial" panose="020B0604020202020204" pitchFamily="34" charset="0"/>
                <a:ea typeface="Calibri" panose="020F0502020204030204" pitchFamily="34" charset="0"/>
                <a:cs typeface="Times New Roman" panose="02020603050405020304" pitchFamily="18" charset="0"/>
              </a:rPr>
              <a:t>,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cronologia</a:t>
            </a:r>
            <a:r>
              <a:rPr lang="fr-FR" sz="1800" i="1" dirty="0">
                <a:effectLst/>
                <a:latin typeface="Arial" panose="020B0604020202020204" pitchFamily="34" charset="0"/>
                <a:ea typeface="Calibri" panose="020F0502020204030204" pitchFamily="34" charset="0"/>
                <a:cs typeface="Times New Roman" panose="02020603050405020304" pitchFamily="18" charset="0"/>
              </a:rPr>
              <a:t>,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posizione</a:t>
            </a:r>
            <a:r>
              <a:rPr lang="fr-FR" sz="1800" i="1" dirty="0">
                <a:effectLst/>
                <a:latin typeface="Arial" panose="020B0604020202020204" pitchFamily="34" charset="0"/>
                <a:ea typeface="Calibri" panose="020F0502020204030204" pitchFamily="34" charset="0"/>
                <a:cs typeface="Times New Roman" panose="02020603050405020304" pitchFamily="18" charset="0"/>
              </a:rPr>
              <a:t>,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algoritmo</a:t>
            </a:r>
            <a:r>
              <a:rPr lang="fr-FR" sz="1800" i="1" dirty="0">
                <a:effectLst/>
                <a:latin typeface="Arial" panose="020B0604020202020204" pitchFamily="34" charset="0"/>
                <a:ea typeface="Calibri" panose="020F0502020204030204" pitchFamily="34" charset="0"/>
                <a:cs typeface="Times New Roman" panose="02020603050405020304" pitchFamily="18" charset="0"/>
              </a:rPr>
              <a:t>,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bolla</a:t>
            </a:r>
            <a:r>
              <a:rPr lang="fr-FR" sz="1800" i="1" dirty="0">
                <a:effectLst/>
                <a:latin typeface="Arial" panose="020B0604020202020204" pitchFamily="34" charset="0"/>
                <a:ea typeface="Calibri" panose="020F0502020204030204" pitchFamily="34" charset="0"/>
                <a:cs typeface="Times New Roman" panose="02020603050405020304" pitchFamily="18" charset="0"/>
              </a:rPr>
              <a:t> di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filtraggio</a:t>
            </a:r>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Mobiliser le présent de l’indicatif et les verbes de mouvement pour relater des actions.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Structurer l’expression de l’opinion et de l’argumentation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secondo</a:t>
            </a:r>
            <a:r>
              <a:rPr lang="fr-FR" sz="1800" i="1" dirty="0">
                <a:effectLst/>
                <a:latin typeface="Arial" panose="020B0604020202020204" pitchFamily="34" charset="0"/>
                <a:ea typeface="Calibri" panose="020F0502020204030204" pitchFamily="34" charset="0"/>
                <a:cs typeface="Times New Roman" panose="02020603050405020304" pitchFamily="18" charset="0"/>
              </a:rPr>
              <a:t> me, a parer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mio</a:t>
            </a:r>
            <a:r>
              <a:rPr lang="fr-FR" sz="1800" i="1" dirty="0">
                <a:effectLst/>
                <a:latin typeface="Arial" panose="020B0604020202020204" pitchFamily="34" charset="0"/>
                <a:ea typeface="Calibri" panose="020F0502020204030204" pitchFamily="34" charset="0"/>
                <a:cs typeface="Times New Roman" panose="02020603050405020304" pitchFamily="18" charset="0"/>
              </a:rPr>
              <a:t>…, perché,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però</a:t>
            </a:r>
            <a:r>
              <a:rPr lang="fr-FR" sz="1800" i="1" dirty="0">
                <a:effectLst/>
                <a:latin typeface="Arial" panose="020B0604020202020204" pitchFamily="34" charset="0"/>
                <a:ea typeface="Calibri" panose="020F0502020204030204" pitchFamily="34" charset="0"/>
                <a:cs typeface="Times New Roman" panose="02020603050405020304" pitchFamily="18" charset="0"/>
              </a:rPr>
              <a:t>,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quindi</a:t>
            </a:r>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Développer des stratégies de compréhension de l’oral à partir d’un document authentique audiovisuel.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08744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Objectifs</a:t>
            </a:r>
          </a:p>
        </p:txBody>
      </p:sp>
      <p:sp>
        <p:nvSpPr>
          <p:cNvPr id="5" name="Espace réservé du contenu 4"/>
          <p:cNvSpPr>
            <a:spLocks noGrp="1"/>
          </p:cNvSpPr>
          <p:nvPr>
            <p:ph idx="1"/>
          </p:nvPr>
        </p:nvSpPr>
        <p:spPr/>
        <p:txBody>
          <a:bodyPr>
            <a:normAutofit/>
          </a:bodyPr>
          <a:lstStyle/>
          <a:p>
            <a:pPr marL="0" indent="0" algn="just">
              <a:lnSpc>
                <a:spcPct val="100000"/>
              </a:lnSpc>
              <a:buNone/>
            </a:pPr>
            <a:r>
              <a:rPr lang="fr-FR" sz="1800" b="1" dirty="0">
                <a:solidFill>
                  <a:srgbClr val="7F7F7F"/>
                </a:solidFill>
                <a:effectLst/>
                <a:latin typeface="Arial" panose="020B0604020202020204" pitchFamily="34" charset="0"/>
                <a:ea typeface="Times New Roman" panose="02020603050405020304" pitchFamily="18" charset="0"/>
              </a:rPr>
              <a:t>Objectifs citoyens et éducatifs :</a:t>
            </a:r>
          </a:p>
          <a:p>
            <a:pPr marL="0" indent="0" algn="just">
              <a:lnSpc>
                <a:spcPct val="100000"/>
              </a:lnSpc>
              <a:buNone/>
            </a:pP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Comprendre le lien entre actions quotidiennes et production de traces numériques.</a:t>
            </a:r>
          </a:p>
          <a:p>
            <a:pPr marL="342900" lvl="0" indent="-342900" algn="just">
              <a:lnSpc>
                <a:spcPct val="150000"/>
              </a:lnSpc>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Identifier le fonctionnement des algorithmes et le phénomène de «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bolla</a:t>
            </a:r>
            <a:r>
              <a:rPr lang="fr-FR" sz="1800" i="1" dirty="0">
                <a:effectLst/>
                <a:latin typeface="Arial" panose="020B0604020202020204" pitchFamily="34" charset="0"/>
                <a:ea typeface="Calibri" panose="020F0502020204030204" pitchFamily="34" charset="0"/>
                <a:cs typeface="Times New Roman" panose="02020603050405020304" pitchFamily="18" charset="0"/>
              </a:rPr>
              <a:t> di </a:t>
            </a:r>
            <a:r>
              <a:rPr lang="fr-FR" sz="1800" i="1" dirty="0" err="1">
                <a:effectLst/>
                <a:latin typeface="Arial" panose="020B0604020202020204" pitchFamily="34" charset="0"/>
                <a:ea typeface="Calibri" panose="020F0502020204030204" pitchFamily="34" charset="0"/>
                <a:cs typeface="Times New Roman" panose="02020603050405020304" pitchFamily="18" charset="0"/>
              </a:rPr>
              <a:t>filtraggio</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a:lnSpc>
                <a:spcPct val="150000"/>
              </a:lnSpc>
              <a:buFont typeface="Symbol"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Développer un regard critique sur son identité numérique et la protection des données personnelles.</a:t>
            </a:r>
          </a:p>
          <a:p>
            <a:pPr marL="342900" lvl="0" indent="-342900" algn="just">
              <a:lnSpc>
                <a:spcPct val="150000"/>
              </a:lnSpc>
              <a:spcAft>
                <a:spcPts val="1000"/>
              </a:spcAft>
              <a:buFont typeface="Symbol" pitchFamily="2" charset="2"/>
              <a:buChar char=""/>
            </a:pPr>
            <a:r>
              <a:rPr lang="fr-FR" sz="1800" dirty="0">
                <a:effectLst/>
                <a:latin typeface="Arial" panose="020B0604020202020204" pitchFamily="34" charset="0"/>
                <a:ea typeface="Times New Roman" panose="02020603050405020304" pitchFamily="18" charset="0"/>
              </a:rPr>
              <a:t>Former des élèves acteurs, capables de réflexion éthique et responsable dans leurs usages numériques.</a:t>
            </a:r>
            <a:r>
              <a:rPr lang="fr-FR" sz="1200" dirty="0">
                <a:effectLst/>
              </a:rPr>
              <a:t> </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40405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1 – Compréhension orale (travail collaboratif)</a:t>
            </a:r>
            <a:endParaRPr lang="fr-FR" sz="1800" b="1" dirty="0">
              <a:solidFill>
                <a:srgbClr val="7F7F7F"/>
              </a:solidFill>
              <a:latin typeface="Times New Roman" panose="02020603050405020304" pitchFamily="18" charset="0"/>
              <a:ea typeface="Times New Roman" panose="02020603050405020304" pitchFamily="18" charset="0"/>
            </a:endParaRPr>
          </a:p>
          <a:p>
            <a:pPr marL="0" indent="0" algn="just" fontAlgn="base">
              <a:buNone/>
            </a:pPr>
            <a:endParaRPr lang="fr-FR" sz="1800" b="1" dirty="0">
              <a:solidFill>
                <a:srgbClr val="7F7F7F"/>
              </a:solidFill>
              <a:effectLst/>
              <a:latin typeface="Times New Roman" panose="02020603050405020304" pitchFamily="18" charset="0"/>
              <a:ea typeface="Times New Roman" panose="02020603050405020304" pitchFamily="18" charset="0"/>
            </a:endParaRPr>
          </a:p>
          <a:p>
            <a:pPr marL="0" indent="0" fontAlgn="base">
              <a:lnSpc>
                <a:spcPct val="100000"/>
              </a:lnSpc>
              <a:buNone/>
            </a:pPr>
            <a:r>
              <a:rPr lang="fr-FR" sz="1800" b="1" dirty="0">
                <a:latin typeface="Arial" panose="020B0604020202020204" pitchFamily="34" charset="0"/>
                <a:ea typeface="Times New Roman" panose="02020603050405020304" pitchFamily="18" charset="0"/>
                <a:cs typeface="Arial" panose="020B0604020202020204" pitchFamily="34" charset="0"/>
              </a:rPr>
              <a:t>Lien vers la vidéo : </a:t>
            </a:r>
            <a:r>
              <a:rPr lang="fr-FR"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https://www.youtube.com/watch?v=R5j5wK2eaUg</a:t>
            </a:r>
            <a:r>
              <a:rPr lang="fr-FR" sz="1800" dirty="0">
                <a:effectLst/>
                <a:latin typeface="Arial" panose="020B0604020202020204" pitchFamily="34" charset="0"/>
                <a:cs typeface="Arial" panose="020B0604020202020204" pitchFamily="34" charset="0"/>
              </a:rPr>
              <a:t> </a:t>
            </a:r>
          </a:p>
          <a:p>
            <a:pPr fontAlgn="base">
              <a:lnSpc>
                <a:spcPct val="150000"/>
              </a:lnSpc>
            </a:pPr>
            <a:r>
              <a:rPr lang="fr-FR" sz="1800" dirty="0">
                <a:effectLst/>
                <a:latin typeface="Arial" panose="020B0604020202020204" pitchFamily="34" charset="0"/>
                <a:ea typeface="Times New Roman" panose="02020603050405020304" pitchFamily="18" charset="0"/>
              </a:rPr>
              <a:t>À partir du visionnage de la vidéo, les élèves, répartis en petits groupes, complètent un tableau à deux colonnes :</a:t>
            </a:r>
            <a:endParaRPr lang="fr-FR" sz="1800" dirty="0">
              <a:effectLst/>
              <a:latin typeface="Times New Roman" panose="02020603050405020304" pitchFamily="18" charset="0"/>
              <a:ea typeface="Times New Roman" panose="02020603050405020304" pitchFamily="18" charset="0"/>
            </a:endParaRPr>
          </a:p>
          <a:p>
            <a:pPr marL="800100" lvl="1" indent="-342900" algn="just" fontAlgn="base">
              <a:lnSpc>
                <a:spcPct val="150000"/>
              </a:lnSpc>
              <a:buFont typeface="Symbol" pitchFamily="2" charset="2"/>
              <a:buChar char=""/>
            </a:pPr>
            <a:r>
              <a:rPr lang="fr-FR" sz="1400" dirty="0">
                <a:effectLst/>
                <a:latin typeface="Arial" panose="020B0604020202020204" pitchFamily="34" charset="0"/>
                <a:ea typeface="Times New Roman" panose="02020603050405020304" pitchFamily="18" charset="0"/>
              </a:rPr>
              <a:t>Colonne A : actions réalisées par Maria (ex. : </a:t>
            </a:r>
            <a:r>
              <a:rPr lang="fr-FR" sz="1400" i="1" dirty="0" err="1">
                <a:effectLst/>
                <a:latin typeface="Arial" panose="020B0604020202020204" pitchFamily="34" charset="0"/>
                <a:ea typeface="Times New Roman" panose="02020603050405020304" pitchFamily="18" charset="0"/>
              </a:rPr>
              <a:t>prende</a:t>
            </a:r>
            <a:r>
              <a:rPr lang="fr-FR" sz="1400" i="1" dirty="0">
                <a:effectLst/>
                <a:latin typeface="Arial" panose="020B0604020202020204" pitchFamily="34" charset="0"/>
                <a:ea typeface="Times New Roman" panose="02020603050405020304" pitchFamily="18" charset="0"/>
              </a:rPr>
              <a:t> l’autobus e consulta </a:t>
            </a:r>
            <a:r>
              <a:rPr lang="fr-FR" sz="1400" i="1" dirty="0" err="1">
                <a:effectLst/>
                <a:latin typeface="Arial" panose="020B0604020202020204" pitchFamily="34" charset="0"/>
                <a:ea typeface="Times New Roman" panose="02020603050405020304" pitchFamily="18" charset="0"/>
              </a:rPr>
              <a:t>un’app</a:t>
            </a:r>
            <a:r>
              <a:rPr lang="fr-FR" sz="1400" dirty="0">
                <a:effectLst/>
                <a:latin typeface="Arial" panose="020B0604020202020204" pitchFamily="34" charset="0"/>
                <a:ea typeface="Times New Roman" panose="02020603050405020304" pitchFamily="18" charset="0"/>
              </a:rPr>
              <a:t>).</a:t>
            </a:r>
            <a:endParaRPr lang="fr-FR" sz="1400" dirty="0">
              <a:effectLst/>
              <a:latin typeface="Times New Roman" panose="02020603050405020304" pitchFamily="18" charset="0"/>
              <a:ea typeface="Times New Roman" panose="02020603050405020304" pitchFamily="18" charset="0"/>
            </a:endParaRPr>
          </a:p>
          <a:p>
            <a:pPr marL="800100" lvl="1" indent="-342900" algn="just" fontAlgn="base">
              <a:lnSpc>
                <a:spcPct val="150000"/>
              </a:lnSpc>
              <a:buFont typeface="Symbol" pitchFamily="2" charset="2"/>
              <a:buChar char=""/>
            </a:pPr>
            <a:r>
              <a:rPr lang="fr-FR" sz="1400" dirty="0">
                <a:effectLst/>
                <a:latin typeface="Arial" panose="020B0604020202020204" pitchFamily="34" charset="0"/>
                <a:ea typeface="Times New Roman" panose="02020603050405020304" pitchFamily="18" charset="0"/>
              </a:rPr>
              <a:t>Colonne B : traces numériques générées (ex. : </a:t>
            </a:r>
            <a:r>
              <a:rPr lang="fr-FR" sz="1400" i="1" dirty="0" err="1">
                <a:effectLst/>
                <a:latin typeface="Arial" panose="020B0604020202020204" pitchFamily="34" charset="0"/>
                <a:ea typeface="Times New Roman" panose="02020603050405020304" pitchFamily="18" charset="0"/>
              </a:rPr>
              <a:t>posizione</a:t>
            </a:r>
            <a:r>
              <a:rPr lang="fr-FR" sz="1400" i="1" dirty="0">
                <a:effectLst/>
                <a:latin typeface="Arial" panose="020B0604020202020204" pitchFamily="34" charset="0"/>
                <a:ea typeface="Times New Roman" panose="02020603050405020304" pitchFamily="18" charset="0"/>
              </a:rPr>
              <a:t> GPS, </a:t>
            </a:r>
            <a:r>
              <a:rPr lang="fr-FR" sz="1400" i="1" dirty="0" err="1">
                <a:effectLst/>
                <a:latin typeface="Arial" panose="020B0604020202020204" pitchFamily="34" charset="0"/>
                <a:ea typeface="Times New Roman" panose="02020603050405020304" pitchFamily="18" charset="0"/>
              </a:rPr>
              <a:t>orario</a:t>
            </a:r>
            <a:r>
              <a:rPr lang="fr-FR" sz="1400" i="1" dirty="0">
                <a:effectLst/>
                <a:latin typeface="Arial" panose="020B0604020202020204" pitchFamily="34" charset="0"/>
                <a:ea typeface="Times New Roman" panose="02020603050405020304" pitchFamily="18" charset="0"/>
              </a:rPr>
              <a:t>, </a:t>
            </a:r>
            <a:r>
              <a:rPr lang="fr-FR" sz="1400" i="1" dirty="0" err="1">
                <a:effectLst/>
                <a:latin typeface="Arial" panose="020B0604020202020204" pitchFamily="34" charset="0"/>
                <a:ea typeface="Times New Roman" panose="02020603050405020304" pitchFamily="18" charset="0"/>
              </a:rPr>
              <a:t>fermata</a:t>
            </a:r>
            <a:r>
              <a:rPr lang="fr-FR" sz="1400" i="1" dirty="0">
                <a:effectLst/>
                <a:latin typeface="Arial" panose="020B0604020202020204" pitchFamily="34" charset="0"/>
                <a:ea typeface="Times New Roman" panose="02020603050405020304" pitchFamily="18" charset="0"/>
              </a:rPr>
              <a:t> di </a:t>
            </a:r>
            <a:r>
              <a:rPr lang="fr-FR" sz="1400" i="1" dirty="0" err="1">
                <a:effectLst/>
                <a:latin typeface="Arial" panose="020B0604020202020204" pitchFamily="34" charset="0"/>
                <a:ea typeface="Times New Roman" panose="02020603050405020304" pitchFamily="18" charset="0"/>
              </a:rPr>
              <a:t>salita</a:t>
            </a:r>
            <a:r>
              <a:rPr lang="fr-FR" sz="1400" i="1" dirty="0">
                <a:effectLst/>
                <a:latin typeface="Arial" panose="020B0604020202020204" pitchFamily="34" charset="0"/>
                <a:ea typeface="Times New Roman" panose="02020603050405020304" pitchFamily="18" charset="0"/>
              </a:rPr>
              <a:t> e </a:t>
            </a:r>
            <a:r>
              <a:rPr lang="fr-FR" sz="1400" i="1" dirty="0" err="1">
                <a:effectLst/>
                <a:latin typeface="Arial" panose="020B0604020202020204" pitchFamily="34" charset="0"/>
                <a:ea typeface="Times New Roman" panose="02020603050405020304" pitchFamily="18" charset="0"/>
              </a:rPr>
              <a:t>discesa</a:t>
            </a:r>
            <a:r>
              <a:rPr lang="fr-FR" sz="1400" dirty="0">
                <a:effectLst/>
                <a:latin typeface="Arial" panose="020B0604020202020204" pitchFamily="34" charset="0"/>
                <a:ea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endParaRPr>
          </a:p>
          <a:p>
            <a:pPr algn="just" fontAlgn="base">
              <a:lnSpc>
                <a:spcPct val="150000"/>
              </a:lnSpc>
            </a:pPr>
            <a:r>
              <a:rPr lang="fr-FR" sz="1800" dirty="0">
                <a:effectLst/>
                <a:latin typeface="Arial" panose="020B0604020202020204" pitchFamily="34" charset="0"/>
                <a:ea typeface="Times New Roman" panose="02020603050405020304" pitchFamily="18" charset="0"/>
              </a:rPr>
              <a:t>Cette activité vise à développer des stratégies d’écoute (repérage d’informations explicites, mise en relation d’indices visuels et sonores) et à structurer la compréhension.</a:t>
            </a:r>
            <a:endParaRPr lang="fr-FR" sz="1800"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52514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838200" y="1825625"/>
            <a:ext cx="5995086" cy="4351338"/>
          </a:xfrm>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1 – Compréhension orale (travail collaboratif)</a:t>
            </a:r>
            <a:endParaRPr lang="fr-FR" sz="1800" b="1" dirty="0">
              <a:solidFill>
                <a:srgbClr val="7F7F7F"/>
              </a:solidFill>
              <a:latin typeface="Times New Roman" panose="02020603050405020304" pitchFamily="18" charset="0"/>
              <a:ea typeface="Times New Roman" panose="02020603050405020304" pitchFamily="18" charset="0"/>
            </a:endParaRPr>
          </a:p>
          <a:p>
            <a:pPr marL="0" indent="0" algn="just" fontAlgn="base">
              <a:buNone/>
            </a:pPr>
            <a:endParaRPr lang="fr-FR" sz="1800" b="1" dirty="0">
              <a:solidFill>
                <a:srgbClr val="7F7F7F"/>
              </a:solidFill>
              <a:effectLst/>
              <a:latin typeface="Times New Roman" panose="02020603050405020304" pitchFamily="18" charset="0"/>
              <a:ea typeface="Times New Roman" panose="02020603050405020304" pitchFamily="18" charset="0"/>
            </a:endParaRPr>
          </a:p>
          <a:p>
            <a:pPr marL="0" indent="0" fontAlgn="base">
              <a:lnSpc>
                <a:spcPct val="100000"/>
              </a:lnSpc>
              <a:buNone/>
            </a:pPr>
            <a:r>
              <a:rPr lang="fr-FR" sz="1800" b="1" dirty="0">
                <a:latin typeface="Arial" panose="020B0604020202020204" pitchFamily="34" charset="0"/>
                <a:ea typeface="Times New Roman" panose="02020603050405020304" pitchFamily="18" charset="0"/>
                <a:cs typeface="Arial" panose="020B0604020202020204" pitchFamily="34" charset="0"/>
              </a:rPr>
              <a:t>DOCUMENT SUPPORT</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pic>
        <p:nvPicPr>
          <p:cNvPr id="10" name="Image 9">
            <a:extLst>
              <a:ext uri="{FF2B5EF4-FFF2-40B4-BE49-F238E27FC236}">
                <a16:creationId xmlns:a16="http://schemas.microsoft.com/office/drawing/2014/main" id="{683F5BA7-881A-1643-8CC2-F2CC9548E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329" y="2270022"/>
            <a:ext cx="5633647" cy="4222853"/>
          </a:xfrm>
          <a:prstGeom prst="rect">
            <a:avLst/>
          </a:prstGeom>
        </p:spPr>
      </p:pic>
      <p:pic>
        <p:nvPicPr>
          <p:cNvPr id="12" name="Image 11">
            <a:extLst>
              <a:ext uri="{FF2B5EF4-FFF2-40B4-BE49-F238E27FC236}">
                <a16:creationId xmlns:a16="http://schemas.microsoft.com/office/drawing/2014/main" id="{8B0B0DB4-2DA5-E643-86D3-866EC95A6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26493"/>
            <a:ext cx="5028495" cy="2796334"/>
          </a:xfrm>
          <a:prstGeom prst="rect">
            <a:avLst/>
          </a:prstGeom>
        </p:spPr>
      </p:pic>
    </p:spTree>
    <p:extLst>
      <p:ext uri="{BB962C8B-B14F-4D97-AF65-F5344CB8AC3E}">
        <p14:creationId xmlns:p14="http://schemas.microsoft.com/office/powerpoint/2010/main" val="326936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838200" y="1825625"/>
            <a:ext cx="5995086" cy="4351338"/>
          </a:xfrm>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1 – Compréhension orale (travail collaboratif)</a:t>
            </a:r>
            <a:endParaRPr lang="fr-FR" sz="1800" b="1" dirty="0">
              <a:solidFill>
                <a:srgbClr val="7F7F7F"/>
              </a:solidFill>
              <a:latin typeface="Times New Roman" panose="02020603050405020304" pitchFamily="18" charset="0"/>
              <a:ea typeface="Times New Roman" panose="02020603050405020304" pitchFamily="18" charset="0"/>
            </a:endParaRPr>
          </a:p>
          <a:p>
            <a:pPr marL="0" indent="0" algn="just" fontAlgn="base">
              <a:buNone/>
            </a:pPr>
            <a:endParaRPr lang="fr-FR" sz="1800" b="1" dirty="0">
              <a:solidFill>
                <a:srgbClr val="7F7F7F"/>
              </a:solidFill>
              <a:effectLst/>
              <a:latin typeface="Times New Roman" panose="02020603050405020304" pitchFamily="18" charset="0"/>
              <a:ea typeface="Times New Roman" panose="02020603050405020304" pitchFamily="18" charset="0"/>
            </a:endParaRPr>
          </a:p>
          <a:p>
            <a:pPr marL="0" indent="0" fontAlgn="base">
              <a:lnSpc>
                <a:spcPct val="100000"/>
              </a:lnSpc>
              <a:buNone/>
            </a:pPr>
            <a:r>
              <a:rPr lang="fr-FR" sz="1800" b="1" dirty="0">
                <a:latin typeface="Arial" panose="020B0604020202020204" pitchFamily="34" charset="0"/>
                <a:ea typeface="Times New Roman" panose="02020603050405020304" pitchFamily="18" charset="0"/>
                <a:cs typeface="Arial" panose="020B0604020202020204" pitchFamily="34" charset="0"/>
              </a:rPr>
              <a:t>DOCUMENT SUPPORT</a:t>
            </a:r>
          </a:p>
          <a:p>
            <a:pPr marL="0" indent="0" fontAlgn="base">
              <a:lnSpc>
                <a:spcPct val="150000"/>
              </a:lnSpc>
              <a:buNone/>
            </a:pPr>
            <a:r>
              <a:rPr lang="fr-FR" sz="1800" dirty="0">
                <a:effectLst/>
                <a:latin typeface="Arial" panose="020B0604020202020204" pitchFamily="34" charset="0"/>
                <a:ea typeface="Times New Roman" panose="02020603050405020304" pitchFamily="18" charset="0"/>
                <a:cs typeface="Arial" panose="020B0604020202020204" pitchFamily="34" charset="0"/>
              </a:rPr>
              <a:t>Pour </a:t>
            </a:r>
            <a:r>
              <a:rPr lang="fr-FR" sz="1800" dirty="0">
                <a:latin typeface="Arial" panose="020B0604020202020204" pitchFamily="34" charset="0"/>
                <a:ea typeface="Times New Roman" panose="02020603050405020304" pitchFamily="18" charset="0"/>
                <a:cs typeface="Arial" panose="020B0604020202020204" pitchFamily="34" charset="0"/>
              </a:rPr>
              <a:t>des élèves davantage en difficulté, on peut envisager un tableau pré-rempli, dont les colonnes sont à relier.</a:t>
            </a:r>
            <a:endParaRPr lang="fr-FR" sz="1800"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pic>
        <p:nvPicPr>
          <p:cNvPr id="3" name="Image 2">
            <a:extLst>
              <a:ext uri="{FF2B5EF4-FFF2-40B4-BE49-F238E27FC236}">
                <a16:creationId xmlns:a16="http://schemas.microsoft.com/office/drawing/2014/main" id="{1A87AACD-5D86-2E41-8117-55DB8A09B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86" y="2105038"/>
            <a:ext cx="4881777" cy="4387837"/>
          </a:xfrm>
          <a:prstGeom prst="rect">
            <a:avLst/>
          </a:prstGeom>
        </p:spPr>
      </p:pic>
    </p:spTree>
    <p:extLst>
      <p:ext uri="{BB962C8B-B14F-4D97-AF65-F5344CB8AC3E}">
        <p14:creationId xmlns:p14="http://schemas.microsoft.com/office/powerpoint/2010/main" val="111332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p:txBody>
          <a:bodyPr>
            <a:normAutofit/>
          </a:bodyPr>
          <a:lstStyle/>
          <a:p>
            <a:pPr marL="0" indent="0" algn="just" fontAlgn="base">
              <a:buNone/>
            </a:pPr>
            <a:r>
              <a:rPr lang="fr-FR" sz="1800" b="1" dirty="0">
                <a:solidFill>
                  <a:srgbClr val="7F7F7F"/>
                </a:solidFill>
                <a:effectLst/>
                <a:latin typeface="Arial" panose="020B0604020202020204" pitchFamily="34" charset="0"/>
                <a:ea typeface="Times New Roman" panose="02020603050405020304" pitchFamily="18" charset="0"/>
              </a:rPr>
              <a:t>Étape 2 – Expression écrite (réinvestissement personnel)</a:t>
            </a:r>
          </a:p>
          <a:p>
            <a:pPr marL="0" indent="0" algn="just" fontAlgn="base">
              <a:buNone/>
            </a:pPr>
            <a:endParaRPr lang="fr-FR" sz="1800" dirty="0">
              <a:latin typeface="Arial" panose="020B0604020202020204" pitchFamily="34" charset="0"/>
              <a:ea typeface="Times New Roman" panose="02020603050405020304" pitchFamily="18" charset="0"/>
            </a:endParaRPr>
          </a:p>
          <a:p>
            <a:pPr algn="just" fontAlgn="base">
              <a:lnSpc>
                <a:spcPct val="150000"/>
              </a:lnSpc>
            </a:pPr>
            <a:r>
              <a:rPr lang="fr-FR" sz="1800" dirty="0">
                <a:effectLst/>
                <a:latin typeface="Arial" panose="020B0604020202020204" pitchFamily="34" charset="0"/>
                <a:ea typeface="Times New Roman" panose="02020603050405020304" pitchFamily="18" charset="0"/>
              </a:rPr>
              <a:t>Les élèves transposent ensuite l’analyse à leur propre quotidien. Ils identifient différents moments de la journée où ils laissent une trace numérique (</a:t>
            </a:r>
            <a:r>
              <a:rPr lang="fr-FR" sz="1800" i="1" dirty="0">
                <a:effectLst/>
                <a:latin typeface="Arial" panose="020B0604020202020204" pitchFamily="34" charset="0"/>
                <a:ea typeface="Times New Roman" panose="02020603050405020304" pitchFamily="18" charset="0"/>
              </a:rPr>
              <a:t>musica in streaming, </a:t>
            </a:r>
            <a:r>
              <a:rPr lang="fr-FR" sz="1800" i="1" dirty="0" err="1">
                <a:effectLst/>
                <a:latin typeface="Arial" panose="020B0604020202020204" pitchFamily="34" charset="0"/>
                <a:ea typeface="Times New Roman" panose="02020603050405020304" pitchFamily="18" charset="0"/>
              </a:rPr>
              <a:t>ricerche</a:t>
            </a:r>
            <a:r>
              <a:rPr lang="fr-FR" sz="1800" i="1" dirty="0">
                <a:effectLst/>
                <a:latin typeface="Arial" panose="020B0604020202020204" pitchFamily="34" charset="0"/>
                <a:ea typeface="Times New Roman" panose="02020603050405020304" pitchFamily="18" charset="0"/>
              </a:rPr>
              <a:t> online, post sui social…</a:t>
            </a:r>
            <a:r>
              <a:rPr lang="fr-FR" sz="1800" dirty="0">
                <a:effectLst/>
                <a:latin typeface="Arial" panose="020B0604020202020204" pitchFamily="34" charset="0"/>
                <a:ea typeface="Times New Roman" panose="02020603050405020304" pitchFamily="18" charset="0"/>
              </a:rPr>
              <a:t>).</a:t>
            </a:r>
          </a:p>
          <a:p>
            <a:pPr algn="just" fontAlgn="base">
              <a:lnSpc>
                <a:spcPct val="150000"/>
              </a:lnSpc>
            </a:pPr>
            <a:r>
              <a:rPr lang="fr-FR" sz="1800" dirty="0">
                <a:effectLst/>
                <a:latin typeface="Arial" panose="020B0604020202020204" pitchFamily="34" charset="0"/>
                <a:ea typeface="Times New Roman" panose="02020603050405020304" pitchFamily="18" charset="0"/>
              </a:rPr>
              <a:t>Ils rédigent ensuite un court paragraphe répondant à la consigne : « </a:t>
            </a:r>
            <a:r>
              <a:rPr lang="fr-FR" sz="1800" i="1" dirty="0">
                <a:effectLst/>
                <a:latin typeface="Arial" panose="020B0604020202020204" pitchFamily="34" charset="0"/>
                <a:ea typeface="Times New Roman" panose="02020603050405020304" pitchFamily="18" charset="0"/>
              </a:rPr>
              <a:t>Cosa il cloud sa su di te?</a:t>
            </a:r>
            <a:r>
              <a:rPr lang="fr-FR" sz="1800" dirty="0">
                <a:effectLst/>
                <a:latin typeface="Arial" panose="020B0604020202020204" pitchFamily="34" charset="0"/>
                <a:ea typeface="Times New Roman" panose="02020603050405020304" pitchFamily="18" charset="0"/>
              </a:rPr>
              <a:t> ». Cette production favorise la mobilisation du lexique étudié, l’expression de l’hypothèse et de l’opinion, ainsi qu’une prise de conscience individuelle. Les productions des élèves sont affichées dans la salle et ces derniers essaient collectivement de retrouver qui en est l’auteur.</a:t>
            </a:r>
            <a:endParaRPr lang="fr-FR" sz="1800"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2791627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1189</Words>
  <Application>Microsoft Office PowerPoint</Application>
  <PresentationFormat>Grand écran</PresentationFormat>
  <Paragraphs>88</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DejaVu Sans</vt:lpstr>
      <vt:lpstr>Symbol</vt:lpstr>
      <vt:lpstr>Times New Roman</vt:lpstr>
      <vt:lpstr>Thème Office</vt:lpstr>
      <vt:lpstr>Présentation PowerPoint</vt:lpstr>
      <vt:lpstr>Sommaire</vt:lpstr>
      <vt:lpstr>Contexte</vt:lpstr>
      <vt:lpstr>Objectifs</vt:lpstr>
      <vt:lpstr>Objectifs</vt:lpstr>
      <vt:lpstr>Étapes </vt:lpstr>
      <vt:lpstr>Étapes </vt:lpstr>
      <vt:lpstr>Étapes </vt:lpstr>
      <vt:lpstr>Étapes </vt:lpstr>
      <vt:lpstr>Étapes </vt:lpstr>
      <vt:lpstr>Étapes </vt:lpstr>
      <vt:lpstr>Étapes </vt:lpstr>
      <vt:lpstr>Analyse</vt:lpstr>
      <vt:lpstr>Points de vigilance</vt:lpstr>
      <vt:lpstr>Outils numériques utilisés</vt:lpstr>
      <vt:lpstr>Conclusion</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Pierre Mougin</dc:creator>
  <cp:lastModifiedBy>pascal iallonardi</cp:lastModifiedBy>
  <cp:revision>48</cp:revision>
  <dcterms:created xsi:type="dcterms:W3CDTF">2024-05-12T11:48:40Z</dcterms:created>
  <dcterms:modified xsi:type="dcterms:W3CDTF">2026-06-17T16:20:44Z</dcterms:modified>
</cp:coreProperties>
</file>