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0" r:id="rId3"/>
    <p:sldId id="258" r:id="rId4"/>
    <p:sldId id="309" r:id="rId5"/>
    <p:sldId id="301" r:id="rId6"/>
    <p:sldId id="300" r:id="rId7"/>
    <p:sldId id="285" r:id="rId8"/>
    <p:sldId id="286" r:id="rId9"/>
    <p:sldId id="287" r:id="rId10"/>
    <p:sldId id="312" r:id="rId11"/>
    <p:sldId id="284" r:id="rId12"/>
    <p:sldId id="302" r:id="rId13"/>
    <p:sldId id="303" r:id="rId14"/>
    <p:sldId id="314" r:id="rId15"/>
    <p:sldId id="304" r:id="rId16"/>
    <p:sldId id="316" r:id="rId17"/>
    <p:sldId id="293" r:id="rId18"/>
    <p:sldId id="317" r:id="rId19"/>
    <p:sldId id="320" r:id="rId20"/>
    <p:sldId id="319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>
        <p:scale>
          <a:sx n="53" d="100"/>
          <a:sy n="53" d="100"/>
        </p:scale>
        <p:origin x="-157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6553002" y="6479177"/>
            <a:ext cx="2481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Dulce Araujo / Nathalie Olchowy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C96B5-AE42-4708-8823-05218BF787CB}" type="datetimeFigureOut">
              <a:rPr lang="fr-FR" smtClean="0"/>
              <a:pPr/>
              <a:t>30/05/2016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0864E0-8563-49AF-A61E-D028ED2AD3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6300192" y="6343898"/>
            <a:ext cx="2481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Dulce Araujo / Nathalie Olchowy </a:t>
            </a:r>
            <a:endParaRPr lang="fr-F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view2140515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learningapps.org/view21217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learnenglishkids.britishcouncil.org/en/word-games/archived-word-games/superheroes-1" TargetMode="External"/><Relationship Id="rId4" Type="http://schemas.openxmlformats.org/officeDocument/2006/relationships/hyperlink" Target="https://learnenglishkids.britishcouncil.org/en/word-games/archived-word-games/superheroes-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learningapps.org/view212175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r.calameo.com/read/004724051a4c207c385cc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hyperlink" Target="http://fr.calameo.com/read/001416389dc13a7bfaf1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r.calameo.com/read/004724051a4c207c385cc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://www.calameo.com/read/001416389dc13a7bfaf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image" Target="../media/image2.jpeg"/><Relationship Id="rId2" Type="http://schemas.openxmlformats.org/officeDocument/2006/relationships/slide" Target="slide4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9duFix25XA" TargetMode="External"/><Relationship Id="rId2" Type="http://schemas.openxmlformats.org/officeDocument/2006/relationships/hyperlink" Target="https://voice.adobe.com/a/kM0e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5301208"/>
            <a:ext cx="6048672" cy="882119"/>
          </a:xfrm>
        </p:spPr>
        <p:txBody>
          <a:bodyPr>
            <a:normAutofit/>
          </a:bodyPr>
          <a:lstStyle/>
          <a:p>
            <a:r>
              <a:rPr lang="fr-FR" sz="2400" b="1" dirty="0" err="1" smtClean="0"/>
              <a:t>Superheroes</a:t>
            </a:r>
            <a:r>
              <a:rPr lang="fr-FR" sz="2400" b="1" dirty="0" smtClean="0"/>
              <a:t> : approche méthodologique et collaborative en 6e</a:t>
            </a:r>
            <a:endParaRPr lang="fr-FR" sz="2400" b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r-FR" sz="4800" dirty="0" smtClean="0"/>
              <a:t> </a:t>
            </a:r>
            <a:r>
              <a:rPr lang="fr-FR" sz="2800" dirty="0"/>
              <a:t>T</a:t>
            </a:r>
            <a:r>
              <a:rPr lang="fr-FR" sz="2800" dirty="0" smtClean="0"/>
              <a:t>ravail collaboratif dans les groupes inter-établissements</a:t>
            </a: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2000" dirty="0" smtClean="0"/>
              <a:t>Académie de Nancy-Metz</a:t>
            </a: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857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_TRAAM_v3-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457200" y="764704"/>
            <a:ext cx="8229600" cy="5242587"/>
          </a:xfrm>
          <a:prstGeom prst="rect">
            <a:avLst/>
          </a:prstGeom>
        </p:spPr>
        <p:txBody>
          <a:bodyPr/>
          <a:lstStyle/>
          <a:p>
            <a:pPr marL="365760" lvl="1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c) Devinettes créées par les élèves sur le Forum de l’ENT :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1" y="332656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5686610" y="1968565"/>
            <a:ext cx="3061834" cy="878586"/>
            <a:chOff x="514932" y="2783975"/>
            <a:chExt cx="3189241" cy="100506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77" y="2852936"/>
              <a:ext cx="82867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1579254" y="3064103"/>
              <a:ext cx="796784" cy="387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Forum</a:t>
              </a: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514932" y="2783975"/>
              <a:ext cx="3189241" cy="1005065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568506" cy="39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6078058" y="4221088"/>
            <a:ext cx="2376264" cy="1867642"/>
          </a:xfrm>
          <a:prstGeom prst="wedgeRoundRectCallout">
            <a:avLst>
              <a:gd name="adj1" fmla="val -179318"/>
              <a:gd name="adj2" fmla="val -998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Savoir utiliser ce qu’ils ont appris et rédiger quelques phrases.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1"/>
          <p:cNvSpPr>
            <a:spLocks noGrp="1"/>
          </p:cNvSpPr>
          <p:nvPr>
            <p:ph idx="4294967295"/>
          </p:nvPr>
        </p:nvSpPr>
        <p:spPr>
          <a:xfrm>
            <a:off x="457200" y="764704"/>
            <a:ext cx="8229600" cy="5242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1800" dirty="0">
                <a:solidFill>
                  <a:srgbClr val="7030A0"/>
                </a:solidFill>
              </a:rPr>
              <a:t>d</a:t>
            </a:r>
            <a:r>
              <a:rPr lang="fr-FR" sz="1800" dirty="0" smtClean="0">
                <a:solidFill>
                  <a:srgbClr val="7030A0"/>
                </a:solidFill>
              </a:rPr>
              <a:t>) </a:t>
            </a:r>
            <a:r>
              <a:rPr lang="fr-FR" sz="1800" dirty="0"/>
              <a:t>Révision du vocabulaire du corps humain (</a:t>
            </a:r>
            <a:r>
              <a:rPr lang="fr-FR" sz="1800" dirty="0" err="1"/>
              <a:t>paperboards</a:t>
            </a:r>
            <a:r>
              <a:rPr lang="fr-FR" sz="1800" dirty="0"/>
              <a:t> / </a:t>
            </a:r>
            <a:r>
              <a:rPr lang="fr-FR" sz="1800" dirty="0" err="1"/>
              <a:t>learningapps</a:t>
            </a:r>
            <a:r>
              <a:rPr lang="fr-FR" sz="1800" dirty="0"/>
              <a:t> / </a:t>
            </a:r>
            <a:r>
              <a:rPr lang="fr-FR" sz="1800" dirty="0" err="1"/>
              <a:t>speakyplanet</a:t>
            </a:r>
            <a:r>
              <a:rPr lang="fr-FR" sz="1800" dirty="0"/>
              <a:t> / </a:t>
            </a:r>
            <a:r>
              <a:rPr lang="fr-FR" sz="1800" dirty="0" err="1"/>
              <a:t>quizlet</a:t>
            </a:r>
            <a:r>
              <a:rPr lang="fr-FR" sz="1800" dirty="0"/>
              <a:t>)</a:t>
            </a:r>
          </a:p>
          <a:p>
            <a:r>
              <a:rPr lang="fr-FR" sz="1800" dirty="0">
                <a:hlinkClick r:id="rId2"/>
              </a:rPr>
              <a:t>http://learningapps.org/view2121751</a:t>
            </a:r>
            <a:endParaRPr lang="fr-FR" sz="1800" dirty="0"/>
          </a:p>
          <a:p>
            <a:r>
              <a:rPr lang="fr-FR" sz="1800" dirty="0">
                <a:hlinkClick r:id="rId3"/>
              </a:rPr>
              <a:t>http://learningapps.org/view2140515</a:t>
            </a:r>
            <a:endParaRPr lang="fr-FR" sz="1800" dirty="0"/>
          </a:p>
          <a:p>
            <a:r>
              <a:rPr lang="fr-FR" sz="1800" dirty="0">
                <a:hlinkClick r:id="rId4"/>
              </a:rPr>
              <a:t>https://learnenglishkids.britishcouncil.org/en/word-games/archived-word-games/superheroes-2</a:t>
            </a:r>
            <a:endParaRPr lang="fr-FR" sz="1800" dirty="0"/>
          </a:p>
          <a:p>
            <a:r>
              <a:rPr lang="fr-FR" sz="1800" dirty="0">
                <a:hlinkClick r:id="rId5"/>
              </a:rPr>
              <a:t>https://learnenglishkids.britishcouncil.org/en/word-games/archived-word-games/superheroes-1</a:t>
            </a:r>
            <a:endParaRPr lang="fr-FR" sz="1800" dirty="0"/>
          </a:p>
          <a:p>
            <a:pPr marL="45720" indent="0">
              <a:buNone/>
            </a:pPr>
            <a:endParaRPr lang="fr-FR" sz="1800" dirty="0" smtClean="0">
              <a:solidFill>
                <a:srgbClr val="7030A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1" y="332656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 bwMode="auto">
          <a:xfrm>
            <a:off x="198893" y="3429000"/>
            <a:ext cx="3869052" cy="204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05" y="3329076"/>
            <a:ext cx="3001843" cy="224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179511" y="332656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sp>
        <p:nvSpPr>
          <p:cNvPr id="19" name="Espace réservé du contenu 1"/>
          <p:cNvSpPr>
            <a:spLocks noGrp="1"/>
          </p:cNvSpPr>
          <p:nvPr>
            <p:ph idx="4294967295"/>
          </p:nvPr>
        </p:nvSpPr>
        <p:spPr>
          <a:xfrm>
            <a:off x="374846" y="910894"/>
            <a:ext cx="8229600" cy="52425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1800" dirty="0">
                <a:solidFill>
                  <a:srgbClr val="7030A0"/>
                </a:solidFill>
              </a:rPr>
              <a:t>e</a:t>
            </a:r>
            <a:r>
              <a:rPr lang="fr-FR" sz="1800" dirty="0" smtClean="0">
                <a:solidFill>
                  <a:srgbClr val="7030A0"/>
                </a:solidFill>
              </a:rPr>
              <a:t>) Matrice créée sur </a:t>
            </a:r>
            <a:r>
              <a:rPr lang="fr-FR" sz="1800" dirty="0" err="1" smtClean="0">
                <a:solidFill>
                  <a:srgbClr val="7030A0"/>
                </a:solidFill>
              </a:rPr>
              <a:t>learningapps</a:t>
            </a:r>
            <a:r>
              <a:rPr lang="fr-FR" sz="1800" dirty="0" smtClean="0">
                <a:solidFill>
                  <a:srgbClr val="7030A0"/>
                </a:solidFill>
              </a:rPr>
              <a:t> pour travailler l’ordre des mots et notamment la place des adjectifs (à la maison et en classe, lien sur le GIE) :</a:t>
            </a:r>
          </a:p>
          <a:p>
            <a:pPr marL="45720" indent="0">
              <a:buNone/>
            </a:pPr>
            <a:r>
              <a:rPr lang="fr-FR" sz="1800" dirty="0">
                <a:solidFill>
                  <a:srgbClr val="7030A0"/>
                </a:solidFill>
                <a:hlinkClick r:id="rId2"/>
              </a:rPr>
              <a:t>http://</a:t>
            </a:r>
            <a:r>
              <a:rPr lang="fr-FR" sz="1800" dirty="0" smtClean="0">
                <a:solidFill>
                  <a:srgbClr val="7030A0"/>
                </a:solidFill>
                <a:hlinkClick r:id="rId2"/>
              </a:rPr>
              <a:t>learningapps.org/view2121751</a:t>
            </a:r>
            <a:endParaRPr lang="fr-FR" sz="18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fr-FR" sz="18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fr-FR" sz="1800" dirty="0" smtClean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0" y="2492896"/>
            <a:ext cx="7997156" cy="293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4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1538" y="888995"/>
            <a:ext cx="7956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f</a:t>
            </a:r>
            <a:r>
              <a:rPr lang="fr-FR" dirty="0" smtClean="0">
                <a:solidFill>
                  <a:srgbClr val="7030A0"/>
                </a:solidFill>
              </a:rPr>
              <a:t>) </a:t>
            </a:r>
            <a:r>
              <a:rPr lang="fr-FR" dirty="0"/>
              <a:t>Travail sur la différence d’emploi entre BE et HAVE avec  :</a:t>
            </a:r>
          </a:p>
          <a:p>
            <a:r>
              <a:rPr lang="fr-FR" dirty="0"/>
              <a:t>-Les conteneurs sur </a:t>
            </a:r>
            <a:r>
              <a:rPr lang="fr-FR" dirty="0" err="1"/>
              <a:t>activinspire</a:t>
            </a:r>
            <a:endParaRPr lang="fr-FR" dirty="0"/>
          </a:p>
          <a:p>
            <a:r>
              <a:rPr lang="fr-FR" dirty="0"/>
              <a:t>-exercices du manuel new </a:t>
            </a:r>
            <a:r>
              <a:rPr lang="fr-FR" dirty="0" err="1"/>
              <a:t>enjoy</a:t>
            </a:r>
            <a:r>
              <a:rPr lang="fr-FR" dirty="0"/>
              <a:t> 6</a:t>
            </a:r>
            <a:r>
              <a:rPr lang="fr-FR" baseline="30000" dirty="0"/>
              <a:t>e</a:t>
            </a:r>
            <a:r>
              <a:rPr lang="fr-FR" dirty="0"/>
              <a:t> ou New </a:t>
            </a:r>
            <a:r>
              <a:rPr lang="fr-FR" dirty="0" err="1"/>
              <a:t>Spring</a:t>
            </a:r>
            <a:r>
              <a:rPr lang="fr-FR" dirty="0"/>
              <a:t> 6</a:t>
            </a:r>
            <a:r>
              <a:rPr lang="fr-FR" baseline="30000" dirty="0"/>
              <a:t>e</a:t>
            </a:r>
            <a:endParaRPr lang="fr-FR" dirty="0"/>
          </a:p>
          <a:p>
            <a:r>
              <a:rPr lang="fr-FR" dirty="0"/>
              <a:t>-</a:t>
            </a:r>
            <a:r>
              <a:rPr lang="fr-FR" dirty="0" err="1"/>
              <a:t>matching</a:t>
            </a:r>
            <a:r>
              <a:rPr lang="fr-FR" dirty="0"/>
              <a:t> </a:t>
            </a:r>
            <a:r>
              <a:rPr lang="fr-FR" dirty="0" err="1" smtClean="0"/>
              <a:t>exercise</a:t>
            </a:r>
            <a:endParaRPr lang="fr-FR" dirty="0" smtClean="0"/>
          </a:p>
          <a:p>
            <a:r>
              <a:rPr lang="fr-FR" dirty="0" smtClean="0"/>
              <a:t>-Travail </a:t>
            </a:r>
            <a:r>
              <a:rPr lang="fr-FR" dirty="0"/>
              <a:t>sur CAN avec des </a:t>
            </a:r>
            <a:r>
              <a:rPr lang="fr-FR" dirty="0" err="1"/>
              <a:t>powerpoints</a:t>
            </a:r>
            <a:r>
              <a:rPr lang="fr-FR" dirty="0"/>
              <a:t> / vidéo / exercices…</a:t>
            </a:r>
          </a:p>
          <a:p>
            <a:endParaRPr lang="fr-FR" dirty="0"/>
          </a:p>
          <a:p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79511" y="332656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 r="7755" b="7290"/>
          <a:stretch/>
        </p:blipFill>
        <p:spPr bwMode="auto">
          <a:xfrm>
            <a:off x="180382" y="3356992"/>
            <a:ext cx="450337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24911"/>
            <a:ext cx="3888432" cy="228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79511" y="92655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sp>
        <p:nvSpPr>
          <p:cNvPr id="15" name="Espace réservé du contenu 1"/>
          <p:cNvSpPr>
            <a:spLocks noGrp="1"/>
          </p:cNvSpPr>
          <p:nvPr>
            <p:ph idx="4294967295"/>
          </p:nvPr>
        </p:nvSpPr>
        <p:spPr>
          <a:xfrm>
            <a:off x="457200" y="764704"/>
            <a:ext cx="8229600" cy="59766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dirty="0">
                <a:solidFill>
                  <a:srgbClr val="7030A0"/>
                </a:solidFill>
              </a:rPr>
              <a:t>g</a:t>
            </a:r>
            <a:r>
              <a:rPr lang="fr-FR" dirty="0" smtClean="0">
                <a:solidFill>
                  <a:srgbClr val="7030A0"/>
                </a:solidFill>
              </a:rPr>
              <a:t>) </a:t>
            </a:r>
            <a:r>
              <a:rPr lang="fr-FR" dirty="0" smtClean="0">
                <a:solidFill>
                  <a:srgbClr val="7030A0"/>
                </a:solidFill>
              </a:rPr>
              <a:t>Travail avec les manuels new </a:t>
            </a:r>
            <a:r>
              <a:rPr lang="fr-FR" dirty="0" err="1" smtClean="0">
                <a:solidFill>
                  <a:srgbClr val="7030A0"/>
                </a:solidFill>
              </a:rPr>
              <a:t>enjoy</a:t>
            </a:r>
            <a:r>
              <a:rPr lang="fr-FR" dirty="0" smtClean="0">
                <a:solidFill>
                  <a:srgbClr val="7030A0"/>
                </a:solidFill>
              </a:rPr>
              <a:t> 6 et new </a:t>
            </a:r>
            <a:r>
              <a:rPr lang="fr-FR" dirty="0" err="1" smtClean="0">
                <a:solidFill>
                  <a:srgbClr val="7030A0"/>
                </a:solidFill>
              </a:rPr>
              <a:t>spring</a:t>
            </a:r>
            <a:r>
              <a:rPr lang="fr-FR" dirty="0" smtClean="0">
                <a:solidFill>
                  <a:srgbClr val="7030A0"/>
                </a:solidFill>
              </a:rPr>
              <a:t> 6 (CE et exercices) :</a:t>
            </a:r>
          </a:p>
          <a:p>
            <a:pPr marL="45720" indent="0">
              <a:buNone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33937" cy="359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92016" y="656692"/>
            <a:ext cx="8514574" cy="41764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1800" dirty="0">
                <a:solidFill>
                  <a:srgbClr val="7030A0"/>
                </a:solidFill>
              </a:rPr>
              <a:t>h</a:t>
            </a:r>
            <a:r>
              <a:rPr lang="fr-FR" sz="1800" dirty="0" smtClean="0">
                <a:solidFill>
                  <a:srgbClr val="7030A0"/>
                </a:solidFill>
              </a:rPr>
              <a:t>) </a:t>
            </a:r>
            <a:r>
              <a:rPr lang="fr-FR" sz="1800" dirty="0" smtClean="0">
                <a:solidFill>
                  <a:srgbClr val="7030A0"/>
                </a:solidFill>
              </a:rPr>
              <a:t>Fiche de consignes pour l’évaluation distribuée aux élèves</a:t>
            </a:r>
          </a:p>
          <a:p>
            <a:endParaRPr lang="fr-FR" dirty="0" smtClean="0"/>
          </a:p>
          <a:p>
            <a:pPr marL="45720" indent="0">
              <a:buNone/>
            </a:pPr>
            <a:endParaRPr lang="fr-FR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79511" y="92655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4876"/>
            <a:ext cx="5238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56" y="3645024"/>
            <a:ext cx="49434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7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03448" y="711860"/>
            <a:ext cx="8849072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i) </a:t>
            </a:r>
            <a:r>
              <a:rPr lang="fr-FR" dirty="0" smtClean="0">
                <a:solidFill>
                  <a:srgbClr val="7030A0"/>
                </a:solidFill>
              </a:rPr>
              <a:t>Evaluations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 CO (basée sur new </a:t>
            </a:r>
            <a:r>
              <a:rPr lang="fr-FR" dirty="0" err="1" smtClean="0">
                <a:solidFill>
                  <a:schemeClr val="tx1"/>
                </a:solidFill>
              </a:rPr>
              <a:t>enjoy</a:t>
            </a:r>
            <a:r>
              <a:rPr lang="fr-FR" dirty="0" smtClean="0">
                <a:solidFill>
                  <a:schemeClr val="tx1"/>
                </a:solidFill>
              </a:rPr>
              <a:t> 6) :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CE (origine du texte : new </a:t>
            </a:r>
            <a:r>
              <a:rPr lang="fr-FR" dirty="0" err="1" smtClean="0">
                <a:solidFill>
                  <a:schemeClr val="tx1"/>
                </a:solidFill>
              </a:rPr>
              <a:t>enjoy</a:t>
            </a:r>
            <a:r>
              <a:rPr lang="fr-FR" dirty="0" smtClean="0">
                <a:solidFill>
                  <a:schemeClr val="tx1"/>
                </a:solidFill>
              </a:rPr>
              <a:t> 6) :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9511" y="92655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4579640" cy="198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59" y="416691"/>
            <a:ext cx="3423556" cy="29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1"/>
          <p:cNvSpPr>
            <a:spLocks noGrp="1"/>
          </p:cNvSpPr>
          <p:nvPr>
            <p:ph idx="4294967295"/>
          </p:nvPr>
        </p:nvSpPr>
        <p:spPr>
          <a:xfrm>
            <a:off x="301171" y="692696"/>
            <a:ext cx="8229600" cy="48116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FR" sz="1800" dirty="0">
                <a:solidFill>
                  <a:srgbClr val="7030A0"/>
                </a:solidFill>
              </a:rPr>
              <a:t>j</a:t>
            </a:r>
            <a:r>
              <a:rPr lang="fr-FR" sz="1800" dirty="0" smtClean="0">
                <a:solidFill>
                  <a:srgbClr val="7030A0"/>
                </a:solidFill>
              </a:rPr>
              <a:t>) </a:t>
            </a:r>
            <a:r>
              <a:rPr lang="fr-FR" sz="1800" dirty="0">
                <a:solidFill>
                  <a:srgbClr val="7030A0"/>
                </a:solidFill>
              </a:rPr>
              <a:t>Publication et valorisation des productions écrites</a:t>
            </a:r>
          </a:p>
          <a:p>
            <a:pPr marL="45720" indent="0">
              <a:buNone/>
            </a:pPr>
            <a:endParaRPr lang="fr-FR" sz="1800" dirty="0" smtClean="0"/>
          </a:p>
          <a:p>
            <a:r>
              <a:rPr lang="fr-FR" sz="1800" dirty="0" smtClean="0"/>
              <a:t>Publication </a:t>
            </a:r>
            <a:r>
              <a:rPr lang="fr-FR" sz="1800" dirty="0"/>
              <a:t>des productions écrites sous format numérique avec </a:t>
            </a:r>
            <a:r>
              <a:rPr lang="fr-FR" sz="1800" dirty="0" smtClean="0"/>
              <a:t>Calaméo sur l’ENT </a:t>
            </a:r>
          </a:p>
          <a:p>
            <a:endParaRPr lang="fr-FR" sz="1800" dirty="0" smtClean="0"/>
          </a:p>
          <a:p>
            <a:endParaRPr lang="fr-FR" sz="1800" dirty="0" smtClean="0"/>
          </a:p>
          <a:p>
            <a:pPr marL="45720" indent="0">
              <a:buNone/>
            </a:pPr>
            <a:endParaRPr lang="fr-FR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1352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14116" y="188640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1613198" y="3284984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fr.calameo.com/read/004724051a4c207c385cc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666130" y="4077072"/>
            <a:ext cx="571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fr.calameo.com/read/001416389dc13a7bfaf14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80112" y="55892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Suite publication </a:t>
            </a:r>
            <a:endParaRPr lang="fr-FR" dirty="0"/>
          </a:p>
        </p:txBody>
      </p:sp>
      <p:sp>
        <p:nvSpPr>
          <p:cNvPr id="5" name="Flèche droite 4">
            <a:hlinkClick r:id="rId5" action="ppaction://hlinksldjump"/>
          </p:cNvPr>
          <p:cNvSpPr/>
          <p:nvPr/>
        </p:nvSpPr>
        <p:spPr>
          <a:xfrm>
            <a:off x="7643614" y="5589240"/>
            <a:ext cx="81681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7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03448" y="711860"/>
            <a:ext cx="8849072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Exemples </a:t>
            </a:r>
            <a:r>
              <a:rPr lang="fr-FR" sz="1800" dirty="0" smtClean="0">
                <a:solidFill>
                  <a:schemeClr val="tx1"/>
                </a:solidFill>
              </a:rPr>
              <a:t>de productions : </a:t>
            </a:r>
          </a:p>
          <a:p>
            <a:pPr marL="4572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9511" y="92655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2655"/>
            <a:ext cx="1352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72408" cy="44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6" t="23750" r="19706" b="6144"/>
          <a:stretch/>
        </p:blipFill>
        <p:spPr bwMode="auto">
          <a:xfrm>
            <a:off x="4511169" y="1620870"/>
            <a:ext cx="4245481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21741" y="575532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Suite </a:t>
            </a:r>
            <a:endParaRPr lang="fr-FR" dirty="0"/>
          </a:p>
        </p:txBody>
      </p:sp>
      <p:sp>
        <p:nvSpPr>
          <p:cNvPr id="5" name="Flèche droite 4">
            <a:hlinkClick r:id="rId5" action="ppaction://hlinksldjump"/>
          </p:cNvPr>
          <p:cNvSpPr/>
          <p:nvPr/>
        </p:nvSpPr>
        <p:spPr>
          <a:xfrm>
            <a:off x="6021841" y="5733256"/>
            <a:ext cx="1224136" cy="391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6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03448" y="711860"/>
            <a:ext cx="8849072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k</a:t>
            </a:r>
            <a:r>
              <a:rPr lang="fr-FR" dirty="0" smtClean="0">
                <a:solidFill>
                  <a:srgbClr val="7030A0"/>
                </a:solidFill>
              </a:rPr>
              <a:t>) </a:t>
            </a:r>
            <a:r>
              <a:rPr lang="fr-FR" dirty="0" smtClean="0">
                <a:solidFill>
                  <a:srgbClr val="7030A0"/>
                </a:solidFill>
              </a:rPr>
              <a:t>Publication et valorisation des productions écrites</a:t>
            </a:r>
          </a:p>
          <a:p>
            <a:pPr algn="ctr"/>
            <a:r>
              <a:rPr lang="fr-FR" sz="2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Concours d’EE </a:t>
            </a:r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fr-FR" sz="2000" dirty="0"/>
              <a:t>Écriture en classe</a:t>
            </a:r>
          </a:p>
          <a:p>
            <a:pPr algn="ctr"/>
            <a:r>
              <a:rPr lang="fr-FR" sz="2000" dirty="0"/>
              <a:t>Droit au cahier pour rédiger</a:t>
            </a:r>
          </a:p>
          <a:p>
            <a:pPr algn="ctr"/>
            <a:r>
              <a:rPr lang="fr-FR" sz="2000" dirty="0"/>
              <a:t>Dessin du super héro  imaginé à la maison</a:t>
            </a:r>
          </a:p>
          <a:p>
            <a:pPr algn="ctr"/>
            <a:r>
              <a:rPr lang="fr-FR" sz="2000" dirty="0"/>
              <a:t>Création d’un livre numérique sur </a:t>
            </a:r>
            <a:r>
              <a:rPr lang="fr-FR" sz="2000" dirty="0" err="1"/>
              <a:t>Calaméo</a:t>
            </a:r>
            <a:r>
              <a:rPr lang="fr-FR" sz="2000" dirty="0"/>
              <a:t> pour chaque classe</a:t>
            </a:r>
          </a:p>
          <a:p>
            <a:pPr algn="ctr"/>
            <a:r>
              <a:rPr lang="fr-FR" sz="2000" dirty="0"/>
              <a:t>Vote pour les 3 préférés avec </a:t>
            </a:r>
            <a:r>
              <a:rPr lang="fr-FR" sz="2000" dirty="0" err="1"/>
              <a:t>balotilo</a:t>
            </a:r>
            <a:endParaRPr lang="fr-FR" sz="2000" dirty="0"/>
          </a:p>
          <a:p>
            <a:pPr algn="ctr"/>
            <a:r>
              <a:rPr lang="fr-FR" sz="2000" dirty="0"/>
              <a:t>Remise de petits cadeaux aux gagnants.</a:t>
            </a:r>
          </a:p>
          <a:p>
            <a:r>
              <a:rPr lang="fr-FR" dirty="0">
                <a:hlinkClick r:id="rId2"/>
              </a:rPr>
              <a:t>http://www.calameo.com/read/001416389dc13a7bfaf14</a:t>
            </a:r>
            <a:endParaRPr lang="fr-FR" dirty="0"/>
          </a:p>
          <a:p>
            <a:r>
              <a:rPr lang="fr-FR" dirty="0">
                <a:hlinkClick r:id="rId3"/>
              </a:rPr>
              <a:t>http://fr.calameo.com/read/004724051a4c207c385cc</a:t>
            </a:r>
            <a:endParaRPr lang="fr-FR" dirty="0"/>
          </a:p>
          <a:p>
            <a:endParaRPr lang="fr-FR" dirty="0"/>
          </a:p>
          <a:p>
            <a:pPr marL="560070" indent="-514350">
              <a:buAutoNum type="romanLcParenR"/>
            </a:pPr>
            <a:endParaRPr lang="fr-FR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9511" y="92655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1329753" cy="112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6" y="4149080"/>
            <a:ext cx="1737398" cy="2361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48" y="4174176"/>
            <a:ext cx="1875529" cy="2349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78" y="4149080"/>
            <a:ext cx="3841375" cy="1944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7992888" cy="583264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fr-FR" dirty="0" smtClean="0"/>
              <a:t>Sommaire</a:t>
            </a:r>
          </a:p>
          <a:p>
            <a:pPr marL="502920" indent="-457200">
              <a:buAutoNum type="arabicParenR"/>
            </a:pPr>
            <a:r>
              <a:rPr lang="fr-FR" dirty="0" smtClean="0">
                <a:hlinkClick r:id="" action="ppaction://hlinkshowjump?jump=nextslide"/>
              </a:rPr>
              <a:t>Description générale du projet</a:t>
            </a:r>
            <a:endParaRPr lang="fr-FR" dirty="0" smtClean="0"/>
          </a:p>
          <a:p>
            <a:pPr marL="502920" indent="-457200">
              <a:buAutoNum type="arabicParenR"/>
            </a:pPr>
            <a:r>
              <a:rPr lang="fr-FR" dirty="0" smtClean="0">
                <a:hlinkClick r:id="rId2" action="ppaction://hlinksldjump"/>
              </a:rPr>
              <a:t>Objectifs du projet</a:t>
            </a:r>
            <a:endParaRPr lang="fr-FR" dirty="0" smtClean="0"/>
          </a:p>
          <a:p>
            <a:pPr marL="502920" indent="-457200">
              <a:buAutoNum type="arabicParenR"/>
            </a:pPr>
            <a:r>
              <a:rPr lang="fr-FR" dirty="0" smtClean="0">
                <a:hlinkClick r:id="rId3" action="ppaction://hlinksldjump"/>
              </a:rPr>
              <a:t>Lieu d’échanges</a:t>
            </a:r>
            <a:endParaRPr lang="fr-FR" dirty="0" smtClean="0"/>
          </a:p>
          <a:p>
            <a:pPr marL="502920" indent="-457200">
              <a:buAutoNum type="arabicParenR"/>
            </a:pPr>
            <a:r>
              <a:rPr lang="fr-FR" dirty="0" smtClean="0">
                <a:hlinkClick r:id="rId4" action="ppaction://hlinksldjump"/>
              </a:rPr>
              <a:t>Outils numériques utilisés</a:t>
            </a:r>
            <a:endParaRPr lang="fr-FR" dirty="0" smtClean="0"/>
          </a:p>
          <a:p>
            <a:pPr marL="502920" indent="-457200">
              <a:buFont typeface="Georgia" pitchFamily="18" charset="0"/>
              <a:buAutoNum type="arabicParenR"/>
            </a:pPr>
            <a:r>
              <a:rPr lang="fr-FR" dirty="0">
                <a:hlinkClick r:id="rId5" action="ppaction://hlinksldjump"/>
              </a:rPr>
              <a:t>Déroulé du </a:t>
            </a:r>
            <a:r>
              <a:rPr lang="fr-FR" dirty="0" smtClean="0">
                <a:hlinkClick r:id="rId5" action="ppaction://hlinksldjump"/>
              </a:rPr>
              <a:t>projet</a:t>
            </a:r>
            <a:endParaRPr lang="fr-FR" dirty="0" smtClean="0"/>
          </a:p>
          <a:p>
            <a:pPr marL="45720" indent="0">
              <a:buNone/>
            </a:pPr>
            <a:endParaRPr lang="fr-FR" dirty="0" smtClean="0"/>
          </a:p>
          <a:p>
            <a:pPr marL="822960" lvl="1" indent="-457200">
              <a:buAutoNum type="alphaLcParenR"/>
            </a:pPr>
            <a:r>
              <a:rPr lang="fr-FR" dirty="0" smtClean="0">
                <a:hlinkClick r:id="rId5" action="ppaction://hlinksldjump"/>
              </a:rPr>
              <a:t>Travail réalisé en </a:t>
            </a:r>
            <a:r>
              <a:rPr lang="fr-FR" dirty="0" smtClean="0">
                <a:hlinkClick r:id="rId5" action="ppaction://hlinksldjump"/>
              </a:rPr>
              <a:t>amont : brainstorming sur </a:t>
            </a:r>
            <a:r>
              <a:rPr lang="fr-FR" dirty="0" err="1" smtClean="0">
                <a:hlinkClick r:id="rId5" action="ppaction://hlinksldjump"/>
              </a:rPr>
              <a:t>padlet</a:t>
            </a:r>
            <a:r>
              <a:rPr lang="fr-FR" dirty="0" smtClean="0">
                <a:hlinkClick r:id="rId5" action="ppaction://hlinksldjump"/>
              </a:rPr>
              <a:t> </a:t>
            </a:r>
            <a:endParaRPr lang="fr-FR" dirty="0" smtClean="0"/>
          </a:p>
          <a:p>
            <a:pPr marL="822960" lvl="1" indent="-457200">
              <a:buAutoNum type="alphaLcParenR"/>
            </a:pPr>
            <a:r>
              <a:rPr lang="fr-FR" dirty="0" smtClean="0">
                <a:hlinkClick r:id="rId6" action="ppaction://hlinksldjump"/>
              </a:rPr>
              <a:t>Rencontre virtuelle des élèves</a:t>
            </a:r>
            <a:endParaRPr lang="fr-FR" dirty="0" smtClean="0"/>
          </a:p>
          <a:p>
            <a:pPr marL="822960" lvl="1" indent="-457200">
              <a:buAutoNum type="alphaLcParenR"/>
            </a:pPr>
            <a:r>
              <a:rPr lang="fr-FR" dirty="0" smtClean="0">
                <a:hlinkClick r:id="rId7" action="ppaction://hlinksldjump"/>
              </a:rPr>
              <a:t>Devinettes </a:t>
            </a:r>
            <a:r>
              <a:rPr lang="fr-FR" dirty="0" smtClean="0">
                <a:hlinkClick r:id="rId7" action="ppaction://hlinksldjump"/>
              </a:rPr>
              <a:t>à l’écrit via le forum sur le thème des « super heroes  </a:t>
            </a:r>
            <a:r>
              <a:rPr lang="fr-FR" dirty="0" smtClean="0">
                <a:hlinkClick r:id="rId7" action="ppaction://hlinksldjump"/>
              </a:rPr>
              <a:t>»</a:t>
            </a:r>
            <a:endParaRPr lang="fr-FR" dirty="0" smtClean="0"/>
          </a:p>
          <a:p>
            <a:pPr marL="822960" lvl="1" indent="-457200">
              <a:buAutoNum type="alphaLcParenR"/>
            </a:pPr>
            <a:r>
              <a:rPr lang="fr-FR" dirty="0" smtClean="0">
                <a:hlinkClick r:id="rId8" action="ppaction://hlinksldjump"/>
              </a:rPr>
              <a:t>Révisions de vocabulaire</a:t>
            </a:r>
            <a:endParaRPr lang="fr-FR" dirty="0" smtClean="0"/>
          </a:p>
          <a:p>
            <a:pPr marL="822960" lvl="1" indent="-457200">
              <a:buAutoNum type="alphaLcParenR"/>
            </a:pPr>
            <a:r>
              <a:rPr lang="fr-FR" dirty="0" smtClean="0">
                <a:hlinkClick r:id="rId9" action="ppaction://hlinksldjump"/>
              </a:rPr>
              <a:t>Révisions suite</a:t>
            </a:r>
            <a:endParaRPr lang="fr-FR" dirty="0" smtClean="0"/>
          </a:p>
          <a:p>
            <a:pPr marL="822960" lvl="1" indent="-457200">
              <a:buAutoNum type="alphaLcParenR"/>
            </a:pPr>
            <a:r>
              <a:rPr lang="fr-FR" dirty="0" smtClean="0">
                <a:hlinkClick r:id="rId10" action="ppaction://hlinksldjump"/>
              </a:rPr>
              <a:t>Révisions grammaticales</a:t>
            </a:r>
            <a:endParaRPr lang="fr-FR" dirty="0" smtClean="0"/>
          </a:p>
          <a:p>
            <a:pPr marL="822960" lvl="1" indent="-457200">
              <a:buAutoNum type="alphaLcParenR"/>
            </a:pPr>
            <a:r>
              <a:rPr lang="fr-FR" dirty="0" smtClean="0">
                <a:hlinkClick r:id="rId11" action="ppaction://hlinksldjump"/>
              </a:rPr>
              <a:t>Compréhension écrite tirée des manuels</a:t>
            </a:r>
            <a:endParaRPr lang="fr-FR" dirty="0" smtClean="0"/>
          </a:p>
          <a:p>
            <a:pPr marL="822960" lvl="1" indent="-457200">
              <a:buAutoNum type="alphaLcParenR"/>
            </a:pPr>
            <a:r>
              <a:rPr lang="fr-FR" dirty="0" smtClean="0">
                <a:hlinkClick r:id="rId12" action="ppaction://hlinksldjump"/>
              </a:rPr>
              <a:t>Consignes avant évaluation</a:t>
            </a:r>
            <a:endParaRPr lang="fr-FR" dirty="0" smtClean="0"/>
          </a:p>
          <a:p>
            <a:pPr marL="822960" lvl="1" indent="-457200">
              <a:buAutoNum type="alphaLcParenR"/>
            </a:pPr>
            <a:r>
              <a:rPr lang="fr-FR" dirty="0" smtClean="0">
                <a:hlinkClick r:id="rId13" action="ppaction://hlinksldjump"/>
              </a:rPr>
              <a:t>Évaluations</a:t>
            </a:r>
            <a:endParaRPr lang="fr-FR" dirty="0" smtClean="0"/>
          </a:p>
          <a:p>
            <a:pPr marL="822960" lvl="1" indent="-457200">
              <a:buAutoNum type="alphaLcParenR"/>
            </a:pPr>
            <a:r>
              <a:rPr lang="fr-FR" i="1" dirty="0" smtClean="0">
                <a:hlinkClick r:id="rId14" action="ppaction://hlinksldjump"/>
              </a:rPr>
              <a:t>Valorisations des productions sur </a:t>
            </a:r>
            <a:r>
              <a:rPr lang="fr-FR" i="1" dirty="0" err="1" smtClean="0">
                <a:hlinkClick r:id="rId14" action="ppaction://hlinksldjump"/>
              </a:rPr>
              <a:t>Calaméo</a:t>
            </a:r>
            <a:endParaRPr lang="fr-FR" i="1" dirty="0" smtClean="0"/>
          </a:p>
          <a:p>
            <a:pPr marL="822960" lvl="1" indent="-457200">
              <a:buAutoNum type="alphaLcParenR"/>
            </a:pPr>
            <a:r>
              <a:rPr lang="fr-FR" i="1" dirty="0" smtClean="0">
                <a:hlinkClick r:id="rId15" action="ppaction://hlinksldjump"/>
              </a:rPr>
              <a:t>Concours de production écrite</a:t>
            </a:r>
            <a:endParaRPr lang="fr-FR" i="1" dirty="0" smtClean="0"/>
          </a:p>
          <a:p>
            <a:pPr marL="4572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7) </a:t>
            </a:r>
            <a:r>
              <a:rPr lang="fr-FR" dirty="0" smtClean="0">
                <a:hlinkClick r:id="rId16" action="ppaction://hlinksldjump"/>
              </a:rPr>
              <a:t>Analyse du projet</a:t>
            </a:r>
            <a:endParaRPr lang="fr-FR" dirty="0" smtClean="0"/>
          </a:p>
          <a:p>
            <a:pPr marL="502920" indent="-457200">
              <a:buAutoNum type="arabicParenR"/>
            </a:pPr>
            <a:endParaRPr lang="fr-FR" dirty="0"/>
          </a:p>
        </p:txBody>
      </p:sp>
      <p:pic>
        <p:nvPicPr>
          <p:cNvPr id="4" name="Picture 2" descr="logo_TRAAM_v3-25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03448" y="620688"/>
            <a:ext cx="8200998" cy="6237312"/>
          </a:xfrm>
        </p:spPr>
        <p:txBody>
          <a:bodyPr>
            <a:noAutofit/>
          </a:bodyPr>
          <a:lstStyle/>
          <a:p>
            <a:r>
              <a:rPr lang="fr-FR" sz="1800" b="1" dirty="0"/>
              <a:t>-</a:t>
            </a:r>
            <a:r>
              <a:rPr lang="fr-FR" sz="1800" b="1" dirty="0">
                <a:ln>
                  <a:solidFill>
                    <a:srgbClr val="FF0000"/>
                  </a:solidFill>
                </a:ln>
              </a:rPr>
              <a:t>difficultés rencontrées :</a:t>
            </a:r>
          </a:p>
          <a:p>
            <a:endParaRPr lang="fr-FR" sz="18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1800" dirty="0"/>
              <a:t>Manque d’assiduité à la maison concernant les interventions sur le GIE et difficulté de le faire en classe (clients légers en Moselle).</a:t>
            </a:r>
          </a:p>
          <a:p>
            <a:endParaRPr lang="fr-FR" sz="1800" b="1" dirty="0"/>
          </a:p>
          <a:p>
            <a:r>
              <a:rPr lang="fr-FR" sz="1800" b="1" dirty="0">
                <a:ln>
                  <a:solidFill>
                    <a:srgbClr val="FF0000"/>
                  </a:solidFill>
                </a:ln>
              </a:rPr>
              <a:t>-apports positifs : </a:t>
            </a:r>
          </a:p>
          <a:p>
            <a:endParaRPr lang="fr-FR" sz="1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800" dirty="0"/>
              <a:t>thème porteur, élèves intéressés et motivés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800" dirty="0"/>
              <a:t>Stimulés à l’idée que leurs textes et dessins seraient vus et lus par d’autres élèves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800" dirty="0"/>
              <a:t>Evaluation inhabituelle par leurs pairs et non par l’enseignant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800" dirty="0"/>
              <a:t>Enthousiasmés à l’idée d’un concours avec lots à gagner (les gagnants ne sont pas forcément ceux qui réussissent le mieux d’habitude).</a:t>
            </a:r>
          </a:p>
          <a:p>
            <a:pPr marL="45720" indent="0">
              <a:buNone/>
            </a:pPr>
            <a:endParaRPr lang="fr-FR" sz="1700" dirty="0" smtClean="0">
              <a:solidFill>
                <a:srgbClr val="7030A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9511" y="92655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 smtClean="0"/>
              <a:t>7. Analyse du projet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417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1" y="332656"/>
            <a:ext cx="8424935" cy="648072"/>
          </a:xfrm>
        </p:spPr>
        <p:txBody>
          <a:bodyPr/>
          <a:lstStyle/>
          <a:p>
            <a:pPr marL="0" indent="0" algn="l">
              <a:buNone/>
            </a:pPr>
            <a:r>
              <a:rPr lang="fr-FR" sz="2400" dirty="0" smtClean="0"/>
              <a:t>1. Descriptif général du projet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22386" y="1228760"/>
            <a:ext cx="7594030" cy="5008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 entre deux classes de 6</a:t>
            </a:r>
            <a:r>
              <a:rPr lang="fr-FR" baseline="30000" dirty="0" smtClean="0"/>
              <a:t>e</a:t>
            </a:r>
            <a:r>
              <a:rPr lang="fr-FR" dirty="0" smtClean="0"/>
              <a:t> d’établissements de Metz et de Yutz mais ayant le même ENT: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45720" indent="0">
              <a:buNone/>
            </a:pPr>
            <a:endParaRPr lang="fr-FR" dirty="0" smtClean="0"/>
          </a:p>
          <a:p>
            <a:r>
              <a:rPr lang="fr-FR" sz="2100" u="sng" dirty="0" smtClean="0"/>
              <a:t> </a:t>
            </a:r>
            <a:r>
              <a:rPr lang="fr-FR" sz="2100" u="sng" dirty="0"/>
              <a:t>Thème choisi </a:t>
            </a:r>
            <a:r>
              <a:rPr lang="fr-FR" sz="2100" dirty="0"/>
              <a:t>: </a:t>
            </a:r>
            <a:r>
              <a:rPr lang="fr-FR" sz="2100" dirty="0" smtClean="0"/>
              <a:t>les super héros</a:t>
            </a:r>
          </a:p>
          <a:p>
            <a:pPr marL="45720" indent="0">
              <a:buNone/>
            </a:pPr>
            <a:endParaRPr lang="fr-FR" sz="2100" dirty="0"/>
          </a:p>
          <a:p>
            <a:r>
              <a:rPr lang="fr-FR" sz="2100" u="sng" dirty="0"/>
              <a:t>Objectif</a:t>
            </a:r>
            <a:r>
              <a:rPr lang="fr-FR" sz="2100" dirty="0"/>
              <a:t> : </a:t>
            </a:r>
            <a:r>
              <a:rPr lang="fr-FR" sz="1600" b="1" dirty="0"/>
              <a:t>Tâche finale </a:t>
            </a:r>
            <a:r>
              <a:rPr lang="fr-FR" sz="1600" dirty="0"/>
              <a:t>: présenter son super héros à </a:t>
            </a:r>
            <a:r>
              <a:rPr lang="fr-FR" sz="1600" dirty="0" smtClean="0"/>
              <a:t>l’écrit</a:t>
            </a:r>
            <a:r>
              <a:rPr lang="fr-FR" sz="1600" dirty="0"/>
              <a:t>,</a:t>
            </a:r>
            <a:r>
              <a:rPr lang="fr-FR" sz="1600" dirty="0" smtClean="0"/>
              <a:t> </a:t>
            </a:r>
            <a:r>
              <a:rPr lang="fr-FR" sz="1600" dirty="0"/>
              <a:t>concours avec lots à gagner.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600" dirty="0" smtClean="0"/>
              <a:t>décrire son super héros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600" dirty="0" smtClean="0"/>
              <a:t>Le présenter, parler de ses capacités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600" dirty="0" smtClean="0"/>
              <a:t>Comprendre les travaux des autres élèves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600" dirty="0" smtClean="0"/>
              <a:t> évaluer en votant en ligne pour les meilleurs</a:t>
            </a:r>
          </a:p>
          <a:p>
            <a:endParaRPr lang="fr-FR" dirty="0" smtClean="0"/>
          </a:p>
          <a:p>
            <a:endParaRPr lang="fr-FR" dirty="0" smtClean="0"/>
          </a:p>
          <a:p>
            <a:pPr marL="45720" indent="0">
              <a:buNone/>
            </a:pPr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2786009" y="2310518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Collège Rabelais Metz (57)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4102" name="Picture 6" descr="http://auto.img.v4.skyrock.net/9062/57749062/pics/2328957475_smal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57" y="2015735"/>
            <a:ext cx="1524750" cy="11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493407" y="2340714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Collège Jean Mermoz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Yutz (57)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75" y="1645179"/>
            <a:ext cx="680461" cy="6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83" y="1977848"/>
            <a:ext cx="1559290" cy="1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1" y="332656"/>
            <a:ext cx="8424935" cy="648072"/>
          </a:xfrm>
        </p:spPr>
        <p:txBody>
          <a:bodyPr/>
          <a:lstStyle/>
          <a:p>
            <a:pPr marL="0" indent="0" algn="l">
              <a:buNone/>
            </a:pPr>
            <a:r>
              <a:rPr lang="fr-FR" sz="2400" dirty="0" smtClean="0"/>
              <a:t>2. Les objectifs du projet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467544" y="980728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buFontTx/>
              <a:buChar char="-"/>
            </a:pPr>
            <a:r>
              <a:rPr lang="fr-FR" b="1" dirty="0"/>
              <a:t>Tâche finale </a:t>
            </a:r>
            <a:r>
              <a:rPr lang="fr-FR" dirty="0"/>
              <a:t>: présenter son super héros à l’écrit, le décrire, le dessiner / comprendre et évaluer  les travaux des 6</a:t>
            </a:r>
            <a:r>
              <a:rPr lang="fr-FR" baseline="30000" dirty="0"/>
              <a:t>e</a:t>
            </a:r>
            <a:r>
              <a:rPr lang="fr-FR" dirty="0"/>
              <a:t> d’un autre collège : concours avec lots à gagner.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b="1" dirty="0" err="1"/>
              <a:t>Obj</a:t>
            </a:r>
            <a:r>
              <a:rPr lang="fr-FR" b="1" dirty="0"/>
              <a:t> lexicaux </a:t>
            </a:r>
            <a:r>
              <a:rPr lang="fr-FR" dirty="0"/>
              <a:t>: description physique / le corps humain / les vêtements / les supers pouvoirs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b="1" dirty="0" err="1"/>
              <a:t>Obj</a:t>
            </a:r>
            <a:r>
              <a:rPr lang="fr-FR" b="1" dirty="0"/>
              <a:t> linguistiques </a:t>
            </a:r>
            <a:r>
              <a:rPr lang="fr-FR" dirty="0"/>
              <a:t>: </a:t>
            </a:r>
            <a:r>
              <a:rPr lang="fr-FR" dirty="0" err="1"/>
              <a:t>be</a:t>
            </a:r>
            <a:r>
              <a:rPr lang="fr-FR" dirty="0"/>
              <a:t> et have / </a:t>
            </a:r>
            <a:r>
              <a:rPr lang="fr-FR" dirty="0" err="1"/>
              <a:t>can</a:t>
            </a:r>
            <a:r>
              <a:rPr lang="fr-FR" dirty="0"/>
              <a:t> / l’ordre des adjectifs / </a:t>
            </a:r>
            <a:r>
              <a:rPr lang="fr-FR" dirty="0" err="1"/>
              <a:t>rebrassage</a:t>
            </a:r>
            <a:r>
              <a:rPr lang="fr-FR" dirty="0"/>
              <a:t> de la présentation et de l’emploi de la 3</a:t>
            </a:r>
            <a:r>
              <a:rPr lang="fr-FR" baseline="30000" dirty="0"/>
              <a:t>e</a:t>
            </a:r>
            <a:r>
              <a:rPr lang="fr-FR" dirty="0"/>
              <a:t> personne du singulier / les déterminants possessifs (</a:t>
            </a:r>
            <a:r>
              <a:rPr lang="fr-FR" dirty="0" err="1"/>
              <a:t>his</a:t>
            </a:r>
            <a:r>
              <a:rPr lang="fr-FR" dirty="0"/>
              <a:t> et </a:t>
            </a:r>
            <a:r>
              <a:rPr lang="fr-FR" dirty="0" err="1"/>
              <a:t>her</a:t>
            </a:r>
            <a:r>
              <a:rPr lang="fr-FR" dirty="0"/>
              <a:t> notamment)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b="1" dirty="0" err="1"/>
              <a:t>Obj</a:t>
            </a:r>
            <a:r>
              <a:rPr lang="fr-FR" b="1" dirty="0"/>
              <a:t> culturel </a:t>
            </a:r>
            <a:r>
              <a:rPr lang="fr-FR" dirty="0"/>
              <a:t>: les super héros / les comics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b="1" dirty="0"/>
              <a:t>Compétences travaillées </a:t>
            </a:r>
            <a:r>
              <a:rPr lang="fr-FR" dirty="0"/>
              <a:t>: EE / CE / CO 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b="1" dirty="0" err="1"/>
              <a:t>Obj</a:t>
            </a:r>
            <a:r>
              <a:rPr lang="fr-FR" b="1" dirty="0"/>
              <a:t> méthodologique </a:t>
            </a:r>
            <a:r>
              <a:rPr lang="fr-FR" dirty="0"/>
              <a:t>: savoir organiser ses idées dans une description de personnage</a:t>
            </a:r>
          </a:p>
        </p:txBody>
      </p:sp>
    </p:spTree>
    <p:extLst>
      <p:ext uri="{BB962C8B-B14F-4D97-AF65-F5344CB8AC3E}">
        <p14:creationId xmlns:p14="http://schemas.microsoft.com/office/powerpoint/2010/main" val="30718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r="2053" b="7065"/>
          <a:stretch/>
        </p:blipFill>
        <p:spPr bwMode="auto">
          <a:xfrm>
            <a:off x="513202" y="1728013"/>
            <a:ext cx="7369064" cy="42767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1520" y="129444"/>
            <a:ext cx="8424935" cy="648072"/>
          </a:xfrm>
        </p:spPr>
        <p:txBody>
          <a:bodyPr/>
          <a:lstStyle/>
          <a:p>
            <a:pPr marL="0" indent="0" algn="l">
              <a:buNone/>
            </a:pPr>
            <a:r>
              <a:rPr lang="fr-FR" sz="2400" dirty="0"/>
              <a:t>3</a:t>
            </a:r>
            <a:r>
              <a:rPr lang="fr-FR" sz="2400" dirty="0" smtClean="0"/>
              <a:t>. Lieux d’échanges : l’ENT</a:t>
            </a:r>
            <a:endParaRPr lang="fr-FR" sz="24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200145" y="1988839"/>
            <a:ext cx="5964143" cy="287889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179503" y="4869161"/>
            <a:ext cx="3608521" cy="10081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782528" y="4869162"/>
            <a:ext cx="2181623" cy="10081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7162618" y="1982651"/>
            <a:ext cx="719647" cy="166237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24391" y="548680"/>
            <a:ext cx="8877595" cy="180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sz="2000" b="1" dirty="0"/>
              <a:t>Création d’un GIE : liens pour que les élèves puissent  travailler chez eux / forum pour qu’ils se présentent et fassent des devinettes de super héros en anglais / documents aide mémoire…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1" y="332656"/>
            <a:ext cx="8424935" cy="648072"/>
          </a:xfrm>
        </p:spPr>
        <p:txBody>
          <a:bodyPr/>
          <a:lstStyle/>
          <a:p>
            <a:pPr marL="0" indent="0" algn="l">
              <a:buNone/>
            </a:pPr>
            <a:r>
              <a:rPr lang="fr-FR" sz="2400" dirty="0"/>
              <a:t>4</a:t>
            </a:r>
            <a:r>
              <a:rPr lang="fr-FR" sz="2400" dirty="0" smtClean="0"/>
              <a:t>. Les outils numériques utilisés</a:t>
            </a:r>
            <a:endParaRPr lang="fr-FR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5" y="5098476"/>
            <a:ext cx="923960" cy="88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538717" y="5042329"/>
            <a:ext cx="1955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Boîte à outils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l</a:t>
            </a:r>
            <a:r>
              <a:rPr lang="fr-FR" sz="1600" dirty="0" smtClean="0"/>
              <a:t>exicale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g</a:t>
            </a:r>
            <a:r>
              <a:rPr lang="fr-FR" sz="1600" dirty="0" smtClean="0"/>
              <a:t>rammaticale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m</a:t>
            </a:r>
            <a:r>
              <a:rPr lang="fr-FR" sz="1600" dirty="0" smtClean="0"/>
              <a:t>éthodologique</a:t>
            </a:r>
            <a:endParaRPr lang="fr-FR" sz="16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687711" y="1340768"/>
            <a:ext cx="3341657" cy="896721"/>
            <a:chOff x="687711" y="1340768"/>
            <a:chExt cx="3341657" cy="89672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366" y="1384315"/>
              <a:ext cx="82867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951555" y="1406492"/>
              <a:ext cx="20778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Communication</a:t>
              </a:r>
            </a:p>
            <a:p>
              <a:r>
                <a:rPr lang="fr-FR" sz="1600" dirty="0" smtClean="0"/>
                <a:t>Forums</a:t>
              </a:r>
            </a:p>
            <a:p>
              <a:r>
                <a:rPr lang="fr-FR" sz="1600" dirty="0" smtClean="0"/>
                <a:t>Dépôt de documents</a:t>
              </a:r>
              <a:endParaRPr lang="fr-FR" sz="1600" dirty="0"/>
            </a:p>
          </p:txBody>
        </p:sp>
        <p:sp>
          <p:nvSpPr>
            <p:cNvPr id="4" name="Rectangle à coins arrondis 3"/>
            <p:cNvSpPr/>
            <p:nvPr/>
          </p:nvSpPr>
          <p:spPr>
            <a:xfrm>
              <a:off x="687711" y="1340768"/>
              <a:ext cx="3341657" cy="89672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8" name="Rectangle à coins arrondis 17"/>
          <p:cNvSpPr/>
          <p:nvPr/>
        </p:nvSpPr>
        <p:spPr>
          <a:xfrm>
            <a:off x="435236" y="4888176"/>
            <a:ext cx="3109222" cy="130832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5670534" y="2456566"/>
            <a:ext cx="2806011" cy="713390"/>
            <a:chOff x="5186368" y="2715610"/>
            <a:chExt cx="3562095" cy="106125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186" y="2852936"/>
              <a:ext cx="14859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7013507" y="2811274"/>
              <a:ext cx="1656183" cy="869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Traduction en contexte</a:t>
              </a:r>
              <a:endParaRPr lang="fr-FR" sz="1600" dirty="0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5186368" y="2715610"/>
              <a:ext cx="3562095" cy="106125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40" y="3828961"/>
            <a:ext cx="2252547" cy="51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36687" y="3626471"/>
            <a:ext cx="138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Créer des exercices interactifs</a:t>
            </a:r>
            <a:endParaRPr lang="fr-FR" sz="1600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5284140" y="3664329"/>
            <a:ext cx="3506185" cy="89672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3868092" y="5042332"/>
            <a:ext cx="1553904" cy="930496"/>
            <a:chOff x="5982783" y="5655611"/>
            <a:chExt cx="1553904" cy="93049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01" y="5815504"/>
              <a:ext cx="1295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6087916" y="5676854"/>
              <a:ext cx="1343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Publication</a:t>
              </a:r>
              <a:endParaRPr lang="fr-FR" dirty="0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5982783" y="5655611"/>
              <a:ext cx="1553904" cy="930496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6583961" y="5098476"/>
            <a:ext cx="2478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Logiciel de TBI/VPI</a:t>
            </a:r>
          </a:p>
          <a:p>
            <a:r>
              <a:rPr lang="fr-FR" dirty="0"/>
              <a:t>p</a:t>
            </a:r>
            <a:r>
              <a:rPr lang="fr-FR" dirty="0" smtClean="0"/>
              <a:t>our </a:t>
            </a:r>
            <a:r>
              <a:rPr lang="fr-FR" dirty="0" err="1" smtClean="0"/>
              <a:t>rebrasser</a:t>
            </a:r>
            <a:r>
              <a:rPr lang="fr-FR" dirty="0" smtClean="0"/>
              <a:t>, travailler.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5826292" y="5042329"/>
            <a:ext cx="2964033" cy="107721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09" y="5166101"/>
            <a:ext cx="647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149611" y="3096486"/>
            <a:ext cx="3908357" cy="983658"/>
            <a:chOff x="562530" y="2492896"/>
            <a:chExt cx="3908357" cy="98365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636" y="2553224"/>
              <a:ext cx="699795" cy="74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à coins arrondis 37"/>
            <p:cNvSpPr/>
            <p:nvPr/>
          </p:nvSpPr>
          <p:spPr>
            <a:xfrm>
              <a:off x="562530" y="2492896"/>
              <a:ext cx="3908357" cy="969447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626359" y="2553224"/>
              <a:ext cx="26576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Logiciel pour travailler, créer des activités ludiques ou autres.</a:t>
              </a:r>
              <a:endParaRPr lang="fr-FR" dirty="0"/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5378700" y="1095445"/>
            <a:ext cx="2964033" cy="107721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45" y="1207587"/>
            <a:ext cx="2274491" cy="85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229600" cy="5895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a) 1</a:t>
            </a:r>
            <a:r>
              <a:rPr lang="fr-FR" b="1" baseline="30000" dirty="0" smtClean="0">
                <a:solidFill>
                  <a:srgbClr val="7030A0"/>
                </a:solidFill>
              </a:rPr>
              <a:t>er</a:t>
            </a:r>
            <a:r>
              <a:rPr lang="fr-FR" b="1" dirty="0" smtClean="0">
                <a:solidFill>
                  <a:srgbClr val="7030A0"/>
                </a:solidFill>
              </a:rPr>
              <a:t> Travail réalisé en amont</a:t>
            </a:r>
          </a:p>
          <a:p>
            <a:pPr lvl="2"/>
            <a:r>
              <a:rPr lang="fr-FR" b="1" dirty="0"/>
              <a:t>Brainstorming sur le GIE avec </a:t>
            </a:r>
            <a:r>
              <a:rPr lang="fr-FR" b="1" dirty="0" err="1"/>
              <a:t>padlet</a:t>
            </a:r>
            <a:r>
              <a:rPr lang="fr-FR" b="1" dirty="0"/>
              <a:t> : vocabulaire utile à une description de super héros.</a:t>
            </a:r>
          </a:p>
          <a:p>
            <a:pPr marL="640080" lvl="2" indent="0">
              <a:buNone/>
            </a:pPr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9511" y="332656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 smtClean="0"/>
              <a:t>5. Déroulé du projet</a:t>
            </a:r>
            <a:endParaRPr lang="fr-FR" sz="2400" dirty="0"/>
          </a:p>
        </p:txBody>
      </p:sp>
      <p:pic>
        <p:nvPicPr>
          <p:cNvPr id="5" name="Image 4" descr="padlet superhero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13" y="2204864"/>
            <a:ext cx="6673552" cy="36426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ZoneTexte 1"/>
          <p:cNvSpPr txBox="1"/>
          <p:nvPr/>
        </p:nvSpPr>
        <p:spPr>
          <a:xfrm>
            <a:off x="7236296" y="5733256"/>
            <a:ext cx="136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travail en amont </a:t>
            </a:r>
            <a:endParaRPr lang="fr-FR" dirty="0"/>
          </a:p>
        </p:txBody>
      </p:sp>
      <p:sp>
        <p:nvSpPr>
          <p:cNvPr id="3" name="Flèche droite 2">
            <a:hlinkClick r:id="rId3" action="ppaction://hlinksldjump"/>
          </p:cNvPr>
          <p:cNvSpPr/>
          <p:nvPr/>
        </p:nvSpPr>
        <p:spPr>
          <a:xfrm>
            <a:off x="8388424" y="5894838"/>
            <a:ext cx="504056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7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323528" y="908720"/>
            <a:ext cx="8229600" cy="4525963"/>
          </a:xfrm>
          <a:prstGeom prst="rect">
            <a:avLst/>
          </a:prstGeom>
        </p:spPr>
        <p:txBody>
          <a:bodyPr/>
          <a:lstStyle/>
          <a:p>
            <a:pPr marL="365760" lvl="1" indent="0">
              <a:buNone/>
            </a:pPr>
            <a:r>
              <a:rPr lang="fr-FR" sz="1800" b="1" dirty="0">
                <a:solidFill>
                  <a:srgbClr val="7030A0"/>
                </a:solidFill>
              </a:rPr>
              <a:t>a</a:t>
            </a:r>
            <a:r>
              <a:rPr lang="fr-FR" sz="1800" b="1" dirty="0" smtClean="0">
                <a:solidFill>
                  <a:srgbClr val="7030A0"/>
                </a:solidFill>
              </a:rPr>
              <a:t>) bis 2eme travail </a:t>
            </a:r>
            <a:r>
              <a:rPr lang="fr-FR" sz="1800" b="1" dirty="0">
                <a:solidFill>
                  <a:srgbClr val="7030A0"/>
                </a:solidFill>
              </a:rPr>
              <a:t>réalisé en amont </a:t>
            </a:r>
            <a:r>
              <a:rPr lang="fr-FR" sz="1800" b="1" dirty="0" smtClean="0">
                <a:solidFill>
                  <a:srgbClr val="7030A0"/>
                </a:solidFill>
              </a:rPr>
              <a:t>par les 2 classes </a:t>
            </a:r>
            <a:r>
              <a:rPr lang="fr-FR" sz="1800" b="1" dirty="0">
                <a:solidFill>
                  <a:srgbClr val="7030A0"/>
                </a:solidFill>
              </a:rPr>
              <a:t>:</a:t>
            </a:r>
          </a:p>
          <a:p>
            <a:r>
              <a:rPr lang="fr-FR" dirty="0"/>
              <a:t>Sur le principe de la </a:t>
            </a:r>
            <a:r>
              <a:rPr lang="fr-FR" sz="2800" b="1" dirty="0"/>
              <a:t>classe inversée </a:t>
            </a:r>
            <a:r>
              <a:rPr lang="fr-FR" dirty="0"/>
              <a:t>: vocabulaire à savoir grâce à la vidéo faite avec adobe </a:t>
            </a:r>
            <a:r>
              <a:rPr lang="fr-FR" dirty="0" err="1"/>
              <a:t>voice</a:t>
            </a:r>
            <a:r>
              <a:rPr lang="fr-FR" dirty="0"/>
              <a:t> (voix de l’assistant de Yutz en prime) 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dirty="0">
                <a:hlinkClick r:id="rId2"/>
              </a:rPr>
              <a:t>https://voice.adobe.com/a/kM0ea</a:t>
            </a:r>
            <a:r>
              <a:rPr lang="fr-FR" dirty="0" smtClean="0">
                <a:hlinkClick r:id="rId2"/>
              </a:rPr>
              <a:t>/</a:t>
            </a:r>
            <a:endParaRPr lang="fr-FR" dirty="0"/>
          </a:p>
          <a:p>
            <a:r>
              <a:rPr lang="fr-FR" dirty="0"/>
              <a:t>La description : </a:t>
            </a:r>
            <a:r>
              <a:rPr lang="fr-FR" dirty="0">
                <a:hlinkClick r:id="rId3"/>
              </a:rPr>
              <a:t>https://www.youtube.com/watch?v=u9duFix25XA</a:t>
            </a:r>
            <a:endParaRPr lang="fr-FR" dirty="0"/>
          </a:p>
          <a:p>
            <a:pPr lvl="3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9511" y="332656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1954" r="11947" b="11841"/>
          <a:stretch/>
        </p:blipFill>
        <p:spPr bwMode="auto">
          <a:xfrm>
            <a:off x="467544" y="3872499"/>
            <a:ext cx="3775855" cy="2111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766076" cy="21234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179511" y="764704"/>
            <a:ext cx="8507289" cy="5242587"/>
          </a:xfrm>
          <a:prstGeom prst="rect">
            <a:avLst/>
          </a:prstGeom>
        </p:spPr>
        <p:txBody>
          <a:bodyPr/>
          <a:lstStyle/>
          <a:p>
            <a:pPr marL="365760" lvl="1" indent="0">
              <a:buNone/>
            </a:pPr>
            <a:r>
              <a:rPr lang="fr-FR" dirty="0">
                <a:solidFill>
                  <a:srgbClr val="7030A0"/>
                </a:solidFill>
              </a:rPr>
              <a:t>b</a:t>
            </a:r>
            <a:r>
              <a:rPr lang="fr-FR" dirty="0" smtClean="0">
                <a:solidFill>
                  <a:srgbClr val="7030A0"/>
                </a:solidFill>
              </a:rPr>
              <a:t>) </a:t>
            </a:r>
            <a:r>
              <a:rPr lang="fr-FR" dirty="0">
                <a:solidFill>
                  <a:srgbClr val="7030A0"/>
                </a:solidFill>
              </a:rPr>
              <a:t>Rencontre virtuelle des élèves via l’ENT à travers un groupe de travail inter-établissement (GIE)</a:t>
            </a:r>
          </a:p>
          <a:p>
            <a:pPr lvl="1"/>
            <a:r>
              <a:rPr lang="fr-FR" dirty="0" smtClean="0"/>
              <a:t>Expression </a:t>
            </a:r>
            <a:r>
              <a:rPr lang="fr-FR" dirty="0"/>
              <a:t>écrite via le forum pour se présenter avec rubriques </a:t>
            </a:r>
            <a:r>
              <a:rPr lang="fr-FR" dirty="0" smtClean="0"/>
              <a:t>exigées </a:t>
            </a:r>
            <a:r>
              <a:rPr lang="fr-FR" sz="1800" i="1" dirty="0" smtClean="0"/>
              <a:t>(âge, famille, hobbies, goûts, ce qu’ils savent faire ou pas…)</a:t>
            </a:r>
            <a:endParaRPr lang="fr-FR" sz="1800" i="1" dirty="0"/>
          </a:p>
          <a:p>
            <a:pPr marL="365760" lvl="1" indent="0">
              <a:buNone/>
            </a:pP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1" y="332656"/>
            <a:ext cx="8424935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FR" sz="2400" dirty="0"/>
              <a:t>6</a:t>
            </a:r>
            <a:r>
              <a:rPr lang="fr-FR" sz="2400" dirty="0" smtClean="0"/>
              <a:t>. Déroulé du projet</a:t>
            </a: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8" y="2420888"/>
            <a:ext cx="7452320" cy="33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1347</TotalTime>
  <Words>901</Words>
  <Application>Microsoft Office PowerPoint</Application>
  <PresentationFormat>Affichage à l'écran (4:3)</PresentationFormat>
  <Paragraphs>151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Sillage</vt:lpstr>
      <vt:lpstr> Travail collaboratif dans les groupes inter-établissements Académie de Nancy-Metz</vt:lpstr>
      <vt:lpstr>Présentation PowerPoint</vt:lpstr>
      <vt:lpstr>1. Descriptif général du projet</vt:lpstr>
      <vt:lpstr>2. Les objectifs du projet</vt:lpstr>
      <vt:lpstr>3. Lieux d’échanges : l’ENT</vt:lpstr>
      <vt:lpstr>4. Les outils numériques utilisés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TraAM  Académie de Nancy-Metz</dc:title>
  <dc:creator>D. Araujo</dc:creator>
  <cp:lastModifiedBy>Dulce ARAUJO</cp:lastModifiedBy>
  <cp:revision>117</cp:revision>
  <dcterms:created xsi:type="dcterms:W3CDTF">2016-05-22T18:25:21Z</dcterms:created>
  <dcterms:modified xsi:type="dcterms:W3CDTF">2016-05-30T19:16:14Z</dcterms:modified>
</cp:coreProperties>
</file>