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83" r:id="rId6"/>
    <p:sldId id="282" r:id="rId7"/>
    <p:sldId id="284" r:id="rId8"/>
    <p:sldId id="281" r:id="rId9"/>
    <p:sldId id="260" r:id="rId10"/>
    <p:sldId id="261" r:id="rId11"/>
    <p:sldId id="265" r:id="rId12"/>
    <p:sldId id="266" r:id="rId13"/>
    <p:sldId id="267" r:id="rId14"/>
    <p:sldId id="262" r:id="rId15"/>
    <p:sldId id="263"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6/13/2018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538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40288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84416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77531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6/13/2018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193994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70995071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86640775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23896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6/13/2018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65633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6/13/2018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803216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6/13/2018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47769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6/13/2018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5105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text-to-speech.imtranslator.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ile:///C:\Users\Aline%20IDOUX\Documents\PAF\2017-2018\euro\200418\Escape%20game%20Europe\intro_Escape%20Game%20Europe.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dpuzzle.com/media/5ad93fb372f3b1412a01aaf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quizlet.com/288037357/lear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ellagami.com/gami/CCSTTU/"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ext-to-speech.imtranslator.net/" TargetMode="External"/><Relationship Id="rId2" Type="http://schemas.openxmlformats.org/officeDocument/2006/relationships/hyperlink" Target="../CO_Europe.mp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dutheque.afp.com/en/documentaries/european-construction#dossier-1641" TargetMode="External"/><Relationship Id="rId2" Type="http://schemas.openxmlformats.org/officeDocument/2006/relationships/hyperlink" Target="https://edutheque.afp.com/en/documentaries/european-construction#dossier-163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3A7E1-5D42-4DF7-B416-ECE033B85917}"/>
              </a:ext>
            </a:extLst>
          </p:cNvPr>
          <p:cNvSpPr>
            <a:spLocks noGrp="1"/>
          </p:cNvSpPr>
          <p:nvPr>
            <p:ph type="ctrTitle"/>
          </p:nvPr>
        </p:nvSpPr>
        <p:spPr/>
        <p:txBody>
          <a:bodyPr/>
          <a:lstStyle/>
          <a:p>
            <a:r>
              <a:rPr lang="fr-FR" sz="6000" dirty="0"/>
              <a:t>Escape Game</a:t>
            </a:r>
            <a:br>
              <a:rPr lang="fr-FR" sz="6000" dirty="0"/>
            </a:br>
            <a:r>
              <a:rPr lang="fr-FR" sz="6000" dirty="0"/>
              <a:t>THE EUROPEAN UNION</a:t>
            </a:r>
          </a:p>
        </p:txBody>
      </p:sp>
      <p:pic>
        <p:nvPicPr>
          <p:cNvPr id="1026" name="Picture 2" descr="RÃ©sultat de recherche d'images pour &quot;traam&quot;">
            <a:extLst>
              <a:ext uri="{FF2B5EF4-FFF2-40B4-BE49-F238E27FC236}">
                <a16:creationId xmlns:a16="http://schemas.microsoft.com/office/drawing/2014/main" id="{AB9E2C68-6C71-43FC-A7BE-F09559B36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89" y="242599"/>
            <a:ext cx="3591849" cy="1122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acadÃ©mie nancy-metz&quot;">
            <a:extLst>
              <a:ext uri="{FF2B5EF4-FFF2-40B4-BE49-F238E27FC236}">
                <a16:creationId xmlns:a16="http://schemas.microsoft.com/office/drawing/2014/main" id="{1838B0BC-583B-4B7A-9B23-EF22196F9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922" y="270791"/>
            <a:ext cx="2514669" cy="251466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F3D38A9-A54F-466C-A95B-092B8A7F7E3D}"/>
              </a:ext>
            </a:extLst>
          </p:cNvPr>
          <p:cNvSpPr txBox="1"/>
          <p:nvPr/>
        </p:nvSpPr>
        <p:spPr>
          <a:xfrm>
            <a:off x="4303373" y="5997807"/>
            <a:ext cx="3868717" cy="646331"/>
          </a:xfrm>
          <a:prstGeom prst="rect">
            <a:avLst/>
          </a:prstGeom>
          <a:noFill/>
        </p:spPr>
        <p:txBody>
          <a:bodyPr wrap="square" rtlCol="0">
            <a:spAutoFit/>
          </a:bodyPr>
          <a:lstStyle/>
          <a:p>
            <a:pPr algn="ctr"/>
            <a:r>
              <a:rPr lang="fr-FR" dirty="0"/>
              <a:t>Aline IDOUX</a:t>
            </a:r>
          </a:p>
          <a:p>
            <a:pPr algn="ctr"/>
            <a:r>
              <a:rPr lang="fr-FR" dirty="0"/>
              <a:t>Lycée Cormontaigne - METZ</a:t>
            </a:r>
          </a:p>
        </p:txBody>
      </p:sp>
      <p:sp>
        <p:nvSpPr>
          <p:cNvPr id="4" name="ZoneTexte 3">
            <a:extLst>
              <a:ext uri="{FF2B5EF4-FFF2-40B4-BE49-F238E27FC236}">
                <a16:creationId xmlns:a16="http://schemas.microsoft.com/office/drawing/2014/main" id="{AD6A6ACC-CDA8-41E3-819E-BEB9588B53ED}"/>
              </a:ext>
            </a:extLst>
          </p:cNvPr>
          <p:cNvSpPr txBox="1"/>
          <p:nvPr/>
        </p:nvSpPr>
        <p:spPr>
          <a:xfrm>
            <a:off x="1392634" y="1123350"/>
            <a:ext cx="1868557" cy="338554"/>
          </a:xfrm>
          <a:prstGeom prst="rect">
            <a:avLst/>
          </a:prstGeom>
          <a:noFill/>
        </p:spPr>
        <p:txBody>
          <a:bodyPr wrap="square" rtlCol="0">
            <a:spAutoFit/>
          </a:bodyPr>
          <a:lstStyle/>
          <a:p>
            <a:pPr algn="ctr"/>
            <a:r>
              <a:rPr lang="fr-FR" sz="1600" dirty="0"/>
              <a:t>2017-2018</a:t>
            </a:r>
          </a:p>
        </p:txBody>
      </p:sp>
    </p:spTree>
    <p:extLst>
      <p:ext uri="{BB962C8B-B14F-4D97-AF65-F5344CB8AC3E}">
        <p14:creationId xmlns:p14="http://schemas.microsoft.com/office/powerpoint/2010/main" val="351364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349F08-1008-494E-AA9F-16D3AA6D4862}"/>
              </a:ext>
            </a:extLst>
          </p:cNvPr>
          <p:cNvSpPr>
            <a:spLocks noGrp="1"/>
          </p:cNvSpPr>
          <p:nvPr>
            <p:ph idx="1"/>
          </p:nvPr>
        </p:nvSpPr>
        <p:spPr>
          <a:xfrm>
            <a:off x="1251678" y="208722"/>
            <a:ext cx="10622270" cy="6440556"/>
          </a:xfrm>
        </p:spPr>
        <p:txBody>
          <a:bodyPr>
            <a:normAutofit fontScale="92500"/>
          </a:bodyPr>
          <a:lstStyle/>
          <a:p>
            <a:pPr marL="0" indent="0">
              <a:buNone/>
            </a:pPr>
            <a:r>
              <a:rPr lang="fr-FR" b="1" dirty="0"/>
              <a:t>Objectif de cet Escape Game : trouver le code à 4 chiffres pour ouvrir le cadenas. </a:t>
            </a:r>
          </a:p>
          <a:p>
            <a:pPr marL="0" indent="0">
              <a:buNone/>
            </a:pPr>
            <a:r>
              <a:rPr lang="fr-FR" b="1" dirty="0"/>
              <a:t>(Boite fermée à clé : chocolat / bonbons ? …)</a:t>
            </a:r>
            <a:endParaRPr lang="fr-FR" dirty="0"/>
          </a:p>
          <a:p>
            <a:pPr marL="0" indent="0">
              <a:buNone/>
            </a:pPr>
            <a:endParaRPr lang="fr-FR" dirty="0"/>
          </a:p>
          <a:p>
            <a:pPr marL="0" indent="0">
              <a:buNone/>
            </a:pPr>
            <a:r>
              <a:rPr lang="fr-FR" u="sng" dirty="0"/>
              <a:t>Cadenas</a:t>
            </a:r>
            <a:r>
              <a:rPr lang="fr-FR" dirty="0"/>
              <a:t> : </a:t>
            </a:r>
            <a:r>
              <a:rPr lang="fr-FR" b="1" dirty="0"/>
              <a:t>1993</a:t>
            </a:r>
            <a:r>
              <a:rPr lang="fr-FR" dirty="0"/>
              <a:t> (création de l’Union Européenne par le traité de Maastricht)</a:t>
            </a:r>
          </a:p>
          <a:p>
            <a:pPr marL="0" indent="0">
              <a:buNone/>
            </a:pPr>
            <a:endParaRPr lang="fr-FR" dirty="0"/>
          </a:p>
          <a:p>
            <a:pPr marL="0" indent="0">
              <a:buNone/>
            </a:pPr>
            <a:r>
              <a:rPr lang="fr-FR" u="sng" dirty="0"/>
              <a:t>Indices</a:t>
            </a:r>
            <a:r>
              <a:rPr lang="fr-FR" dirty="0"/>
              <a:t> :		</a:t>
            </a:r>
            <a:r>
              <a:rPr lang="fr-FR" b="1" dirty="0"/>
              <a:t>1</a:t>
            </a:r>
            <a:r>
              <a:rPr lang="fr-FR" dirty="0"/>
              <a:t> – lettres </a:t>
            </a:r>
            <a:r>
              <a:rPr lang="fr-FR" b="1" dirty="0"/>
              <a:t>O.N.E</a:t>
            </a:r>
            <a:r>
              <a:rPr lang="fr-FR" dirty="0"/>
              <a:t> entourées dans le dictionnaire p.24 (24 = nombre de langues officielles dans l’UE donné dans l’enregistrement MP3, consigne du MP3 donnée sur une feuille cachée dans la pièce)</a:t>
            </a:r>
          </a:p>
          <a:p>
            <a:pPr marL="0" indent="0">
              <a:buNone/>
            </a:pPr>
            <a:r>
              <a:rPr lang="fr-FR" dirty="0"/>
              <a:t>		</a:t>
            </a:r>
            <a:r>
              <a:rPr lang="fr-FR" b="1" dirty="0"/>
              <a:t>9</a:t>
            </a:r>
            <a:r>
              <a:rPr lang="fr-FR" dirty="0"/>
              <a:t> – </a:t>
            </a:r>
            <a:r>
              <a:rPr lang="fr-FR" dirty="0" err="1"/>
              <a:t>Quizlet</a:t>
            </a:r>
            <a:r>
              <a:rPr lang="fr-FR" dirty="0"/>
              <a:t> avec noms des villes sur une carte – activité diagramme / indice de la ville au Sud Est donné dans la vidéo de </a:t>
            </a:r>
            <a:r>
              <a:rPr lang="fr-FR" dirty="0" err="1"/>
              <a:t>Tellagami</a:t>
            </a:r>
            <a:r>
              <a:rPr lang="fr-FR" dirty="0"/>
              <a:t> / addition des chiffres des lettres de NICOSIA + 2 via le tableau de correspondance = 70 + 2 (7+0+2= </a:t>
            </a:r>
            <a:r>
              <a:rPr lang="fr-FR" b="1" dirty="0"/>
              <a:t>9</a:t>
            </a:r>
            <a:r>
              <a:rPr lang="fr-FR" dirty="0"/>
              <a:t> ou 72 = 7+2= </a:t>
            </a:r>
            <a:r>
              <a:rPr lang="fr-FR" b="1" dirty="0"/>
              <a:t>9</a:t>
            </a:r>
            <a:r>
              <a:rPr lang="fr-FR" dirty="0"/>
              <a:t>)</a:t>
            </a:r>
          </a:p>
          <a:p>
            <a:pPr marL="0" indent="0">
              <a:buNone/>
            </a:pPr>
            <a:r>
              <a:rPr lang="fr-FR" dirty="0"/>
              <a:t>		</a:t>
            </a:r>
            <a:r>
              <a:rPr lang="fr-FR" b="1" dirty="0"/>
              <a:t>9</a:t>
            </a:r>
            <a:r>
              <a:rPr lang="fr-FR" dirty="0"/>
              <a:t> – mots croisés + pochette plastique avec lettres entourées à la main (C – X– C – T)  – la roue César avec le code A = L donné en commentaire dans la fin de la vidéo de </a:t>
            </a:r>
            <a:r>
              <a:rPr lang="fr-FR" dirty="0" err="1"/>
              <a:t>EDpuzzle</a:t>
            </a:r>
            <a:r>
              <a:rPr lang="fr-FR" dirty="0"/>
              <a:t> = </a:t>
            </a:r>
            <a:r>
              <a:rPr lang="fr-FR" b="1" dirty="0"/>
              <a:t>N.I.N.E</a:t>
            </a:r>
            <a:endParaRPr lang="fr-FR" dirty="0"/>
          </a:p>
          <a:p>
            <a:pPr marL="0" indent="0">
              <a:buNone/>
            </a:pPr>
            <a:r>
              <a:rPr lang="fr-FR" dirty="0"/>
              <a:t>		</a:t>
            </a:r>
            <a:r>
              <a:rPr lang="fr-FR" b="1" dirty="0"/>
              <a:t>3</a:t>
            </a:r>
            <a:r>
              <a:rPr lang="fr-FR" dirty="0"/>
              <a:t> – donné en Feedback d’une activité « qui veut gagner des millions » sur </a:t>
            </a:r>
            <a:r>
              <a:rPr lang="fr-FR" dirty="0" err="1"/>
              <a:t>LearningApps</a:t>
            </a:r>
            <a:endParaRPr lang="fr-FR" dirty="0"/>
          </a:p>
          <a:p>
            <a:pPr marL="0" indent="0">
              <a:buNone/>
            </a:pPr>
            <a:r>
              <a:rPr lang="fr-FR" dirty="0"/>
              <a:t> </a:t>
            </a:r>
          </a:p>
          <a:p>
            <a:pPr marL="0" indent="0">
              <a:buNone/>
            </a:pPr>
            <a:r>
              <a:rPr lang="fr-FR" i="1" dirty="0"/>
              <a:t>Les chiffres 1993 peuvent être trouvés dans le désordre selon les activités mais la date 1993 a été vue dans plusieurs activités de l’Escape Game comme la date de la création de l’UE par le traité de Maastricht</a:t>
            </a:r>
            <a:r>
              <a:rPr lang="fr-FR" dirty="0"/>
              <a:t>.</a:t>
            </a:r>
          </a:p>
          <a:p>
            <a:endParaRPr lang="fr-FR" dirty="0"/>
          </a:p>
        </p:txBody>
      </p:sp>
    </p:spTree>
    <p:extLst>
      <p:ext uri="{BB962C8B-B14F-4D97-AF65-F5344CB8AC3E}">
        <p14:creationId xmlns:p14="http://schemas.microsoft.com/office/powerpoint/2010/main" val="7419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10664F-DAAB-4022-AD8E-59E9F47DB89B}"/>
              </a:ext>
            </a:extLst>
          </p:cNvPr>
          <p:cNvSpPr>
            <a:spLocks noGrp="1"/>
          </p:cNvSpPr>
          <p:nvPr>
            <p:ph idx="1"/>
          </p:nvPr>
        </p:nvSpPr>
        <p:spPr>
          <a:xfrm>
            <a:off x="1251678" y="212035"/>
            <a:ext cx="10178322" cy="6427304"/>
          </a:xfrm>
          <a:ln>
            <a:noFill/>
          </a:ln>
        </p:spPr>
        <p:txBody>
          <a:bodyPr>
            <a:normAutofit fontScale="92500" lnSpcReduction="10000"/>
          </a:bodyPr>
          <a:lstStyle/>
          <a:p>
            <a:pPr marL="0" indent="0" algn="ctr">
              <a:buNone/>
            </a:pPr>
            <a:r>
              <a:rPr lang="fr-FR" b="1" u="sng" dirty="0">
                <a:solidFill>
                  <a:srgbClr val="FF0000"/>
                </a:solidFill>
              </a:rPr>
              <a:t>LES ACTIVITES ET INDICES</a:t>
            </a:r>
          </a:p>
          <a:p>
            <a:pPr marL="0" indent="0" algn="ctr">
              <a:buNone/>
            </a:pPr>
            <a:endParaRPr lang="fr-FR" b="1" u="sng" dirty="0">
              <a:solidFill>
                <a:srgbClr val="FF0000"/>
              </a:solidFill>
            </a:endParaRPr>
          </a:p>
          <a:p>
            <a:pPr marL="342900" lvl="0" indent="-342900">
              <a:lnSpc>
                <a:spcPct val="107000"/>
              </a:lnSpc>
              <a:spcAft>
                <a:spcPts val="0"/>
              </a:spcAft>
              <a:buFont typeface="+mj-lt"/>
              <a:buAutoNum type="arabicPeriod"/>
            </a:pPr>
            <a:r>
              <a:rPr lang="fr-FR" dirty="0">
                <a:latin typeface="Calibri" panose="020F0502020204030204" pitchFamily="34" charset="0"/>
                <a:ea typeface="Calibri" panose="020F0502020204030204" pitchFamily="34" charset="0"/>
                <a:cs typeface="Times New Roman" panose="02020603050405020304" pitchFamily="18" charset="0"/>
              </a:rPr>
              <a:t>Vidéo intro sur le PC de la salle, prête à être visionnée</a:t>
            </a:r>
          </a:p>
          <a:p>
            <a:pPr indent="0">
              <a:lnSpc>
                <a:spcPct val="107000"/>
              </a:lnSpc>
              <a:spcAft>
                <a:spcPts val="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fr-FR" dirty="0">
                <a:latin typeface="Calibri" panose="020F0502020204030204" pitchFamily="34" charset="0"/>
                <a:ea typeface="Calibri" panose="020F0502020204030204" pitchFamily="34" charset="0"/>
                <a:cs typeface="Times New Roman" panose="02020603050405020304" pitchFamily="18" charset="0"/>
              </a:rPr>
              <a:t>2. Mots croisés cachés avec logo roue César sous une ardoise sur l’ilot central (réponses données dans les différentes activités + coup de pouce si pb pour trouver)</a:t>
            </a:r>
          </a:p>
          <a:p>
            <a:pPr indent="0">
              <a:lnSpc>
                <a:spcPct val="107000"/>
              </a:lnSpc>
              <a:spcAft>
                <a:spcPts val="0"/>
              </a:spcAft>
              <a:buNone/>
            </a:pPr>
            <a:r>
              <a:rPr lang="fr-FR" dirty="0">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0"/>
              </a:spcAft>
              <a:buNone/>
            </a:pPr>
            <a:r>
              <a:rPr lang="fr-FR" dirty="0">
                <a:latin typeface="Calibri" panose="020F0502020204030204" pitchFamily="34" charset="0"/>
                <a:ea typeface="Calibri" panose="020F0502020204030204" pitchFamily="34" charset="0"/>
                <a:cs typeface="Times New Roman" panose="02020603050405020304" pitchFamily="18" charset="0"/>
              </a:rPr>
              <a:t>3. Pochette plastique avec ronds entourés à la main pour les lettres C- X – C - T entourées dans une pochette sur le bureau</a:t>
            </a:r>
          </a:p>
          <a:p>
            <a:pPr indent="0">
              <a:lnSpc>
                <a:spcPct val="107000"/>
              </a:lnSpc>
              <a:spcAft>
                <a:spcPts val="0"/>
              </a:spcAft>
              <a:buNone/>
            </a:pPr>
            <a:r>
              <a:rPr lang="fr-FR" dirty="0">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0"/>
              </a:spcAft>
              <a:buNone/>
            </a:pPr>
            <a:r>
              <a:rPr lang="fr-FR" dirty="0">
                <a:latin typeface="Calibri" panose="020F0502020204030204" pitchFamily="34" charset="0"/>
                <a:ea typeface="Calibri" panose="020F0502020204030204" pitchFamily="34" charset="0"/>
                <a:cs typeface="Times New Roman" panose="02020603050405020304" pitchFamily="18" charset="0"/>
              </a:rPr>
              <a:t>4. Roue César posée sur l’ilot</a:t>
            </a:r>
          </a:p>
          <a:p>
            <a:pPr indent="0">
              <a:lnSpc>
                <a:spcPct val="107000"/>
              </a:lnSpc>
              <a:spcAft>
                <a:spcPts val="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fr-FR" dirty="0">
                <a:latin typeface="Calibri" panose="020F0502020204030204" pitchFamily="34" charset="0"/>
                <a:ea typeface="Calibri" panose="020F0502020204030204" pitchFamily="34" charset="0"/>
                <a:cs typeface="Times New Roman" panose="02020603050405020304" pitchFamily="18" charset="0"/>
              </a:rPr>
              <a:t>5. </a:t>
            </a:r>
            <a:r>
              <a:rPr lang="fr-FR" dirty="0" err="1">
                <a:latin typeface="Calibri" panose="020F0502020204030204" pitchFamily="34" charset="0"/>
                <a:ea typeface="Calibri" panose="020F0502020204030204" pitchFamily="34" charset="0"/>
                <a:cs typeface="Times New Roman" panose="02020603050405020304" pitchFamily="18" charset="0"/>
              </a:rPr>
              <a:t>QRcode</a:t>
            </a:r>
            <a:r>
              <a:rPr lang="fr-FR" dirty="0">
                <a:latin typeface="Calibri" panose="020F0502020204030204" pitchFamily="34" charset="0"/>
                <a:ea typeface="Calibri" panose="020F0502020204030204" pitchFamily="34" charset="0"/>
                <a:cs typeface="Times New Roman" panose="02020603050405020304" pitchFamily="18" charset="0"/>
              </a:rPr>
              <a:t> de la vidéo </a:t>
            </a:r>
            <a:r>
              <a:rPr lang="fr-FR" dirty="0" err="1">
                <a:latin typeface="Calibri" panose="020F0502020204030204" pitchFamily="34" charset="0"/>
                <a:ea typeface="Calibri" panose="020F0502020204030204" pitchFamily="34" charset="0"/>
                <a:cs typeface="Times New Roman" panose="02020603050405020304" pitchFamily="18" charset="0"/>
              </a:rPr>
              <a:t>EDpuzzle</a:t>
            </a:r>
            <a:r>
              <a:rPr lang="fr-FR" dirty="0">
                <a:latin typeface="Calibri" panose="020F0502020204030204" pitchFamily="34" charset="0"/>
                <a:ea typeface="Calibri" panose="020F0502020204030204" pitchFamily="34" charset="0"/>
                <a:cs typeface="Times New Roman" panose="02020603050405020304" pitchFamily="18" charset="0"/>
              </a:rPr>
              <a:t> caché sous une chaise dans une enveloppe (Recto = </a:t>
            </a:r>
            <a:r>
              <a:rPr lang="fr-FR" dirty="0" err="1">
                <a:latin typeface="Calibri" panose="020F0502020204030204" pitchFamily="34" charset="0"/>
                <a:ea typeface="Calibri" panose="020F0502020204030204" pitchFamily="34" charset="0"/>
                <a:cs typeface="Times New Roman" panose="02020603050405020304" pitchFamily="18" charset="0"/>
              </a:rPr>
              <a:t>Qrcode</a:t>
            </a:r>
            <a:r>
              <a:rPr lang="fr-FR" dirty="0">
                <a:latin typeface="Calibri" panose="020F0502020204030204" pitchFamily="34" charset="0"/>
                <a:ea typeface="Calibri" panose="020F0502020204030204" pitchFamily="34" charset="0"/>
                <a:cs typeface="Times New Roman" panose="02020603050405020304" pitchFamily="18" charset="0"/>
              </a:rPr>
              <a:t> / Verso = logo </a:t>
            </a:r>
            <a:r>
              <a:rPr lang="fr-FR" dirty="0" err="1">
                <a:latin typeface="Calibri" panose="020F0502020204030204" pitchFamily="34" charset="0"/>
                <a:ea typeface="Calibri" panose="020F0502020204030204" pitchFamily="34" charset="0"/>
                <a:cs typeface="Times New Roman" panose="02020603050405020304" pitchFamily="18" charset="0"/>
              </a:rPr>
              <a:t>Edpuzzle</a:t>
            </a:r>
            <a:r>
              <a:rPr lang="fr-FR" dirty="0">
                <a:latin typeface="Calibri" panose="020F0502020204030204" pitchFamily="34" charset="0"/>
                <a:ea typeface="Calibri" panose="020F0502020204030204" pitchFamily="34" charset="0"/>
                <a:cs typeface="Times New Roman" panose="02020603050405020304" pitchFamily="18" charset="0"/>
              </a:rPr>
              <a:t>)</a:t>
            </a:r>
          </a:p>
          <a:p>
            <a:pPr indent="0">
              <a:lnSpc>
                <a:spcPct val="107000"/>
              </a:lnSpc>
              <a:spcAft>
                <a:spcPts val="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fr-FR" dirty="0">
                <a:latin typeface="Calibri" panose="020F0502020204030204" pitchFamily="34" charset="0"/>
                <a:ea typeface="Calibri" panose="020F0502020204030204" pitchFamily="34" charset="0"/>
                <a:cs typeface="Times New Roman" panose="02020603050405020304" pitchFamily="18" charset="0"/>
              </a:rPr>
              <a:t>6. Dictionnaire sur une table avec lettres O-N-E entourées à la page 24</a:t>
            </a:r>
          </a:p>
          <a:p>
            <a:pPr indent="0">
              <a:lnSpc>
                <a:spcPct val="107000"/>
              </a:lnSpc>
              <a:spcAft>
                <a:spcPts val="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fr-FR" dirty="0">
                <a:latin typeface="Calibri" panose="020F0502020204030204" pitchFamily="34" charset="0"/>
                <a:ea typeface="Calibri" panose="020F0502020204030204" pitchFamily="34" charset="0"/>
                <a:cs typeface="Times New Roman" panose="02020603050405020304" pitchFamily="18" charset="0"/>
              </a:rPr>
              <a:t>7. </a:t>
            </a:r>
            <a:r>
              <a:rPr lang="fr-FR" dirty="0" err="1">
                <a:latin typeface="Calibri" panose="020F0502020204030204" pitchFamily="34" charset="0"/>
                <a:ea typeface="Calibri" panose="020F0502020204030204" pitchFamily="34" charset="0"/>
                <a:cs typeface="Times New Roman" panose="02020603050405020304" pitchFamily="18" charset="0"/>
              </a:rPr>
              <a:t>QRcode</a:t>
            </a:r>
            <a:r>
              <a:rPr lang="fr-FR" dirty="0">
                <a:latin typeface="Calibri" panose="020F0502020204030204" pitchFamily="34" charset="0"/>
                <a:ea typeface="Calibri" panose="020F0502020204030204" pitchFamily="34" charset="0"/>
                <a:cs typeface="Times New Roman" panose="02020603050405020304" pitchFamily="18" charset="0"/>
              </a:rPr>
              <a:t> de </a:t>
            </a:r>
            <a:r>
              <a:rPr lang="fr-FR" dirty="0" err="1">
                <a:latin typeface="Calibri" panose="020F0502020204030204" pitchFamily="34" charset="0"/>
                <a:ea typeface="Calibri" panose="020F0502020204030204" pitchFamily="34" charset="0"/>
                <a:cs typeface="Times New Roman" panose="02020603050405020304" pitchFamily="18" charset="0"/>
              </a:rPr>
              <a:t>Quizlet</a:t>
            </a:r>
            <a:r>
              <a:rPr lang="fr-FR" dirty="0">
                <a:latin typeface="Calibri" panose="020F0502020204030204" pitchFamily="34" charset="0"/>
                <a:ea typeface="Calibri" panose="020F0502020204030204" pitchFamily="34" charset="0"/>
                <a:cs typeface="Times New Roman" panose="02020603050405020304" pitchFamily="18" charset="0"/>
              </a:rPr>
              <a:t> caché au hasard dans le dictionnaire</a:t>
            </a:r>
          </a:p>
          <a:p>
            <a:pPr marL="0" indent="0">
              <a:buNone/>
            </a:pPr>
            <a:endParaRPr lang="fr-FR" b="1" u="sng" dirty="0">
              <a:solidFill>
                <a:srgbClr val="FF0000"/>
              </a:solidFill>
            </a:endParaRPr>
          </a:p>
        </p:txBody>
      </p:sp>
    </p:spTree>
    <p:extLst>
      <p:ext uri="{BB962C8B-B14F-4D97-AF65-F5344CB8AC3E}">
        <p14:creationId xmlns:p14="http://schemas.microsoft.com/office/powerpoint/2010/main" val="63479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3E4EB7-CEF4-4BF1-B4BE-0F9EBC652EA1}"/>
              </a:ext>
            </a:extLst>
          </p:cNvPr>
          <p:cNvSpPr>
            <a:spLocks noGrp="1"/>
          </p:cNvSpPr>
          <p:nvPr>
            <p:ph idx="1"/>
          </p:nvPr>
        </p:nvSpPr>
        <p:spPr>
          <a:xfrm>
            <a:off x="1251678" y="251791"/>
            <a:ext cx="10178322" cy="6387548"/>
          </a:xfrm>
        </p:spPr>
        <p:txBody>
          <a:bodyPr>
            <a:normAutofit/>
          </a:bodyPr>
          <a:lstStyle/>
          <a:p>
            <a:pPr marL="0" lvl="0" indent="0">
              <a:buNone/>
            </a:pPr>
            <a:r>
              <a:rPr lang="fr-FR" sz="1900" dirty="0">
                <a:latin typeface="Calibri" panose="020F0502020204030204" pitchFamily="34" charset="0"/>
                <a:cs typeface="Calibri" panose="020F0502020204030204" pitchFamily="34" charset="0"/>
              </a:rPr>
              <a:t>8. Tableau de correspondance lettres-chiffres affiché au mur</a:t>
            </a:r>
          </a:p>
          <a:p>
            <a:pPr marL="0" indent="0">
              <a:buNone/>
            </a:pPr>
            <a:r>
              <a:rPr lang="fr-FR" sz="1900" dirty="0">
                <a:latin typeface="Calibri" panose="020F0502020204030204" pitchFamily="34" charset="0"/>
                <a:cs typeface="Calibri" panose="020F0502020204030204" pitchFamily="34" charset="0"/>
              </a:rPr>
              <a:t> </a:t>
            </a:r>
          </a:p>
          <a:p>
            <a:pPr marL="0" lvl="0" indent="0">
              <a:buNone/>
            </a:pPr>
            <a:r>
              <a:rPr lang="fr-FR" sz="1900" dirty="0">
                <a:latin typeface="Calibri" panose="020F0502020204030204" pitchFamily="34" charset="0"/>
                <a:cs typeface="Calibri" panose="020F0502020204030204" pitchFamily="34" charset="0"/>
              </a:rPr>
              <a:t>9. Vidéo </a:t>
            </a:r>
            <a:r>
              <a:rPr lang="fr-FR" sz="1900" dirty="0" err="1">
                <a:latin typeface="Calibri" panose="020F0502020204030204" pitchFamily="34" charset="0"/>
                <a:cs typeface="Calibri" panose="020F0502020204030204" pitchFamily="34" charset="0"/>
              </a:rPr>
              <a:t>Tellagami</a:t>
            </a:r>
            <a:r>
              <a:rPr lang="fr-FR" sz="1900" dirty="0">
                <a:latin typeface="Calibri" panose="020F0502020204030204" pitchFamily="34" charset="0"/>
                <a:cs typeface="Calibri" panose="020F0502020204030204" pitchFamily="34" charset="0"/>
              </a:rPr>
              <a:t> = lien sur un doc WORD ou Vidéo téléchargée (enregistré sur le bureau de l’ordinateur dans un dossier Escape Game)</a:t>
            </a:r>
          </a:p>
          <a:p>
            <a:pPr marL="0" indent="0">
              <a:buNone/>
            </a:pPr>
            <a:endParaRPr lang="fr-FR" sz="1900" dirty="0">
              <a:latin typeface="Calibri" panose="020F0502020204030204" pitchFamily="34" charset="0"/>
              <a:cs typeface="Calibri" panose="020F0502020204030204" pitchFamily="34" charset="0"/>
            </a:endParaRPr>
          </a:p>
          <a:p>
            <a:pPr marL="0" lvl="0" indent="0">
              <a:buNone/>
            </a:pPr>
            <a:r>
              <a:rPr lang="fr-FR" sz="1900" dirty="0">
                <a:latin typeface="Calibri" panose="020F0502020204030204" pitchFamily="34" charset="0"/>
                <a:cs typeface="Calibri" panose="020F0502020204030204" pitchFamily="34" charset="0"/>
              </a:rPr>
              <a:t>10. </a:t>
            </a:r>
            <a:r>
              <a:rPr lang="fr-FR" sz="1900" dirty="0" err="1">
                <a:latin typeface="Calibri" panose="020F0502020204030204" pitchFamily="34" charset="0"/>
                <a:cs typeface="Calibri" panose="020F0502020204030204" pitchFamily="34" charset="0"/>
              </a:rPr>
              <a:t>QRcode</a:t>
            </a:r>
            <a:r>
              <a:rPr lang="fr-FR" sz="1900" dirty="0">
                <a:latin typeface="Calibri" panose="020F0502020204030204" pitchFamily="34" charset="0"/>
                <a:cs typeface="Calibri" panose="020F0502020204030204" pitchFamily="34" charset="0"/>
              </a:rPr>
              <a:t> découpé en 3 pièces de puzzle de l’activité </a:t>
            </a:r>
            <a:r>
              <a:rPr lang="fr-FR" sz="1900" dirty="0" err="1">
                <a:latin typeface="Calibri" panose="020F0502020204030204" pitchFamily="34" charset="0"/>
                <a:cs typeface="Calibri" panose="020F0502020204030204" pitchFamily="34" charset="0"/>
              </a:rPr>
              <a:t>LearningApps</a:t>
            </a:r>
            <a:r>
              <a:rPr lang="fr-FR" sz="1900" dirty="0">
                <a:latin typeface="Calibri" panose="020F0502020204030204" pitchFamily="34" charset="0"/>
                <a:cs typeface="Calibri" panose="020F0502020204030204" pitchFamily="34" charset="0"/>
              </a:rPr>
              <a:t> (qui veut gagner des millions) gardé par l’enseignant qui le donne aux élèves en récompense de la prestation orale de présentation de l’Europe demandée dans les questions du texte de CE (3 pièces de puzzle = 3 élèves différents en EOC qui gagnent chacun une pièce du puzzle après leur présentation orale) - https://learningapps.org/display?v=p0z6ds3g518</a:t>
            </a:r>
          </a:p>
          <a:p>
            <a:pPr marL="0" indent="0">
              <a:buNone/>
            </a:pPr>
            <a:endParaRPr lang="fr-FR" dirty="0"/>
          </a:p>
          <a:p>
            <a:pPr marL="0" lvl="0" indent="0">
              <a:buNone/>
            </a:pPr>
            <a:r>
              <a:rPr lang="fr-FR" sz="1900" dirty="0">
                <a:latin typeface="Calibri" panose="020F0502020204030204" pitchFamily="34" charset="0"/>
                <a:cs typeface="Calibri" panose="020F0502020204030204" pitchFamily="34" charset="0"/>
              </a:rPr>
              <a:t>11. MP3 posé sur une table = enregistrement sur les langues dans l’union européenne (texte enregistré avec une voix de synthèse sur le site </a:t>
            </a:r>
            <a:r>
              <a:rPr lang="fr-FR" sz="1900" u="sng" dirty="0">
                <a:latin typeface="Calibri" panose="020F0502020204030204" pitchFamily="34" charset="0"/>
                <a:cs typeface="Calibri" panose="020F0502020204030204" pitchFamily="34" charset="0"/>
                <a:hlinkClick r:id="rId2"/>
              </a:rPr>
              <a:t>http://text-to-speech.imtranslator.net/</a:t>
            </a:r>
            <a:endParaRPr lang="fr-FR" sz="1900" dirty="0">
              <a:latin typeface="Calibri" panose="020F0502020204030204" pitchFamily="34" charset="0"/>
              <a:cs typeface="Calibri" panose="020F0502020204030204" pitchFamily="34" charset="0"/>
            </a:endParaRPr>
          </a:p>
          <a:p>
            <a:pPr marL="0" indent="0">
              <a:buNone/>
            </a:pPr>
            <a:endParaRPr lang="fr-FR" dirty="0"/>
          </a:p>
        </p:txBody>
      </p:sp>
    </p:spTree>
    <p:extLst>
      <p:ext uri="{BB962C8B-B14F-4D97-AF65-F5344CB8AC3E}">
        <p14:creationId xmlns:p14="http://schemas.microsoft.com/office/powerpoint/2010/main" val="76806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5F59C7-5A46-47E8-BE2B-0E80041E573C}"/>
              </a:ext>
            </a:extLst>
          </p:cNvPr>
          <p:cNvSpPr>
            <a:spLocks noGrp="1"/>
          </p:cNvSpPr>
          <p:nvPr>
            <p:ph idx="1"/>
          </p:nvPr>
        </p:nvSpPr>
        <p:spPr>
          <a:xfrm>
            <a:off x="1251678" y="304801"/>
            <a:ext cx="10178322" cy="5574792"/>
          </a:xfrm>
        </p:spPr>
        <p:txBody>
          <a:bodyPr/>
          <a:lstStyle/>
          <a:p>
            <a:pPr marL="0" lvl="0" indent="0">
              <a:buNone/>
            </a:pPr>
            <a:r>
              <a:rPr lang="fr-FR" sz="1900" dirty="0">
                <a:latin typeface="Calibri" panose="020F0502020204030204" pitchFamily="34" charset="0"/>
                <a:cs typeface="Calibri" panose="020F0502020204030204" pitchFamily="34" charset="0"/>
              </a:rPr>
              <a:t>12. Consigne coup de pouce indiquant que le nombre de langues officielles dans l’UE mènera à la page du dictionnaire … posé sous le clavier de l’ordinateur</a:t>
            </a:r>
          </a:p>
          <a:p>
            <a:pPr marL="0" indent="0">
              <a:buNone/>
            </a:pPr>
            <a:endParaRPr lang="fr-FR" sz="1900" dirty="0">
              <a:latin typeface="Calibri" panose="020F0502020204030204" pitchFamily="34" charset="0"/>
              <a:cs typeface="Calibri" panose="020F0502020204030204" pitchFamily="34" charset="0"/>
            </a:endParaRPr>
          </a:p>
          <a:p>
            <a:pPr marL="0" lvl="0" indent="0">
              <a:buNone/>
            </a:pPr>
            <a:r>
              <a:rPr lang="fr-FR" sz="1900" dirty="0">
                <a:latin typeface="Calibri" panose="020F0502020204030204" pitchFamily="34" charset="0"/>
                <a:cs typeface="Calibri" panose="020F0502020204030204" pitchFamily="34" charset="0"/>
              </a:rPr>
              <a:t>13. Ecouteurs posés sur le bureau</a:t>
            </a:r>
          </a:p>
          <a:p>
            <a:pPr marL="0" indent="0">
              <a:buNone/>
            </a:pPr>
            <a:endParaRPr lang="fr-FR" sz="1900" dirty="0">
              <a:latin typeface="Calibri" panose="020F0502020204030204" pitchFamily="34" charset="0"/>
              <a:cs typeface="Calibri" panose="020F0502020204030204" pitchFamily="34" charset="0"/>
            </a:endParaRPr>
          </a:p>
          <a:p>
            <a:pPr marL="0" lvl="0" indent="0">
              <a:buNone/>
            </a:pPr>
            <a:r>
              <a:rPr lang="fr-FR" sz="1900" dirty="0">
                <a:latin typeface="Calibri" panose="020F0502020204030204" pitchFamily="34" charset="0"/>
                <a:cs typeface="Calibri" panose="020F0502020204030204" pitchFamily="34" charset="0"/>
              </a:rPr>
              <a:t>14. Texte de CE dans la pochette</a:t>
            </a:r>
          </a:p>
          <a:p>
            <a:pPr marL="0" indent="0">
              <a:buNone/>
            </a:pPr>
            <a:endParaRPr lang="fr-FR" sz="1900" dirty="0">
              <a:latin typeface="Calibri" panose="020F0502020204030204" pitchFamily="34" charset="0"/>
              <a:cs typeface="Calibri" panose="020F0502020204030204" pitchFamily="34" charset="0"/>
            </a:endParaRPr>
          </a:p>
          <a:p>
            <a:pPr marL="0" lvl="0" indent="0">
              <a:buNone/>
            </a:pPr>
            <a:r>
              <a:rPr lang="fr-FR" sz="1900" dirty="0">
                <a:latin typeface="Calibri" panose="020F0502020204030204" pitchFamily="34" charset="0"/>
                <a:cs typeface="Calibri" panose="020F0502020204030204" pitchFamily="34" charset="0"/>
              </a:rPr>
              <a:t>15. Questions de CE sur une chaise</a:t>
            </a:r>
          </a:p>
          <a:p>
            <a:pPr marL="0" indent="0">
              <a:buNone/>
            </a:pPr>
            <a:endParaRPr lang="fr-FR" dirty="0"/>
          </a:p>
        </p:txBody>
      </p:sp>
    </p:spTree>
    <p:extLst>
      <p:ext uri="{BB962C8B-B14F-4D97-AF65-F5344CB8AC3E}">
        <p14:creationId xmlns:p14="http://schemas.microsoft.com/office/powerpoint/2010/main" val="226438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hlinkClick r:id="rId2" action="ppaction://hlinkfile"/>
            <a:extLst>
              <a:ext uri="{FF2B5EF4-FFF2-40B4-BE49-F238E27FC236}">
                <a16:creationId xmlns:a16="http://schemas.microsoft.com/office/drawing/2014/main" id="{0E79D5F7-5DFB-461A-9A97-2FC1B2F1E4A0}"/>
              </a:ext>
            </a:extLst>
          </p:cNvPr>
          <p:cNvPicPr>
            <a:picLocks noChangeAspect="1"/>
          </p:cNvPicPr>
          <p:nvPr/>
        </p:nvPicPr>
        <p:blipFill>
          <a:blip r:embed="rId3"/>
          <a:stretch>
            <a:fillRect/>
          </a:stretch>
        </p:blipFill>
        <p:spPr>
          <a:xfrm>
            <a:off x="2709862" y="759216"/>
            <a:ext cx="6772275" cy="5086350"/>
          </a:xfrm>
          <a:prstGeom prst="rect">
            <a:avLst/>
          </a:prstGeom>
        </p:spPr>
      </p:pic>
      <p:sp>
        <p:nvSpPr>
          <p:cNvPr id="5" name="Rectangle 4">
            <a:extLst>
              <a:ext uri="{FF2B5EF4-FFF2-40B4-BE49-F238E27FC236}">
                <a16:creationId xmlns:a16="http://schemas.microsoft.com/office/drawing/2014/main" id="{33BA059B-451F-41D0-955F-65A19E7A87C1}"/>
              </a:ext>
            </a:extLst>
          </p:cNvPr>
          <p:cNvSpPr/>
          <p:nvPr/>
        </p:nvSpPr>
        <p:spPr>
          <a:xfrm>
            <a:off x="2941982" y="5987653"/>
            <a:ext cx="6096000" cy="646331"/>
          </a:xfrm>
          <a:prstGeom prst="rect">
            <a:avLst/>
          </a:prstGeom>
        </p:spPr>
        <p:txBody>
          <a:bodyPr>
            <a:spAutoFit/>
          </a:bodyPr>
          <a:lstStyle/>
          <a:p>
            <a:r>
              <a:rPr lang="fr-FR" dirty="0"/>
              <a:t>https://spark.adobe.com/sp/design/video/ba4c84d9-4341-45ac-8d4a-3d52bbe9b6c4</a:t>
            </a:r>
          </a:p>
        </p:txBody>
      </p:sp>
      <p:sp>
        <p:nvSpPr>
          <p:cNvPr id="6" name="ZoneTexte 5">
            <a:extLst>
              <a:ext uri="{FF2B5EF4-FFF2-40B4-BE49-F238E27FC236}">
                <a16:creationId xmlns:a16="http://schemas.microsoft.com/office/drawing/2014/main" id="{BAFE1462-8268-4DAB-B2CF-5260AF8ADBD2}"/>
              </a:ext>
            </a:extLst>
          </p:cNvPr>
          <p:cNvSpPr txBox="1"/>
          <p:nvPr/>
        </p:nvSpPr>
        <p:spPr>
          <a:xfrm>
            <a:off x="2067339" y="251791"/>
            <a:ext cx="7779026" cy="369332"/>
          </a:xfrm>
          <a:prstGeom prst="rect">
            <a:avLst/>
          </a:prstGeom>
          <a:noFill/>
        </p:spPr>
        <p:txBody>
          <a:bodyPr wrap="square" rtlCol="0">
            <a:spAutoFit/>
          </a:bodyPr>
          <a:lstStyle/>
          <a:p>
            <a:pPr algn="ctr"/>
            <a:r>
              <a:rPr lang="fr-FR" dirty="0"/>
              <a:t>SUPPORT 1 : VIDEO DE LANCEMENT</a:t>
            </a:r>
          </a:p>
        </p:txBody>
      </p:sp>
    </p:spTree>
    <p:extLst>
      <p:ext uri="{BB962C8B-B14F-4D97-AF65-F5344CB8AC3E}">
        <p14:creationId xmlns:p14="http://schemas.microsoft.com/office/powerpoint/2010/main" val="233924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BFD82-9779-49AA-BF57-68718E49E326}"/>
              </a:ext>
            </a:extLst>
          </p:cNvPr>
          <p:cNvSpPr/>
          <p:nvPr/>
        </p:nvSpPr>
        <p:spPr>
          <a:xfrm>
            <a:off x="515815" y="602412"/>
            <a:ext cx="6096000" cy="923330"/>
          </a:xfrm>
          <a:prstGeom prst="rect">
            <a:avLst/>
          </a:prstGeom>
        </p:spPr>
        <p:txBody>
          <a:bodyPr>
            <a:spAutoFit/>
          </a:bodyPr>
          <a:lstStyle/>
          <a:p>
            <a:pPr algn="ctr">
              <a:spcAft>
                <a:spcPts val="0"/>
              </a:spcAft>
            </a:pPr>
            <a:r>
              <a:rPr lang="en-US" sz="3600" b="1" dirty="0">
                <a:latin typeface="Calibri" panose="020F0502020204030204" pitchFamily="34" charset="0"/>
                <a:ea typeface="Calibri" panose="020F0502020204030204" pitchFamily="34" charset="0"/>
                <a:cs typeface="Times New Roman" panose="02020603050405020304" pitchFamily="18" charset="0"/>
              </a:rPr>
              <a:t>Criss cross  puzzle</a:t>
            </a: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(made with puzzlemaker.discoveryeducation.com)</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Espace réservé du contenu 7">
            <a:extLst>
              <a:ext uri="{FF2B5EF4-FFF2-40B4-BE49-F238E27FC236}">
                <a16:creationId xmlns:a16="http://schemas.microsoft.com/office/drawing/2014/main" id="{48E354E7-FBDF-46AD-A116-619D34583BB7}"/>
              </a:ext>
            </a:extLst>
          </p:cNvPr>
          <p:cNvPicPr>
            <a:picLocks noGrp="1"/>
          </p:cNvPicPr>
          <p:nvPr>
            <p:ph idx="1"/>
          </p:nvPr>
        </p:nvPicPr>
        <p:blipFill>
          <a:blip r:embed="rId2"/>
          <a:stretch>
            <a:fillRect/>
          </a:stretch>
        </p:blipFill>
        <p:spPr>
          <a:xfrm>
            <a:off x="1449179" y="1514674"/>
            <a:ext cx="4229272" cy="5305754"/>
          </a:xfrm>
          <a:prstGeom prst="rect">
            <a:avLst/>
          </a:prstGeom>
        </p:spPr>
      </p:pic>
      <p:sp>
        <p:nvSpPr>
          <p:cNvPr id="9" name="Rectangle 8">
            <a:extLst>
              <a:ext uri="{FF2B5EF4-FFF2-40B4-BE49-F238E27FC236}">
                <a16:creationId xmlns:a16="http://schemas.microsoft.com/office/drawing/2014/main" id="{5410A4D6-7E46-47D0-B119-9090C486795F}"/>
              </a:ext>
            </a:extLst>
          </p:cNvPr>
          <p:cNvSpPr/>
          <p:nvPr/>
        </p:nvSpPr>
        <p:spPr>
          <a:xfrm>
            <a:off x="6096000" y="1064077"/>
            <a:ext cx="6120439" cy="5449056"/>
          </a:xfrm>
          <a:prstGeom prst="rect">
            <a:avLst/>
          </a:prstGeom>
        </p:spPr>
        <p:txBody>
          <a:bodyPr wrap="square">
            <a:spAutoFit/>
          </a:bodyPr>
          <a:lstStyle/>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b="1"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Across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2. the French Foreign Minister who was one of the Founding Fathers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5. a synonym for "officially stop passport controls"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7. the name of the European currency</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Down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1. the capital city of Hungary</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3. the name of the treaty which created the European Union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4. the number of countries which participated in the first European Community</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dirty="0">
                <a:solidFill>
                  <a:srgbClr val="323232"/>
                </a:solidFill>
                <a:latin typeface="Arial" panose="020B0604020202020204" pitchFamily="34" charset="0"/>
                <a:ea typeface="Times New Roman" panose="02020603050405020304" pitchFamily="18" charset="0"/>
                <a:cs typeface="Times New Roman" panose="02020603050405020304" pitchFamily="18" charset="0"/>
              </a:rPr>
              <a:t>6. the decision of the UK to leave the UE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41B191D9-DC84-4865-A884-1AADA9F72354}"/>
              </a:ext>
            </a:extLst>
          </p:cNvPr>
          <p:cNvPicPr/>
          <p:nvPr/>
        </p:nvPicPr>
        <p:blipFill>
          <a:blip r:embed="rId3"/>
          <a:stretch>
            <a:fillRect/>
          </a:stretch>
        </p:blipFill>
        <p:spPr>
          <a:xfrm>
            <a:off x="3498792" y="5343326"/>
            <a:ext cx="2179659" cy="1333800"/>
          </a:xfrm>
          <a:prstGeom prst="rect">
            <a:avLst/>
          </a:prstGeom>
        </p:spPr>
      </p:pic>
      <p:sp>
        <p:nvSpPr>
          <p:cNvPr id="11" name="Rectangle 10">
            <a:extLst>
              <a:ext uri="{FF2B5EF4-FFF2-40B4-BE49-F238E27FC236}">
                <a16:creationId xmlns:a16="http://schemas.microsoft.com/office/drawing/2014/main" id="{B2776A4B-A7CD-437D-9E6E-37094E1371F1}"/>
              </a:ext>
            </a:extLst>
          </p:cNvPr>
          <p:cNvSpPr/>
          <p:nvPr/>
        </p:nvSpPr>
        <p:spPr>
          <a:xfrm>
            <a:off x="4318782" y="86949"/>
            <a:ext cx="3124867" cy="369332"/>
          </a:xfrm>
          <a:prstGeom prst="rect">
            <a:avLst/>
          </a:prstGeom>
        </p:spPr>
        <p:txBody>
          <a:bodyPr wrap="square">
            <a:spAutoFit/>
          </a:bodyPr>
          <a:lstStyle/>
          <a:p>
            <a:pPr algn="ctr"/>
            <a:r>
              <a:rPr lang="fr-FR" dirty="0"/>
              <a:t>SUPPORT 2 :  MOTS CROISES</a:t>
            </a:r>
          </a:p>
        </p:txBody>
      </p:sp>
    </p:spTree>
    <p:extLst>
      <p:ext uri="{BB962C8B-B14F-4D97-AF65-F5344CB8AC3E}">
        <p14:creationId xmlns:p14="http://schemas.microsoft.com/office/powerpoint/2010/main" val="381213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2BF1C24-60B7-4726-8710-490079BD0E1F}"/>
              </a:ext>
            </a:extLst>
          </p:cNvPr>
          <p:cNvPicPr>
            <a:picLocks noGrp="1" noChangeAspect="1"/>
          </p:cNvPicPr>
          <p:nvPr>
            <p:ph idx="1"/>
          </p:nvPr>
        </p:nvPicPr>
        <p:blipFill>
          <a:blip r:embed="rId2"/>
          <a:stretch>
            <a:fillRect/>
          </a:stretch>
        </p:blipFill>
        <p:spPr>
          <a:xfrm>
            <a:off x="3875552" y="1317795"/>
            <a:ext cx="4057650" cy="5153025"/>
          </a:xfrm>
          <a:prstGeom prst="rect">
            <a:avLst/>
          </a:prstGeom>
        </p:spPr>
      </p:pic>
      <p:sp>
        <p:nvSpPr>
          <p:cNvPr id="5" name="Rectangle 4">
            <a:extLst>
              <a:ext uri="{FF2B5EF4-FFF2-40B4-BE49-F238E27FC236}">
                <a16:creationId xmlns:a16="http://schemas.microsoft.com/office/drawing/2014/main" id="{B0534205-9521-4B0B-8B06-AD8E80616A98}"/>
              </a:ext>
            </a:extLst>
          </p:cNvPr>
          <p:cNvSpPr/>
          <p:nvPr/>
        </p:nvSpPr>
        <p:spPr>
          <a:xfrm>
            <a:off x="4533566" y="387180"/>
            <a:ext cx="4933991" cy="369332"/>
          </a:xfrm>
          <a:prstGeom prst="rect">
            <a:avLst/>
          </a:prstGeom>
        </p:spPr>
        <p:txBody>
          <a:bodyPr wrap="square">
            <a:spAutoFit/>
          </a:bodyPr>
          <a:lstStyle/>
          <a:p>
            <a:pPr algn="ctr"/>
            <a:r>
              <a:rPr lang="fr-FR" dirty="0"/>
              <a:t>SUPPORT 2 :  MOTS CROISES - réponses</a:t>
            </a:r>
          </a:p>
        </p:txBody>
      </p:sp>
    </p:spTree>
    <p:extLst>
      <p:ext uri="{BB962C8B-B14F-4D97-AF65-F5344CB8AC3E}">
        <p14:creationId xmlns:p14="http://schemas.microsoft.com/office/powerpoint/2010/main" val="166018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A439D18-1BDF-4F3F-AE55-3368FB573487}"/>
              </a:ext>
            </a:extLst>
          </p:cNvPr>
          <p:cNvSpPr>
            <a:spLocks noGrp="1"/>
          </p:cNvSpPr>
          <p:nvPr>
            <p:ph idx="1"/>
          </p:nvPr>
        </p:nvSpPr>
        <p:spPr>
          <a:xfrm>
            <a:off x="1250950" y="131763"/>
            <a:ext cx="10179050" cy="407419"/>
          </a:xfrm>
          <a:prstGeom prst="rect">
            <a:avLst/>
          </a:prstGeom>
        </p:spPr>
        <p:txBody>
          <a:bodyPr wrap="square">
            <a:spAutoFit/>
          </a:bodyPr>
          <a:lstStyle/>
          <a:p>
            <a:pPr marL="0" indent="0" algn="ctr">
              <a:buNone/>
            </a:pPr>
            <a:r>
              <a:rPr lang="fr-FR" dirty="0"/>
              <a:t>SUPPORT 4 :  ROUE CESAR</a:t>
            </a:r>
          </a:p>
        </p:txBody>
      </p:sp>
      <p:sp>
        <p:nvSpPr>
          <p:cNvPr id="5" name="Rectangle 4">
            <a:extLst>
              <a:ext uri="{FF2B5EF4-FFF2-40B4-BE49-F238E27FC236}">
                <a16:creationId xmlns:a16="http://schemas.microsoft.com/office/drawing/2014/main" id="{35F527CA-AA7C-44D5-A918-595A8B7974E5}"/>
              </a:ext>
            </a:extLst>
          </p:cNvPr>
          <p:cNvSpPr/>
          <p:nvPr/>
        </p:nvSpPr>
        <p:spPr>
          <a:xfrm>
            <a:off x="1391478" y="539182"/>
            <a:ext cx="10323444" cy="2523768"/>
          </a:xfrm>
          <a:prstGeom prst="rect">
            <a:avLst/>
          </a:prstGeom>
        </p:spPr>
        <p:txBody>
          <a:bodyPr wrap="square">
            <a:spAutoFit/>
          </a:bodyPr>
          <a:lstStyle/>
          <a:p>
            <a:endParaRPr lang="fr-FR" sz="2000" dirty="0">
              <a:solidFill>
                <a:srgbClr val="000000"/>
              </a:solidFill>
              <a:latin typeface="Comic Sans MS" panose="030F0702030302020204" pitchFamily="66" charset="0"/>
            </a:endParaRPr>
          </a:p>
          <a:p>
            <a:pPr algn="ctr"/>
            <a:r>
              <a:rPr lang="fr-FR" sz="2400" u="sng" dirty="0">
                <a:solidFill>
                  <a:srgbClr val="000000"/>
                </a:solidFill>
                <a:latin typeface="Comic Sans MS" panose="030F0702030302020204" pitchFamily="66" charset="0"/>
              </a:rPr>
              <a:t> Roues de décryptage du code de César </a:t>
            </a:r>
          </a:p>
          <a:p>
            <a:pPr algn="ctr"/>
            <a:endParaRPr lang="fr-FR" sz="2400" u="sng" dirty="0">
              <a:solidFill>
                <a:srgbClr val="000000"/>
              </a:solidFill>
              <a:latin typeface="Comic Sans MS" panose="030F0702030302020204" pitchFamily="66" charset="0"/>
            </a:endParaRPr>
          </a:p>
          <a:p>
            <a:r>
              <a:rPr lang="fr-FR" dirty="0">
                <a:solidFill>
                  <a:srgbClr val="000000"/>
                </a:solidFill>
                <a:latin typeface="Calibri" panose="020F0502020204030204" pitchFamily="34" charset="0"/>
                <a:cs typeface="Calibri" panose="020F0502020204030204" pitchFamily="34" charset="0"/>
              </a:rPr>
              <a:t>Découper les deux cercles, puis percer un trou de 4mm de diamètre au centre de chacun. Faire tenir ensemble les deux cercles de décryptage à l’aide d’une attache parisienne. Le tour est joué ! </a:t>
            </a:r>
          </a:p>
          <a:p>
            <a:r>
              <a:rPr lang="fr-FR" sz="5400" dirty="0">
                <a:solidFill>
                  <a:srgbClr val="000000"/>
                </a:solidFill>
                <a:latin typeface="Comic Sans MS" panose="030F0702030302020204" pitchFamily="66" charset="0"/>
              </a:rPr>
              <a:t>	</a:t>
            </a:r>
          </a:p>
        </p:txBody>
      </p:sp>
      <p:pic>
        <p:nvPicPr>
          <p:cNvPr id="6" name="Image 5">
            <a:extLst>
              <a:ext uri="{FF2B5EF4-FFF2-40B4-BE49-F238E27FC236}">
                <a16:creationId xmlns:a16="http://schemas.microsoft.com/office/drawing/2014/main" id="{B764C6D0-95AF-404F-A201-A6A56C99D3ED}"/>
              </a:ext>
            </a:extLst>
          </p:cNvPr>
          <p:cNvPicPr>
            <a:picLocks noChangeAspect="1"/>
          </p:cNvPicPr>
          <p:nvPr/>
        </p:nvPicPr>
        <p:blipFill>
          <a:blip r:embed="rId2"/>
          <a:stretch>
            <a:fillRect/>
          </a:stretch>
        </p:blipFill>
        <p:spPr>
          <a:xfrm>
            <a:off x="1546223" y="2518116"/>
            <a:ext cx="3823219" cy="3912699"/>
          </a:xfrm>
          <a:prstGeom prst="rect">
            <a:avLst/>
          </a:prstGeom>
        </p:spPr>
      </p:pic>
      <p:pic>
        <p:nvPicPr>
          <p:cNvPr id="7" name="Image 6">
            <a:extLst>
              <a:ext uri="{FF2B5EF4-FFF2-40B4-BE49-F238E27FC236}">
                <a16:creationId xmlns:a16="http://schemas.microsoft.com/office/drawing/2014/main" id="{D47F1D92-2BEA-49CD-B27C-2727237D0EC6}"/>
              </a:ext>
            </a:extLst>
          </p:cNvPr>
          <p:cNvPicPr>
            <a:picLocks noChangeAspect="1"/>
          </p:cNvPicPr>
          <p:nvPr/>
        </p:nvPicPr>
        <p:blipFill>
          <a:blip r:embed="rId3"/>
          <a:stretch>
            <a:fillRect/>
          </a:stretch>
        </p:blipFill>
        <p:spPr>
          <a:xfrm>
            <a:off x="7494980" y="2882439"/>
            <a:ext cx="3150797" cy="3184051"/>
          </a:xfrm>
          <a:prstGeom prst="rect">
            <a:avLst/>
          </a:prstGeom>
        </p:spPr>
      </p:pic>
    </p:spTree>
    <p:extLst>
      <p:ext uri="{BB962C8B-B14F-4D97-AF65-F5344CB8AC3E}">
        <p14:creationId xmlns:p14="http://schemas.microsoft.com/office/powerpoint/2010/main" val="279459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83472D-8A8E-489C-8D49-07ACDF5CB846}"/>
              </a:ext>
            </a:extLst>
          </p:cNvPr>
          <p:cNvSpPr>
            <a:spLocks noGrp="1"/>
          </p:cNvSpPr>
          <p:nvPr>
            <p:ph idx="1"/>
          </p:nvPr>
        </p:nvSpPr>
        <p:spPr>
          <a:xfrm>
            <a:off x="1251678" y="357809"/>
            <a:ext cx="10178322" cy="5521783"/>
          </a:xfrm>
        </p:spPr>
        <p:txBody>
          <a:bodyPr/>
          <a:lstStyle/>
          <a:p>
            <a:pPr marL="0" indent="0" algn="ctr">
              <a:buNone/>
            </a:pPr>
            <a:r>
              <a:rPr lang="fr-FR" dirty="0"/>
              <a:t>SUPPORT 5 :  QRCODE VIDEO EDPUZZLE</a:t>
            </a:r>
          </a:p>
          <a:p>
            <a:pPr marL="0" indent="0" algn="ctr">
              <a:buNone/>
            </a:pPr>
            <a:endParaRPr lang="fr-FR" dirty="0"/>
          </a:p>
        </p:txBody>
      </p:sp>
      <p:pic>
        <p:nvPicPr>
          <p:cNvPr id="5" name="Image 4">
            <a:extLst>
              <a:ext uri="{FF2B5EF4-FFF2-40B4-BE49-F238E27FC236}">
                <a16:creationId xmlns:a16="http://schemas.microsoft.com/office/drawing/2014/main" id="{7C451836-DFBD-47AF-A874-902E7499CB73}"/>
              </a:ext>
            </a:extLst>
          </p:cNvPr>
          <p:cNvPicPr/>
          <p:nvPr/>
        </p:nvPicPr>
        <p:blipFill>
          <a:blip r:embed="rId2"/>
          <a:stretch>
            <a:fillRect/>
          </a:stretch>
        </p:blipFill>
        <p:spPr>
          <a:xfrm>
            <a:off x="6752490" y="1946054"/>
            <a:ext cx="3444557" cy="3287127"/>
          </a:xfrm>
          <a:prstGeom prst="rect">
            <a:avLst/>
          </a:prstGeom>
        </p:spPr>
      </p:pic>
      <p:pic>
        <p:nvPicPr>
          <p:cNvPr id="7" name="Image 6">
            <a:extLst>
              <a:ext uri="{FF2B5EF4-FFF2-40B4-BE49-F238E27FC236}">
                <a16:creationId xmlns:a16="http://schemas.microsoft.com/office/drawing/2014/main" id="{4C054CC4-0658-4029-9A5D-397740756BC2}"/>
              </a:ext>
            </a:extLst>
          </p:cNvPr>
          <p:cNvPicPr/>
          <p:nvPr/>
        </p:nvPicPr>
        <p:blipFill>
          <a:blip r:embed="rId3">
            <a:extLst>
              <a:ext uri="{28A0092B-C50C-407E-A947-70E740481C1C}">
                <a14:useLocalDpi xmlns:a14="http://schemas.microsoft.com/office/drawing/2010/main" val="0"/>
              </a:ext>
            </a:extLst>
          </a:blip>
          <a:stretch>
            <a:fillRect/>
          </a:stretch>
        </p:blipFill>
        <p:spPr>
          <a:xfrm>
            <a:off x="1994953" y="1946054"/>
            <a:ext cx="3153822" cy="3287127"/>
          </a:xfrm>
          <a:prstGeom prst="rect">
            <a:avLst/>
          </a:prstGeom>
        </p:spPr>
      </p:pic>
      <p:sp>
        <p:nvSpPr>
          <p:cNvPr id="8" name="Rectangle 7">
            <a:extLst>
              <a:ext uri="{FF2B5EF4-FFF2-40B4-BE49-F238E27FC236}">
                <a16:creationId xmlns:a16="http://schemas.microsoft.com/office/drawing/2014/main" id="{42C15A73-595B-4B6D-B262-F19BDD85C6F3}"/>
              </a:ext>
            </a:extLst>
          </p:cNvPr>
          <p:cNvSpPr/>
          <p:nvPr/>
        </p:nvSpPr>
        <p:spPr>
          <a:xfrm>
            <a:off x="1971819" y="5879592"/>
            <a:ext cx="5616089" cy="375552"/>
          </a:xfrm>
          <a:prstGeom prst="rect">
            <a:avLst/>
          </a:prstGeom>
        </p:spPr>
        <p:txBody>
          <a:bodyPr wrap="none">
            <a:spAutoFit/>
          </a:bodyPr>
          <a:lstStyle/>
          <a:p>
            <a:pPr>
              <a:lnSpc>
                <a:spcPct val="107000"/>
              </a:lnSpc>
              <a:spcAft>
                <a:spcPts val="800"/>
              </a:spcAft>
              <a:tabLst>
                <a:tab pos="1057275" algn="l"/>
              </a:tabLst>
            </a:pP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https://edpuzzle.com/media/5ad93fb372f3b1412a01aaf3</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434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104666-6188-4652-8BA1-7FEA1C713E8C}"/>
              </a:ext>
            </a:extLst>
          </p:cNvPr>
          <p:cNvSpPr>
            <a:spLocks noGrp="1"/>
          </p:cNvSpPr>
          <p:nvPr>
            <p:ph idx="1"/>
          </p:nvPr>
        </p:nvSpPr>
        <p:spPr>
          <a:xfrm>
            <a:off x="1251678" y="304801"/>
            <a:ext cx="10178322" cy="5574792"/>
          </a:xfrm>
        </p:spPr>
        <p:txBody>
          <a:bodyPr/>
          <a:lstStyle/>
          <a:p>
            <a:pPr marL="0" indent="0" algn="ctr">
              <a:buNone/>
            </a:pPr>
            <a:r>
              <a:rPr lang="fr-FR" dirty="0"/>
              <a:t>SUPPORT 7 :  QRCODE DE QUIZLET</a:t>
            </a:r>
          </a:p>
          <a:p>
            <a:pPr marL="0" indent="0" algn="ctr">
              <a:buNone/>
            </a:pPr>
            <a:endParaRPr lang="fr-FR" dirty="0"/>
          </a:p>
          <a:p>
            <a:pPr marL="0" indent="0" algn="ctr">
              <a:buNone/>
            </a:pPr>
            <a:endParaRPr lang="fr-FR" dirty="0"/>
          </a:p>
          <a:p>
            <a:pPr marL="0" indent="0" algn="ctr">
              <a:buNone/>
            </a:pPr>
            <a:endParaRPr lang="fr-FR" dirty="0"/>
          </a:p>
        </p:txBody>
      </p:sp>
      <p:pic>
        <p:nvPicPr>
          <p:cNvPr id="5" name="Image 4">
            <a:extLst>
              <a:ext uri="{FF2B5EF4-FFF2-40B4-BE49-F238E27FC236}">
                <a16:creationId xmlns:a16="http://schemas.microsoft.com/office/drawing/2014/main" id="{F638DA30-1023-4378-B245-7EB334069721}"/>
              </a:ext>
            </a:extLst>
          </p:cNvPr>
          <p:cNvPicPr/>
          <p:nvPr/>
        </p:nvPicPr>
        <p:blipFill>
          <a:blip r:embed="rId2"/>
          <a:stretch>
            <a:fillRect/>
          </a:stretch>
        </p:blipFill>
        <p:spPr>
          <a:xfrm>
            <a:off x="2644726" y="1773335"/>
            <a:ext cx="3048000" cy="2973705"/>
          </a:xfrm>
          <a:prstGeom prst="rect">
            <a:avLst/>
          </a:prstGeom>
        </p:spPr>
      </p:pic>
      <p:pic>
        <p:nvPicPr>
          <p:cNvPr id="6" name="Image 5" descr="RÃ©sultat de recherche d'images pour &quot;quizlet&quot;">
            <a:extLst>
              <a:ext uri="{FF2B5EF4-FFF2-40B4-BE49-F238E27FC236}">
                <a16:creationId xmlns:a16="http://schemas.microsoft.com/office/drawing/2014/main" id="{D6A226DB-4B34-4252-B9AE-16279F0B54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706" y="1773335"/>
            <a:ext cx="2690694" cy="2634616"/>
          </a:xfrm>
          <a:prstGeom prst="rect">
            <a:avLst/>
          </a:prstGeom>
          <a:noFill/>
          <a:ln>
            <a:noFill/>
          </a:ln>
        </p:spPr>
      </p:pic>
      <p:sp>
        <p:nvSpPr>
          <p:cNvPr id="7" name="Rectangle 6">
            <a:extLst>
              <a:ext uri="{FF2B5EF4-FFF2-40B4-BE49-F238E27FC236}">
                <a16:creationId xmlns:a16="http://schemas.microsoft.com/office/drawing/2014/main" id="{249BDF83-1E20-4E5D-B0A9-9B2EEA9FC37A}"/>
              </a:ext>
            </a:extLst>
          </p:cNvPr>
          <p:cNvSpPr/>
          <p:nvPr/>
        </p:nvSpPr>
        <p:spPr>
          <a:xfrm>
            <a:off x="2330289" y="5181403"/>
            <a:ext cx="3765711" cy="369332"/>
          </a:xfrm>
          <a:prstGeom prst="rect">
            <a:avLst/>
          </a:prstGeom>
        </p:spPr>
        <p:txBody>
          <a:bodyPr wrap="non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https://quizlet.com/288037357/learn</a:t>
            </a:r>
            <a:endParaRPr lang="fr-FR" dirty="0"/>
          </a:p>
        </p:txBody>
      </p:sp>
    </p:spTree>
    <p:extLst>
      <p:ext uri="{BB962C8B-B14F-4D97-AF65-F5344CB8AC3E}">
        <p14:creationId xmlns:p14="http://schemas.microsoft.com/office/powerpoint/2010/main" val="381349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949B3-0EDF-4D1C-8F21-4B18B3AC66D4}"/>
              </a:ext>
            </a:extLst>
          </p:cNvPr>
          <p:cNvSpPr>
            <a:spLocks noGrp="1"/>
          </p:cNvSpPr>
          <p:nvPr>
            <p:ph type="title"/>
          </p:nvPr>
        </p:nvSpPr>
        <p:spPr/>
        <p:txBody>
          <a:bodyPr/>
          <a:lstStyle/>
          <a:p>
            <a:r>
              <a:rPr lang="fr-FR" dirty="0"/>
              <a:t>OBJECTIFS</a:t>
            </a:r>
          </a:p>
        </p:txBody>
      </p:sp>
      <p:sp>
        <p:nvSpPr>
          <p:cNvPr id="3" name="Espace réservé du contenu 2">
            <a:extLst>
              <a:ext uri="{FF2B5EF4-FFF2-40B4-BE49-F238E27FC236}">
                <a16:creationId xmlns:a16="http://schemas.microsoft.com/office/drawing/2014/main" id="{22E28FC5-09A1-4D2E-A434-3ED13A39B039}"/>
              </a:ext>
            </a:extLst>
          </p:cNvPr>
          <p:cNvSpPr>
            <a:spLocks noGrp="1"/>
          </p:cNvSpPr>
          <p:nvPr>
            <p:ph idx="1"/>
          </p:nvPr>
        </p:nvSpPr>
        <p:spPr>
          <a:xfrm>
            <a:off x="1251678" y="1577009"/>
            <a:ext cx="10178322" cy="4302583"/>
          </a:xfrm>
        </p:spPr>
        <p:txBody>
          <a:bodyPr>
            <a:normAutofit/>
          </a:bodyPr>
          <a:lstStyle/>
          <a:p>
            <a:r>
              <a:rPr lang="fr-FR" dirty="0"/>
              <a:t>Faire découvrir des éléments clés de la construction de l’Union Européenne via un </a:t>
            </a:r>
            <a:r>
              <a:rPr lang="fr-FR" b="1" dirty="0"/>
              <a:t>Escape </a:t>
            </a:r>
            <a:r>
              <a:rPr lang="fr-FR" b="1" dirty="0" err="1"/>
              <a:t>game</a:t>
            </a:r>
            <a:endParaRPr lang="fr-FR" b="1" dirty="0"/>
          </a:p>
          <a:p>
            <a:pPr marL="0" indent="0">
              <a:buNone/>
            </a:pPr>
            <a:endParaRPr lang="fr-FR" b="1" dirty="0"/>
          </a:p>
          <a:p>
            <a:r>
              <a:rPr lang="fr-FR" dirty="0"/>
              <a:t>Développer différentes activités langagières au sein de cet Escape </a:t>
            </a:r>
            <a:r>
              <a:rPr lang="fr-FR" dirty="0" err="1"/>
              <a:t>game</a:t>
            </a:r>
            <a:r>
              <a:rPr lang="fr-FR" dirty="0"/>
              <a:t> (CO / CE / EOC)</a:t>
            </a:r>
          </a:p>
          <a:p>
            <a:pPr marL="0" indent="0">
              <a:buNone/>
            </a:pPr>
            <a:endParaRPr lang="fr-FR" b="1" dirty="0"/>
          </a:p>
          <a:p>
            <a:r>
              <a:rPr lang="fr-FR" dirty="0"/>
              <a:t>Amener les participants à :</a:t>
            </a:r>
          </a:p>
          <a:p>
            <a:pPr lvl="1"/>
            <a:r>
              <a:rPr lang="fr-FR" dirty="0"/>
              <a:t>Agir collaborativement</a:t>
            </a:r>
          </a:p>
          <a:p>
            <a:pPr lvl="1"/>
            <a:r>
              <a:rPr lang="fr-FR" dirty="0"/>
              <a:t>Mener une démarche de recherche et de résolution de problème</a:t>
            </a:r>
          </a:p>
          <a:p>
            <a:pPr lvl="1"/>
            <a:r>
              <a:rPr lang="fr-FR" dirty="0"/>
              <a:t>Etudier le fonctionnement des joueurs (élèves) pour mieux mettre en place un travail collaboratif.</a:t>
            </a:r>
          </a:p>
          <a:p>
            <a:pPr marL="457200" lvl="1" indent="0">
              <a:buNone/>
            </a:pPr>
            <a:endParaRPr lang="fr-FR" dirty="0"/>
          </a:p>
          <a:p>
            <a:endParaRPr lang="fr-FR" dirty="0"/>
          </a:p>
          <a:p>
            <a:endParaRPr lang="fr-FR" dirty="0"/>
          </a:p>
        </p:txBody>
      </p:sp>
    </p:spTree>
    <p:extLst>
      <p:ext uri="{BB962C8B-B14F-4D97-AF65-F5344CB8AC3E}">
        <p14:creationId xmlns:p14="http://schemas.microsoft.com/office/powerpoint/2010/main" val="3114441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E67D75-F53A-45AA-9C49-C4EF6AFA794C}"/>
              </a:ext>
            </a:extLst>
          </p:cNvPr>
          <p:cNvSpPr>
            <a:spLocks noGrp="1"/>
          </p:cNvSpPr>
          <p:nvPr>
            <p:ph idx="1"/>
          </p:nvPr>
        </p:nvSpPr>
        <p:spPr>
          <a:xfrm>
            <a:off x="1251678" y="357809"/>
            <a:ext cx="10178322" cy="5521783"/>
          </a:xfrm>
        </p:spPr>
        <p:txBody>
          <a:bodyPr/>
          <a:lstStyle/>
          <a:p>
            <a:pPr marL="0" indent="0" algn="ctr">
              <a:buNone/>
            </a:pPr>
            <a:r>
              <a:rPr lang="fr-FR" dirty="0"/>
              <a:t>SUPPORT 8 :  TABLEAU DE CORRESPONDANCE LETTRES - CHIFFRES</a:t>
            </a:r>
          </a:p>
          <a:p>
            <a:pPr marL="0" indent="0" algn="ctr">
              <a:buNone/>
            </a:pPr>
            <a:endParaRPr lang="fr-FR" dirty="0"/>
          </a:p>
        </p:txBody>
      </p:sp>
      <p:pic>
        <p:nvPicPr>
          <p:cNvPr id="4" name="Image 3">
            <a:extLst>
              <a:ext uri="{FF2B5EF4-FFF2-40B4-BE49-F238E27FC236}">
                <a16:creationId xmlns:a16="http://schemas.microsoft.com/office/drawing/2014/main" id="{D287A3AD-0AF4-4252-AFC9-5F7D3812E902}"/>
              </a:ext>
            </a:extLst>
          </p:cNvPr>
          <p:cNvPicPr>
            <a:picLocks noChangeAspect="1"/>
          </p:cNvPicPr>
          <p:nvPr/>
        </p:nvPicPr>
        <p:blipFill>
          <a:blip r:embed="rId2"/>
          <a:stretch>
            <a:fillRect/>
          </a:stretch>
        </p:blipFill>
        <p:spPr>
          <a:xfrm>
            <a:off x="3057525" y="1519237"/>
            <a:ext cx="6076950" cy="3819525"/>
          </a:xfrm>
          <a:prstGeom prst="rect">
            <a:avLst/>
          </a:prstGeom>
        </p:spPr>
      </p:pic>
    </p:spTree>
    <p:extLst>
      <p:ext uri="{BB962C8B-B14F-4D97-AF65-F5344CB8AC3E}">
        <p14:creationId xmlns:p14="http://schemas.microsoft.com/office/powerpoint/2010/main" val="57936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3CC0E4F-25A7-46BB-BEAE-8C1AC8FDE09C}"/>
              </a:ext>
            </a:extLst>
          </p:cNvPr>
          <p:cNvSpPr>
            <a:spLocks noGrp="1"/>
          </p:cNvSpPr>
          <p:nvPr>
            <p:ph idx="1"/>
          </p:nvPr>
        </p:nvSpPr>
        <p:spPr>
          <a:xfrm>
            <a:off x="1251678" y="251791"/>
            <a:ext cx="10178322" cy="5627801"/>
          </a:xfrm>
        </p:spPr>
        <p:txBody>
          <a:bodyPr/>
          <a:lstStyle/>
          <a:p>
            <a:pPr marL="0" indent="0" algn="ctr">
              <a:buNone/>
            </a:pPr>
            <a:r>
              <a:rPr lang="fr-FR" dirty="0"/>
              <a:t>SUPPORT 9 :  VIDEO TELLAGAMI</a:t>
            </a:r>
          </a:p>
          <a:p>
            <a:pPr marL="0" indent="0">
              <a:buNone/>
            </a:pPr>
            <a:endParaRPr lang="fr-FR" dirty="0"/>
          </a:p>
        </p:txBody>
      </p:sp>
      <p:pic>
        <p:nvPicPr>
          <p:cNvPr id="4" name="Image 3" descr="Résultat de recherche d'images pour &quot;HELP&quot;">
            <a:extLst>
              <a:ext uri="{FF2B5EF4-FFF2-40B4-BE49-F238E27FC236}">
                <a16:creationId xmlns:a16="http://schemas.microsoft.com/office/drawing/2014/main" id="{31E8036E-37F1-4001-B071-BB5AE64300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2865" y="1093689"/>
            <a:ext cx="4763135" cy="3179445"/>
          </a:xfrm>
          <a:prstGeom prst="rect">
            <a:avLst/>
          </a:prstGeom>
          <a:noFill/>
          <a:ln>
            <a:noFill/>
          </a:ln>
        </p:spPr>
      </p:pic>
      <p:sp>
        <p:nvSpPr>
          <p:cNvPr id="5" name="Rectangle 4">
            <a:extLst>
              <a:ext uri="{FF2B5EF4-FFF2-40B4-BE49-F238E27FC236}">
                <a16:creationId xmlns:a16="http://schemas.microsoft.com/office/drawing/2014/main" id="{B3E93CFD-DCB5-43C6-8C28-4B1A25D87435}"/>
              </a:ext>
            </a:extLst>
          </p:cNvPr>
          <p:cNvSpPr/>
          <p:nvPr/>
        </p:nvSpPr>
        <p:spPr>
          <a:xfrm>
            <a:off x="5594252" y="2296478"/>
            <a:ext cx="6096000" cy="1047594"/>
          </a:xfrm>
          <a:prstGeom prst="rect">
            <a:avLst/>
          </a:prstGeom>
        </p:spPr>
        <p:txBody>
          <a:bodyPr>
            <a:spAutoFit/>
          </a:bodyPr>
          <a:lstStyle/>
          <a:p>
            <a:pPr algn="ctr">
              <a:lnSpc>
                <a:spcPct val="107000"/>
              </a:lnSpc>
              <a:spcAft>
                <a:spcPts val="800"/>
              </a:spcAft>
            </a:pPr>
            <a:r>
              <a:rPr lang="fr-FR" dirty="0">
                <a:latin typeface="Comic Sans MS" panose="030F0702030302020204" pitchFamily="66" charset="0"/>
                <a:ea typeface="Calibri" panose="020F0502020204030204" pitchFamily="34" charset="0"/>
                <a:cs typeface="Times New Roman" panose="02020603050405020304" pitchFamily="18" charset="0"/>
              </a:rPr>
              <a:t>Watch </a:t>
            </a:r>
            <a:r>
              <a:rPr lang="fr-FR" dirty="0" err="1">
                <a:latin typeface="Comic Sans MS" panose="030F0702030302020204" pitchFamily="66" charset="0"/>
                <a:ea typeface="Calibri" panose="020F0502020204030204" pitchFamily="34" charset="0"/>
                <a:cs typeface="Times New Roman" panose="02020603050405020304" pitchFamily="18" charset="0"/>
              </a:rPr>
              <a:t>this</a:t>
            </a:r>
            <a:r>
              <a:rPr lang="fr-FR" dirty="0">
                <a:latin typeface="Comic Sans MS" panose="030F0702030302020204" pitchFamily="66" charset="0"/>
                <a:ea typeface="Calibri" panose="020F0502020204030204" pitchFamily="34" charset="0"/>
                <a:cs typeface="Times New Roman" panose="02020603050405020304" pitchFamily="18" charset="0"/>
              </a:rPr>
              <a:t> </a:t>
            </a:r>
            <a:r>
              <a:rPr lang="fr-FR" dirty="0" err="1">
                <a:latin typeface="Comic Sans MS" panose="030F0702030302020204" pitchFamily="66" charset="0"/>
                <a:ea typeface="Calibri" panose="020F0502020204030204" pitchFamily="34" charset="0"/>
                <a:cs typeface="Times New Roman" panose="02020603050405020304" pitchFamily="18" charset="0"/>
              </a:rPr>
              <a:t>video</a:t>
            </a:r>
            <a:r>
              <a:rPr lang="fr-FR" dirty="0">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07000"/>
              </a:lnSpc>
              <a:spcAft>
                <a:spcPts val="800"/>
              </a:spcAft>
            </a:pPr>
            <a:r>
              <a:rPr lang="en-GB" u="sng" dirty="0">
                <a:hlinkClick r:id="rId3"/>
              </a:rPr>
              <a:t>https://tellagami.com/gami/CCSTTU/</a:t>
            </a:r>
            <a:endParaRPr lang="fr-FR" dirty="0"/>
          </a:p>
          <a:p>
            <a:pPr algn="ctr">
              <a:lnSpc>
                <a:spcPct val="107000"/>
              </a:lnSpc>
              <a:spcAft>
                <a:spcPts val="800"/>
              </a:spcAft>
            </a:pPr>
            <a:endParaRPr lang="fr-FR"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Résultat de recherche d'images pour &quot;HELP&quot;">
            <a:extLst>
              <a:ext uri="{FF2B5EF4-FFF2-40B4-BE49-F238E27FC236}">
                <a16:creationId xmlns:a16="http://schemas.microsoft.com/office/drawing/2014/main" id="{76BC1AAE-8A73-4928-8935-A1C97B5EF3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08764" y="4631232"/>
            <a:ext cx="2466975" cy="1849755"/>
          </a:xfrm>
          <a:prstGeom prst="rect">
            <a:avLst/>
          </a:prstGeom>
          <a:noFill/>
          <a:ln>
            <a:noFill/>
          </a:ln>
        </p:spPr>
      </p:pic>
    </p:spTree>
    <p:extLst>
      <p:ext uri="{BB962C8B-B14F-4D97-AF65-F5344CB8AC3E}">
        <p14:creationId xmlns:p14="http://schemas.microsoft.com/office/powerpoint/2010/main" val="25052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87B4F5-17CB-4D27-A7FB-8BFDAA1FEF70}"/>
              </a:ext>
            </a:extLst>
          </p:cNvPr>
          <p:cNvSpPr>
            <a:spLocks noGrp="1"/>
          </p:cNvSpPr>
          <p:nvPr>
            <p:ph idx="1"/>
          </p:nvPr>
        </p:nvSpPr>
        <p:spPr>
          <a:xfrm>
            <a:off x="1251678" y="357809"/>
            <a:ext cx="10178322" cy="5521783"/>
          </a:xfrm>
        </p:spPr>
        <p:txBody>
          <a:bodyPr/>
          <a:lstStyle/>
          <a:p>
            <a:pPr marL="0" indent="0" algn="ctr">
              <a:buNone/>
            </a:pPr>
            <a:r>
              <a:rPr lang="fr-FR" dirty="0"/>
              <a:t>SUPPORT 10 :  QRCODE LEARNINGAPPS</a:t>
            </a:r>
          </a:p>
          <a:p>
            <a:pPr marL="0" indent="0">
              <a:buNone/>
            </a:pPr>
            <a:endParaRPr lang="fr-FR" dirty="0"/>
          </a:p>
        </p:txBody>
      </p:sp>
      <p:pic>
        <p:nvPicPr>
          <p:cNvPr id="4" name="Image 3" descr="QR Code">
            <a:extLst>
              <a:ext uri="{FF2B5EF4-FFF2-40B4-BE49-F238E27FC236}">
                <a16:creationId xmlns:a16="http://schemas.microsoft.com/office/drawing/2014/main" id="{59272BCF-C26B-400C-8876-E5B63EA906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63333" y="1314450"/>
            <a:ext cx="4229100" cy="4229100"/>
          </a:xfrm>
          <a:prstGeom prst="rect">
            <a:avLst/>
          </a:prstGeom>
          <a:noFill/>
          <a:ln>
            <a:noFill/>
          </a:ln>
        </p:spPr>
      </p:pic>
      <p:pic>
        <p:nvPicPr>
          <p:cNvPr id="5" name="Image 4" descr="RÃ©sultat de recherche d'images pour &quot;LEARNINGAPPS&quot;">
            <a:extLst>
              <a:ext uri="{FF2B5EF4-FFF2-40B4-BE49-F238E27FC236}">
                <a16:creationId xmlns:a16="http://schemas.microsoft.com/office/drawing/2014/main" id="{17D367D3-F367-4E30-B8C1-116C84967DF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40839" y="1098042"/>
            <a:ext cx="4781550" cy="4781550"/>
          </a:xfrm>
          <a:prstGeom prst="rect">
            <a:avLst/>
          </a:prstGeom>
          <a:noFill/>
          <a:ln>
            <a:noFill/>
          </a:ln>
        </p:spPr>
      </p:pic>
      <p:sp>
        <p:nvSpPr>
          <p:cNvPr id="6" name="Rectangle 5">
            <a:extLst>
              <a:ext uri="{FF2B5EF4-FFF2-40B4-BE49-F238E27FC236}">
                <a16:creationId xmlns:a16="http://schemas.microsoft.com/office/drawing/2014/main" id="{06B4112D-4E93-4E78-BEB9-113DD4548424}"/>
              </a:ext>
            </a:extLst>
          </p:cNvPr>
          <p:cNvSpPr/>
          <p:nvPr/>
        </p:nvSpPr>
        <p:spPr>
          <a:xfrm>
            <a:off x="1740199" y="5879592"/>
            <a:ext cx="4491294" cy="369332"/>
          </a:xfrm>
          <a:prstGeom prst="rect">
            <a:avLst/>
          </a:prstGeom>
        </p:spPr>
        <p:txBody>
          <a:bodyPr wrap="none">
            <a:spAutoFit/>
          </a:bodyPr>
          <a:lstStyle/>
          <a:p>
            <a:r>
              <a:rPr lang="fr-FR" dirty="0"/>
              <a:t>https://learningapps.org/watch?v=p0z6ds3g518</a:t>
            </a:r>
          </a:p>
        </p:txBody>
      </p:sp>
    </p:spTree>
    <p:extLst>
      <p:ext uri="{BB962C8B-B14F-4D97-AF65-F5344CB8AC3E}">
        <p14:creationId xmlns:p14="http://schemas.microsoft.com/office/powerpoint/2010/main" val="75449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81B76E-C9CB-400F-AE1B-1B6B5DE0B0FD}"/>
              </a:ext>
            </a:extLst>
          </p:cNvPr>
          <p:cNvSpPr>
            <a:spLocks noGrp="1"/>
          </p:cNvSpPr>
          <p:nvPr>
            <p:ph idx="1"/>
          </p:nvPr>
        </p:nvSpPr>
        <p:spPr>
          <a:xfrm>
            <a:off x="1251678" y="437323"/>
            <a:ext cx="10178322" cy="5442270"/>
          </a:xfrm>
        </p:spPr>
        <p:txBody>
          <a:bodyPr/>
          <a:lstStyle/>
          <a:p>
            <a:pPr marL="0" indent="0" algn="ctr">
              <a:buNone/>
            </a:pPr>
            <a:r>
              <a:rPr lang="fr-FR" dirty="0"/>
              <a:t>SUPPORT 11 :  ENREGISTREMENT MP3</a:t>
            </a:r>
          </a:p>
          <a:p>
            <a:pPr marL="0" indent="0">
              <a:buNone/>
            </a:pPr>
            <a:endParaRPr lang="fr-FR" dirty="0"/>
          </a:p>
          <a:p>
            <a:pPr marL="0" indent="0">
              <a:buNone/>
            </a:pPr>
            <a:endParaRPr lang="fr-FR" dirty="0"/>
          </a:p>
          <a:p>
            <a:pPr marL="0" indent="0">
              <a:buNone/>
            </a:pPr>
            <a:r>
              <a:rPr lang="fr-FR" dirty="0">
                <a:hlinkClick r:id="rId2" action="ppaction://hlinkfile"/>
              </a:rPr>
              <a:t>..\CO_Europe.mp3</a:t>
            </a:r>
            <a:endParaRPr lang="fr-FR" dirty="0"/>
          </a:p>
        </p:txBody>
      </p:sp>
      <p:sp>
        <p:nvSpPr>
          <p:cNvPr id="4" name="Rectangle 3">
            <a:extLst>
              <a:ext uri="{FF2B5EF4-FFF2-40B4-BE49-F238E27FC236}">
                <a16:creationId xmlns:a16="http://schemas.microsoft.com/office/drawing/2014/main" id="{895E9663-4654-4D85-A79A-8A88BECFE757}"/>
              </a:ext>
            </a:extLst>
          </p:cNvPr>
          <p:cNvSpPr/>
          <p:nvPr/>
        </p:nvSpPr>
        <p:spPr>
          <a:xfrm>
            <a:off x="2133600" y="3699543"/>
            <a:ext cx="8030818" cy="1200329"/>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“Europe has a diverse number of working, official and minority languages. The number of member states exceeds the number of official languages, as several national languages are shared by two or more countries in the EU. In fact, Europe speaks over 200 languages, but only 24 of them have an official status.”</a:t>
            </a:r>
            <a:endParaRPr lang="fr-FR"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6578C30-A29D-48D5-B208-48389DA1EA9A}"/>
              </a:ext>
            </a:extLst>
          </p:cNvPr>
          <p:cNvSpPr/>
          <p:nvPr/>
        </p:nvSpPr>
        <p:spPr>
          <a:xfrm>
            <a:off x="2027582" y="2512126"/>
            <a:ext cx="8136836" cy="646331"/>
          </a:xfrm>
          <a:prstGeom prst="rect">
            <a:avLst/>
          </a:prstGeom>
        </p:spPr>
        <p:txBody>
          <a:bodyPr wrap="square">
            <a:spAutoFit/>
          </a:bodyPr>
          <a:lstStyle/>
          <a:p>
            <a:pPr lvl="0"/>
            <a:r>
              <a:rPr lang="fr-FR" dirty="0">
                <a:latin typeface="Calibri" panose="020F0502020204030204" pitchFamily="34" charset="0"/>
                <a:cs typeface="Calibri" panose="020F0502020204030204" pitchFamily="34" charset="0"/>
              </a:rPr>
              <a:t>Enregistrement sur le thème des langues dans l’union européenne (texte enregistré avec une voix de synthèse sur le site </a:t>
            </a:r>
            <a:r>
              <a:rPr lang="fr-FR" u="sng" dirty="0">
                <a:latin typeface="Calibri" panose="020F0502020204030204" pitchFamily="34" charset="0"/>
                <a:cs typeface="Calibri" panose="020F0502020204030204" pitchFamily="34" charset="0"/>
                <a:hlinkClick r:id="rId3"/>
              </a:rPr>
              <a:t>http://text-to-speech.imtranslator.net/</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481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0DD111-E52B-4313-A52B-24FE6B41D9A3}"/>
              </a:ext>
            </a:extLst>
          </p:cNvPr>
          <p:cNvSpPr>
            <a:spLocks noGrp="1"/>
          </p:cNvSpPr>
          <p:nvPr>
            <p:ph idx="1"/>
          </p:nvPr>
        </p:nvSpPr>
        <p:spPr>
          <a:xfrm>
            <a:off x="1251678" y="410817"/>
            <a:ext cx="10178322" cy="5468775"/>
          </a:xfrm>
        </p:spPr>
        <p:txBody>
          <a:bodyPr/>
          <a:lstStyle/>
          <a:p>
            <a:pPr marL="0" indent="0" algn="ctr">
              <a:buNone/>
            </a:pPr>
            <a:r>
              <a:rPr lang="fr-FR" dirty="0"/>
              <a:t>SUPPORT 12 :  CONSIGNE COUP DE POUCE</a:t>
            </a:r>
          </a:p>
          <a:p>
            <a:pPr marL="0" indent="0">
              <a:buNone/>
            </a:pPr>
            <a:endParaRPr lang="fr-FR" dirty="0"/>
          </a:p>
        </p:txBody>
      </p:sp>
      <p:pic>
        <p:nvPicPr>
          <p:cNvPr id="2049" name="Image 2" descr="Résultat de recherche d'images pour &quot;coup de pouce&quot;">
            <a:extLst>
              <a:ext uri="{FF2B5EF4-FFF2-40B4-BE49-F238E27FC236}">
                <a16:creationId xmlns:a16="http://schemas.microsoft.com/office/drawing/2014/main" id="{B17D45CF-3B4B-4BEE-9D02-C2F5A18AB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632" y="1341307"/>
            <a:ext cx="1473201" cy="12636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1" descr="Résultat de recherche d'images pour &quot;mp3 barthe&quot;">
            <a:extLst>
              <a:ext uri="{FF2B5EF4-FFF2-40B4-BE49-F238E27FC236}">
                <a16:creationId xmlns:a16="http://schemas.microsoft.com/office/drawing/2014/main" id="{67B0CE0B-2391-4799-A837-A78206D67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204" y="4614862"/>
            <a:ext cx="1785938" cy="1785938"/>
          </a:xfrm>
          <a:prstGeom prst="rect">
            <a:avLst/>
          </a:prstGeom>
          <a:noFill/>
          <a:extLst>
            <a:ext uri="{909E8E84-426E-40DD-AFC4-6F175D3DCCD1}">
              <a14:hiddenFill xmlns:a14="http://schemas.microsoft.com/office/drawing/2010/main">
                <a:solidFill>
                  <a:srgbClr val="FFFFFF"/>
                </a:solidFill>
              </a14:hiddenFill>
            </a:ext>
          </a:extLst>
        </p:spPr>
      </p:pic>
      <p:sp>
        <p:nvSpPr>
          <p:cNvPr id="4" name="Zone de texte 2">
            <a:extLst>
              <a:ext uri="{FF2B5EF4-FFF2-40B4-BE49-F238E27FC236}">
                <a16:creationId xmlns:a16="http://schemas.microsoft.com/office/drawing/2014/main" id="{0A46E83B-4281-4C17-A993-E323E17BDC77}"/>
              </a:ext>
            </a:extLst>
          </p:cNvPr>
          <p:cNvSpPr txBox="1">
            <a:spLocks noChangeArrowheads="1"/>
          </p:cNvSpPr>
          <p:nvPr/>
        </p:nvSpPr>
        <p:spPr bwMode="auto">
          <a:xfrm>
            <a:off x="2439536" y="2917412"/>
            <a:ext cx="7802606" cy="13849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2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The number of official languages in the European Union will give you the page of the dictionary where there is a new clue…</a:t>
            </a:r>
            <a:endParaRPr kumimoji="0" lang="en-GB" altLang="fr-FR" sz="2800" b="0" i="0" u="none" strike="noStrike" cap="none" normalizeH="0" baseline="0" dirty="0">
              <a:ln>
                <a:noFill/>
              </a:ln>
              <a:solidFill>
                <a:schemeClr val="tx1"/>
              </a:solidFill>
              <a:effectLst/>
              <a:latin typeface="Comic Sans MS" panose="030F0702030302020204" pitchFamily="66" charset="0"/>
            </a:endParaRPr>
          </a:p>
        </p:txBody>
      </p:sp>
      <p:sp>
        <p:nvSpPr>
          <p:cNvPr id="5" name="Rectangle 4">
            <a:extLst>
              <a:ext uri="{FF2B5EF4-FFF2-40B4-BE49-F238E27FC236}">
                <a16:creationId xmlns:a16="http://schemas.microsoft.com/office/drawing/2014/main" id="{139268F2-5CB5-4C31-831A-7083BDA634F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6">
            <a:extLst>
              <a:ext uri="{FF2B5EF4-FFF2-40B4-BE49-F238E27FC236}">
                <a16:creationId xmlns:a16="http://schemas.microsoft.com/office/drawing/2014/main" id="{16587C35-8CDD-46F6-AD17-2F2CE5C6B8B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latin typeface="Lucida Handwriting" panose="03010101010101010101" pitchFamily="66"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90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3632BC-8F38-4429-9ACA-01A44128CCD4}"/>
              </a:ext>
            </a:extLst>
          </p:cNvPr>
          <p:cNvSpPr>
            <a:spLocks noGrp="1"/>
          </p:cNvSpPr>
          <p:nvPr>
            <p:ph idx="1"/>
          </p:nvPr>
        </p:nvSpPr>
        <p:spPr>
          <a:xfrm>
            <a:off x="1251678" y="331305"/>
            <a:ext cx="10178322" cy="5548288"/>
          </a:xfrm>
        </p:spPr>
        <p:txBody>
          <a:bodyPr/>
          <a:lstStyle/>
          <a:p>
            <a:pPr marL="0" indent="0" algn="ctr">
              <a:buNone/>
            </a:pPr>
            <a:r>
              <a:rPr lang="fr-FR" dirty="0"/>
              <a:t>SUPPORT 14 :  CE : ARTICLES DE L’AFP (EDUTHEQUE)</a:t>
            </a:r>
          </a:p>
          <a:p>
            <a:pPr marL="0" indent="0" algn="ctr">
              <a:buNone/>
            </a:pPr>
            <a:endParaRPr lang="fr-FR" dirty="0"/>
          </a:p>
          <a:p>
            <a:pPr marL="0" indent="0">
              <a:buNone/>
            </a:pPr>
            <a:endParaRPr lang="fr-FR" dirty="0"/>
          </a:p>
          <a:p>
            <a:pPr marL="0" indent="0">
              <a:buNone/>
            </a:pPr>
            <a:endParaRPr lang="fr-FR" dirty="0"/>
          </a:p>
          <a:p>
            <a:pPr>
              <a:buFontTx/>
              <a:buChar char="-"/>
            </a:pPr>
            <a:r>
              <a:rPr lang="fr-FR" dirty="0"/>
              <a:t>Article 1 : </a:t>
            </a:r>
            <a:r>
              <a:rPr lang="fr-FR" dirty="0" err="1"/>
              <a:t>European</a:t>
            </a:r>
            <a:r>
              <a:rPr lang="fr-FR" dirty="0"/>
              <a:t> Union, </a:t>
            </a:r>
            <a:r>
              <a:rPr lang="fr-FR" dirty="0" err="1"/>
              <a:t>decades</a:t>
            </a:r>
            <a:r>
              <a:rPr lang="fr-FR" dirty="0"/>
              <a:t> of </a:t>
            </a:r>
            <a:r>
              <a:rPr lang="fr-FR" dirty="0" err="1"/>
              <a:t>evolution</a:t>
            </a:r>
            <a:endParaRPr lang="fr-FR" dirty="0"/>
          </a:p>
          <a:p>
            <a:pPr marL="0" indent="0">
              <a:buNone/>
            </a:pPr>
            <a:r>
              <a:rPr lang="fr-FR" dirty="0">
                <a:hlinkClick r:id="rId2"/>
              </a:rPr>
              <a:t>https://edutheque.afp.com/en/documentaries/european-construction#dossier-1635</a:t>
            </a:r>
            <a:endParaRPr lang="fr-FR" dirty="0"/>
          </a:p>
          <a:p>
            <a:pPr marL="0" indent="0">
              <a:buNone/>
            </a:pPr>
            <a:endParaRPr lang="fr-FR" dirty="0"/>
          </a:p>
          <a:p>
            <a:pPr>
              <a:buFontTx/>
              <a:buChar char="-"/>
            </a:pPr>
            <a:r>
              <a:rPr lang="fr-FR" dirty="0"/>
              <a:t>Article 2 : </a:t>
            </a:r>
            <a:r>
              <a:rPr lang="fr-FR" dirty="0" err="1"/>
              <a:t>Symbols</a:t>
            </a:r>
            <a:r>
              <a:rPr lang="fr-FR" dirty="0"/>
              <a:t> of the </a:t>
            </a:r>
            <a:r>
              <a:rPr lang="fr-FR" dirty="0" err="1"/>
              <a:t>European</a:t>
            </a:r>
            <a:r>
              <a:rPr lang="fr-FR" dirty="0"/>
              <a:t> Union</a:t>
            </a:r>
          </a:p>
          <a:p>
            <a:pPr marL="0" indent="0">
              <a:buNone/>
            </a:pPr>
            <a:r>
              <a:rPr lang="fr-FR" dirty="0">
                <a:hlinkClick r:id="rId3"/>
              </a:rPr>
              <a:t>https://edutheque.afp.com/en/documentaries/european-construction#dossier-1641</a:t>
            </a:r>
            <a:endParaRPr lang="fr-FR" dirty="0"/>
          </a:p>
          <a:p>
            <a:pPr marL="0" indent="0">
              <a:buNone/>
            </a:pPr>
            <a:endParaRPr lang="fr-FR" dirty="0"/>
          </a:p>
        </p:txBody>
      </p:sp>
    </p:spTree>
    <p:extLst>
      <p:ext uri="{BB962C8B-B14F-4D97-AF65-F5344CB8AC3E}">
        <p14:creationId xmlns:p14="http://schemas.microsoft.com/office/powerpoint/2010/main" val="4210269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A052E8-DC4B-41C0-8C6D-D492093F149D}"/>
              </a:ext>
            </a:extLst>
          </p:cNvPr>
          <p:cNvSpPr>
            <a:spLocks noGrp="1"/>
          </p:cNvSpPr>
          <p:nvPr>
            <p:ph idx="1"/>
          </p:nvPr>
        </p:nvSpPr>
        <p:spPr>
          <a:xfrm>
            <a:off x="1251678" y="397565"/>
            <a:ext cx="10178322" cy="5482027"/>
          </a:xfrm>
        </p:spPr>
        <p:txBody>
          <a:bodyPr/>
          <a:lstStyle/>
          <a:p>
            <a:pPr marL="0" indent="0" algn="ctr">
              <a:buNone/>
            </a:pPr>
            <a:r>
              <a:rPr lang="fr-FR" dirty="0"/>
              <a:t>SUPPORT 15 :  CE / EOC : QUESTIONS SUR LES ARTICLES DE L’AFP (EDUTHEQUE) POUR PREPARER LA PRESENTATION ORALE</a:t>
            </a:r>
          </a:p>
          <a:p>
            <a:pPr marL="0" indent="0" algn="ctr">
              <a:buNone/>
            </a:pPr>
            <a:endParaRPr lang="fr-FR" dirty="0"/>
          </a:p>
        </p:txBody>
      </p:sp>
      <p:sp>
        <p:nvSpPr>
          <p:cNvPr id="4" name="Rectangle 3">
            <a:extLst>
              <a:ext uri="{FF2B5EF4-FFF2-40B4-BE49-F238E27FC236}">
                <a16:creationId xmlns:a16="http://schemas.microsoft.com/office/drawing/2014/main" id="{B8039D7E-068A-4A30-A341-5D466A6BDEB3}"/>
              </a:ext>
            </a:extLst>
          </p:cNvPr>
          <p:cNvSpPr/>
          <p:nvPr/>
        </p:nvSpPr>
        <p:spPr>
          <a:xfrm>
            <a:off x="1251678" y="1515235"/>
            <a:ext cx="10575235" cy="4945200"/>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Who inspired the creation of the European Union?</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What was Robert Schuman’s job?</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What is the Treaty of Rome?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many nations were in the EEC in 1986?</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How is the agreement of abolishing passport control called?</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What is the Treaty of Maastricht?</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How many nations are there in the European Union nowadays?</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What are the three main symbols of the European Union?</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2400" i="1" dirty="0">
                <a:solidFill>
                  <a:schemeClr val="tx2">
                    <a:lumMod val="25000"/>
                    <a:lumOff val="75000"/>
                  </a:schemeClr>
                </a:solidFill>
                <a:latin typeface="Calibri" panose="020F0502020204030204" pitchFamily="34" charset="0"/>
                <a:ea typeface="Calibri" panose="020F0502020204030204" pitchFamily="34" charset="0"/>
                <a:cs typeface="Times New Roman" panose="02020603050405020304" pitchFamily="18" charset="0"/>
              </a:rPr>
              <a:t>Three different members of your team need to go and see the teacher to give a speaking presentation of the European Union using the different elements above.</a:t>
            </a:r>
            <a:endParaRPr lang="fr-FR" sz="2400" dirty="0">
              <a:solidFill>
                <a:schemeClr val="tx2">
                  <a:lumMod val="25000"/>
                  <a:lumOff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GB" sz="2400" i="1" dirty="0">
                <a:solidFill>
                  <a:schemeClr val="tx2">
                    <a:lumMod val="25000"/>
                    <a:lumOff val="75000"/>
                  </a:schemeClr>
                </a:solidFill>
                <a:latin typeface="Calibri" panose="020F0502020204030204" pitchFamily="34" charset="0"/>
                <a:ea typeface="Calibri" panose="020F0502020204030204" pitchFamily="34" charset="0"/>
                <a:cs typeface="Times New Roman" panose="02020603050405020304" pitchFamily="18" charset="0"/>
              </a:rPr>
              <a:t>If you succeed, you will get a clue </a:t>
            </a:r>
            <a:r>
              <a:rPr lang="en-GB" sz="2400" i="1" dirty="0">
                <a:solidFill>
                  <a:schemeClr val="tx2">
                    <a:lumMod val="25000"/>
                    <a:lumOff val="75000"/>
                  </a:schemeClr>
                </a:solidFill>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endParaRPr lang="fr-FR" sz="2400" dirty="0">
              <a:solidFill>
                <a:schemeClr val="tx2">
                  <a:lumMod val="25000"/>
                  <a:lumOff val="75000"/>
                </a:schemeClr>
              </a:solidFill>
            </a:endParaRPr>
          </a:p>
        </p:txBody>
      </p:sp>
    </p:spTree>
    <p:extLst>
      <p:ext uri="{BB962C8B-B14F-4D97-AF65-F5344CB8AC3E}">
        <p14:creationId xmlns:p14="http://schemas.microsoft.com/office/powerpoint/2010/main" val="2042330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6EBF6-376E-4E8A-BC1D-B295BC6DD532}"/>
              </a:ext>
            </a:extLst>
          </p:cNvPr>
          <p:cNvSpPr>
            <a:spLocks noGrp="1"/>
          </p:cNvSpPr>
          <p:nvPr>
            <p:ph type="title"/>
          </p:nvPr>
        </p:nvSpPr>
        <p:spPr>
          <a:xfrm>
            <a:off x="1251678" y="382385"/>
            <a:ext cx="10178322" cy="876572"/>
          </a:xfrm>
        </p:spPr>
        <p:txBody>
          <a:bodyPr/>
          <a:lstStyle/>
          <a:p>
            <a:r>
              <a:rPr lang="fr-FR" dirty="0"/>
              <a:t>CHECK LIST</a:t>
            </a:r>
          </a:p>
        </p:txBody>
      </p:sp>
      <p:sp>
        <p:nvSpPr>
          <p:cNvPr id="3" name="Espace réservé du contenu 2">
            <a:extLst>
              <a:ext uri="{FF2B5EF4-FFF2-40B4-BE49-F238E27FC236}">
                <a16:creationId xmlns:a16="http://schemas.microsoft.com/office/drawing/2014/main" id="{D5934157-B232-4938-B299-DF55E1273598}"/>
              </a:ext>
            </a:extLst>
          </p:cNvPr>
          <p:cNvSpPr>
            <a:spLocks noGrp="1"/>
          </p:cNvSpPr>
          <p:nvPr>
            <p:ph idx="1"/>
          </p:nvPr>
        </p:nvSpPr>
        <p:spPr>
          <a:xfrm>
            <a:off x="1251678" y="1258957"/>
            <a:ext cx="10178322" cy="5486400"/>
          </a:xfrm>
        </p:spPr>
        <p:txBody>
          <a:bodyPr>
            <a:normAutofit fontScale="62500" lnSpcReduction="20000"/>
          </a:bodyPr>
          <a:lstStyle/>
          <a:p>
            <a:pPr lvl="0"/>
            <a:r>
              <a:rPr lang="fr-FR" dirty="0"/>
              <a:t>Boite / trousse / avec cadenas à 4 chiffres (chocolats / bonbons : autres ???)</a:t>
            </a:r>
          </a:p>
          <a:p>
            <a:pPr lvl="0"/>
            <a:r>
              <a:rPr lang="fr-FR" dirty="0"/>
              <a:t>Ordinateur et vidéoprojecteur </a:t>
            </a:r>
          </a:p>
          <a:p>
            <a:pPr lvl="0"/>
            <a:r>
              <a:rPr lang="fr-FR" dirty="0"/>
              <a:t>Tablette avec appli de lecteur de </a:t>
            </a:r>
            <a:r>
              <a:rPr lang="fr-FR" dirty="0" err="1"/>
              <a:t>Qrcode</a:t>
            </a:r>
            <a:endParaRPr lang="fr-FR" dirty="0"/>
          </a:p>
          <a:p>
            <a:pPr lvl="0"/>
            <a:r>
              <a:rPr lang="fr-FR" dirty="0"/>
              <a:t>Vidéo d’introduction</a:t>
            </a:r>
          </a:p>
          <a:p>
            <a:pPr lvl="0"/>
            <a:r>
              <a:rPr lang="fr-FR" dirty="0"/>
              <a:t>Mots croisés avec logo roue César imprimé en bas de page</a:t>
            </a:r>
          </a:p>
          <a:p>
            <a:pPr lvl="0"/>
            <a:r>
              <a:rPr lang="fr-FR" dirty="0"/>
              <a:t>Transparent avec ronds pour lettres entourées du mot croisés</a:t>
            </a:r>
          </a:p>
          <a:p>
            <a:pPr lvl="0"/>
            <a:r>
              <a:rPr lang="fr-FR" dirty="0"/>
              <a:t>Roue César</a:t>
            </a:r>
          </a:p>
          <a:p>
            <a:pPr lvl="0"/>
            <a:r>
              <a:rPr lang="fr-FR" dirty="0"/>
              <a:t>QR code </a:t>
            </a:r>
            <a:r>
              <a:rPr lang="fr-FR" dirty="0" err="1"/>
              <a:t>Edpuzzle</a:t>
            </a:r>
            <a:r>
              <a:rPr lang="fr-FR" dirty="0"/>
              <a:t> avec en verso </a:t>
            </a:r>
            <a:r>
              <a:rPr lang="fr-FR" dirty="0" err="1"/>
              <a:t>lun</a:t>
            </a:r>
            <a:r>
              <a:rPr lang="fr-FR" dirty="0"/>
              <a:t> </a:t>
            </a:r>
            <a:r>
              <a:rPr lang="fr-FR" dirty="0" err="1"/>
              <a:t>ogo</a:t>
            </a:r>
            <a:r>
              <a:rPr lang="fr-FR" dirty="0"/>
              <a:t> de </a:t>
            </a:r>
            <a:r>
              <a:rPr lang="fr-FR" dirty="0" err="1"/>
              <a:t>Edpuzzle</a:t>
            </a:r>
            <a:r>
              <a:rPr lang="fr-FR" dirty="0"/>
              <a:t> + lien en secours (si pas de lecteur </a:t>
            </a:r>
            <a:r>
              <a:rPr lang="fr-FR" dirty="0" err="1"/>
              <a:t>QRcode</a:t>
            </a:r>
            <a:r>
              <a:rPr lang="fr-FR" dirty="0"/>
              <a:t> disponible)</a:t>
            </a:r>
          </a:p>
          <a:p>
            <a:pPr lvl="0"/>
            <a:r>
              <a:rPr lang="fr-FR" dirty="0"/>
              <a:t>Enveloppe pour cacher le </a:t>
            </a:r>
            <a:r>
              <a:rPr lang="fr-FR" dirty="0" err="1"/>
              <a:t>Qrcode</a:t>
            </a:r>
            <a:r>
              <a:rPr lang="fr-FR" dirty="0"/>
              <a:t> </a:t>
            </a:r>
            <a:r>
              <a:rPr lang="fr-FR" dirty="0" err="1"/>
              <a:t>Edpuzzle</a:t>
            </a:r>
            <a:endParaRPr lang="fr-FR" dirty="0"/>
          </a:p>
          <a:p>
            <a:pPr lvl="0"/>
            <a:r>
              <a:rPr lang="fr-FR" dirty="0"/>
              <a:t>Dictionnaire ou livre avec les  lettres O-N-E entourées à la page 24</a:t>
            </a:r>
          </a:p>
          <a:p>
            <a:pPr lvl="0"/>
            <a:r>
              <a:rPr lang="fr-FR" dirty="0"/>
              <a:t>QR code </a:t>
            </a:r>
            <a:r>
              <a:rPr lang="fr-FR" dirty="0" err="1"/>
              <a:t>Quizlet</a:t>
            </a:r>
            <a:endParaRPr lang="fr-FR" dirty="0"/>
          </a:p>
          <a:p>
            <a:pPr lvl="0"/>
            <a:r>
              <a:rPr lang="fr-FR" dirty="0"/>
              <a:t>Tableau de correspondance lettres-chiffres</a:t>
            </a:r>
          </a:p>
          <a:p>
            <a:pPr lvl="0"/>
            <a:r>
              <a:rPr lang="fr-FR" dirty="0"/>
              <a:t>Indice-consigne pour MP3 « official </a:t>
            </a:r>
            <a:r>
              <a:rPr lang="fr-FR" dirty="0" err="1"/>
              <a:t>languages</a:t>
            </a:r>
            <a:r>
              <a:rPr lang="fr-FR" dirty="0"/>
              <a:t> » p. 24 du dictionnaire</a:t>
            </a:r>
          </a:p>
          <a:p>
            <a:pPr lvl="0"/>
            <a:r>
              <a:rPr lang="fr-FR" dirty="0"/>
              <a:t>Lien vidéo </a:t>
            </a:r>
            <a:r>
              <a:rPr lang="fr-FR" dirty="0" err="1"/>
              <a:t>Tellagami</a:t>
            </a:r>
            <a:r>
              <a:rPr lang="fr-FR" dirty="0"/>
              <a:t> sur un document Word numérique</a:t>
            </a:r>
          </a:p>
          <a:p>
            <a:pPr lvl="0"/>
            <a:r>
              <a:rPr lang="fr-FR" dirty="0"/>
              <a:t>MP3 avec enregistrement de la présentation des langues officielles</a:t>
            </a:r>
          </a:p>
          <a:p>
            <a:pPr lvl="0"/>
            <a:r>
              <a:rPr lang="fr-FR" dirty="0"/>
              <a:t>Ecouteurs</a:t>
            </a:r>
          </a:p>
          <a:p>
            <a:pPr lvl="0"/>
            <a:r>
              <a:rPr lang="fr-FR" dirty="0"/>
              <a:t>Puzzle du </a:t>
            </a:r>
            <a:r>
              <a:rPr lang="fr-FR" dirty="0" err="1"/>
              <a:t>Qrcode</a:t>
            </a:r>
            <a:r>
              <a:rPr lang="fr-FR" dirty="0"/>
              <a:t> de l’activité </a:t>
            </a:r>
            <a:r>
              <a:rPr lang="fr-FR" dirty="0" err="1"/>
              <a:t>LearningApps</a:t>
            </a:r>
            <a:r>
              <a:rPr lang="fr-FR" dirty="0"/>
              <a:t> avec en verso le logo de </a:t>
            </a:r>
            <a:r>
              <a:rPr lang="fr-FR" dirty="0" err="1"/>
              <a:t>learningApps</a:t>
            </a:r>
            <a:r>
              <a:rPr lang="fr-FR" dirty="0"/>
              <a:t> (</a:t>
            </a:r>
            <a:r>
              <a:rPr lang="fr-FR" dirty="0" err="1"/>
              <a:t>QRocde</a:t>
            </a:r>
            <a:r>
              <a:rPr lang="fr-FR" dirty="0"/>
              <a:t> découpé en 3 pièces)</a:t>
            </a:r>
          </a:p>
          <a:p>
            <a:pPr lvl="0"/>
            <a:r>
              <a:rPr lang="fr-FR" dirty="0"/>
              <a:t>Texte de CE </a:t>
            </a:r>
          </a:p>
          <a:p>
            <a:pPr lvl="0"/>
            <a:r>
              <a:rPr lang="fr-FR" dirty="0"/>
              <a:t>Questions de CE et consigne de l’EOC</a:t>
            </a:r>
          </a:p>
          <a:p>
            <a:pPr lvl="0"/>
            <a:r>
              <a:rPr lang="fr-FR" dirty="0"/>
              <a:t>Patafix ou scotch pour affichage des indices</a:t>
            </a:r>
          </a:p>
          <a:p>
            <a:pPr marL="0" indent="0">
              <a:buNone/>
            </a:pPr>
            <a:endParaRPr lang="fr-FR" dirty="0"/>
          </a:p>
        </p:txBody>
      </p:sp>
    </p:spTree>
    <p:extLst>
      <p:ext uri="{BB962C8B-B14F-4D97-AF65-F5344CB8AC3E}">
        <p14:creationId xmlns:p14="http://schemas.microsoft.com/office/powerpoint/2010/main" val="22720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europe drapeau&quot;">
            <a:extLst>
              <a:ext uri="{FF2B5EF4-FFF2-40B4-BE49-F238E27FC236}">
                <a16:creationId xmlns:a16="http://schemas.microsoft.com/office/drawing/2014/main" id="{9B788B37-93FD-45FE-9B43-6616D5D689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7977" y="1718593"/>
            <a:ext cx="5127846" cy="342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7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CC407-C6F5-485A-A49B-592003991447}"/>
              </a:ext>
            </a:extLst>
          </p:cNvPr>
          <p:cNvSpPr>
            <a:spLocks noGrp="1"/>
          </p:cNvSpPr>
          <p:nvPr>
            <p:ph type="title"/>
          </p:nvPr>
        </p:nvSpPr>
        <p:spPr/>
        <p:txBody>
          <a:bodyPr/>
          <a:lstStyle/>
          <a:p>
            <a:r>
              <a:rPr lang="fr-FR" dirty="0"/>
              <a:t>Activités</a:t>
            </a:r>
          </a:p>
        </p:txBody>
      </p:sp>
      <p:sp>
        <p:nvSpPr>
          <p:cNvPr id="3" name="Espace réservé du contenu 2">
            <a:extLst>
              <a:ext uri="{FF2B5EF4-FFF2-40B4-BE49-F238E27FC236}">
                <a16:creationId xmlns:a16="http://schemas.microsoft.com/office/drawing/2014/main" id="{68FCA16A-BC0D-455C-AEBA-09FFDFEA713B}"/>
              </a:ext>
            </a:extLst>
          </p:cNvPr>
          <p:cNvSpPr>
            <a:spLocks noGrp="1"/>
          </p:cNvSpPr>
          <p:nvPr>
            <p:ph idx="1"/>
          </p:nvPr>
        </p:nvSpPr>
        <p:spPr>
          <a:xfrm>
            <a:off x="1152939" y="1874517"/>
            <a:ext cx="10277061" cy="4005075"/>
          </a:xfrm>
        </p:spPr>
        <p:txBody>
          <a:bodyPr>
            <a:normAutofit fontScale="92500" lnSpcReduction="10000"/>
          </a:bodyPr>
          <a:lstStyle/>
          <a:p>
            <a:r>
              <a:rPr lang="fr-FR" dirty="0"/>
              <a:t>CO</a:t>
            </a:r>
          </a:p>
          <a:p>
            <a:pPr lvl="1"/>
            <a:r>
              <a:rPr lang="fr-FR" dirty="0"/>
              <a:t>Vidéo de lancement du jeu (objectif à atteindre) via </a:t>
            </a:r>
            <a:r>
              <a:rPr lang="fr-FR" dirty="0" err="1"/>
              <a:t>Adobespark</a:t>
            </a:r>
            <a:r>
              <a:rPr lang="fr-FR" dirty="0"/>
              <a:t> </a:t>
            </a:r>
            <a:r>
              <a:rPr lang="fr-FR" dirty="0" err="1"/>
              <a:t>Video</a:t>
            </a:r>
            <a:endParaRPr lang="fr-FR" dirty="0"/>
          </a:p>
          <a:p>
            <a:pPr lvl="1"/>
            <a:r>
              <a:rPr lang="fr-FR" dirty="0"/>
              <a:t>Questions de compréhension créées sur une vidéo via </a:t>
            </a:r>
            <a:r>
              <a:rPr lang="fr-FR" dirty="0" err="1"/>
              <a:t>Edpuzzle</a:t>
            </a:r>
            <a:endParaRPr lang="fr-FR" dirty="0"/>
          </a:p>
          <a:p>
            <a:pPr lvl="1"/>
            <a:r>
              <a:rPr lang="fr-FR" dirty="0"/>
              <a:t>Enregistrement audio sur MP3 </a:t>
            </a:r>
          </a:p>
          <a:p>
            <a:pPr lvl="1"/>
            <a:r>
              <a:rPr lang="fr-FR" dirty="0"/>
              <a:t>Vidéo coup de pouce et consigne via </a:t>
            </a:r>
            <a:r>
              <a:rPr lang="fr-FR" dirty="0" err="1"/>
              <a:t>Tellagami</a:t>
            </a:r>
            <a:endParaRPr lang="fr-FR" dirty="0"/>
          </a:p>
          <a:p>
            <a:r>
              <a:rPr lang="fr-FR" dirty="0"/>
              <a:t>CE</a:t>
            </a:r>
          </a:p>
          <a:p>
            <a:pPr lvl="1"/>
            <a:r>
              <a:rPr lang="fr-FR" dirty="0"/>
              <a:t>Articles extraits du dossier de l’AFP via </a:t>
            </a:r>
            <a:r>
              <a:rPr lang="fr-FR" dirty="0" err="1"/>
              <a:t>Eduthèque</a:t>
            </a:r>
            <a:r>
              <a:rPr lang="fr-FR" dirty="0"/>
              <a:t> </a:t>
            </a:r>
          </a:p>
          <a:p>
            <a:pPr lvl="1"/>
            <a:r>
              <a:rPr lang="fr-FR" dirty="0"/>
              <a:t>Questions sur l’Union Européenne via </a:t>
            </a:r>
            <a:r>
              <a:rPr lang="fr-FR" dirty="0" err="1"/>
              <a:t>LearningApps</a:t>
            </a:r>
            <a:endParaRPr lang="fr-FR" dirty="0"/>
          </a:p>
          <a:p>
            <a:pPr lvl="1"/>
            <a:r>
              <a:rPr lang="fr-FR" dirty="0"/>
              <a:t>Définitions des mots croisés</a:t>
            </a:r>
          </a:p>
          <a:p>
            <a:r>
              <a:rPr lang="fr-FR" dirty="0"/>
              <a:t>EOC</a:t>
            </a:r>
          </a:p>
          <a:p>
            <a:pPr lvl="1"/>
            <a:r>
              <a:rPr lang="fr-FR" dirty="0"/>
              <a:t>Présentation orale de la construction de l’Europe prenant appui sur le questionnaire de la CE</a:t>
            </a:r>
          </a:p>
          <a:p>
            <a:pPr marL="457200" lvl="1" indent="0">
              <a:buNone/>
            </a:pPr>
            <a:endParaRPr lang="fr-FR" dirty="0"/>
          </a:p>
        </p:txBody>
      </p:sp>
    </p:spTree>
    <p:extLst>
      <p:ext uri="{BB962C8B-B14F-4D97-AF65-F5344CB8AC3E}">
        <p14:creationId xmlns:p14="http://schemas.microsoft.com/office/powerpoint/2010/main" val="209411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0C1C4-9CB9-4375-9116-21ABD2305741}"/>
              </a:ext>
            </a:extLst>
          </p:cNvPr>
          <p:cNvSpPr>
            <a:spLocks noGrp="1"/>
          </p:cNvSpPr>
          <p:nvPr>
            <p:ph type="title"/>
          </p:nvPr>
        </p:nvSpPr>
        <p:spPr>
          <a:xfrm>
            <a:off x="1251678" y="382385"/>
            <a:ext cx="10343974" cy="1492132"/>
          </a:xfrm>
        </p:spPr>
        <p:txBody>
          <a:bodyPr/>
          <a:lstStyle/>
          <a:p>
            <a:r>
              <a:rPr lang="fr-FR" dirty="0"/>
              <a:t>Outils et ressources numériques</a:t>
            </a:r>
          </a:p>
        </p:txBody>
      </p:sp>
      <p:sp>
        <p:nvSpPr>
          <p:cNvPr id="3" name="Espace réservé du contenu 2">
            <a:extLst>
              <a:ext uri="{FF2B5EF4-FFF2-40B4-BE49-F238E27FC236}">
                <a16:creationId xmlns:a16="http://schemas.microsoft.com/office/drawing/2014/main" id="{7C3879FD-373E-4581-A9A4-9F02E4E7F0D1}"/>
              </a:ext>
            </a:extLst>
          </p:cNvPr>
          <p:cNvSpPr>
            <a:spLocks noGrp="1"/>
          </p:cNvSpPr>
          <p:nvPr>
            <p:ph idx="1"/>
          </p:nvPr>
        </p:nvSpPr>
        <p:spPr>
          <a:xfrm>
            <a:off x="1251678" y="1874517"/>
            <a:ext cx="10178322" cy="4261240"/>
          </a:xfrm>
        </p:spPr>
        <p:txBody>
          <a:bodyPr>
            <a:normAutofit/>
          </a:bodyPr>
          <a:lstStyle/>
          <a:p>
            <a:r>
              <a:rPr lang="fr-FR" dirty="0"/>
              <a:t>Tablette / ordinateur / vidéoprojecteur </a:t>
            </a:r>
          </a:p>
          <a:p>
            <a:r>
              <a:rPr lang="fr-FR" dirty="0"/>
              <a:t>MP3</a:t>
            </a:r>
          </a:p>
          <a:p>
            <a:r>
              <a:rPr lang="fr-FR" dirty="0" err="1"/>
              <a:t>Eduthèque</a:t>
            </a:r>
            <a:r>
              <a:rPr lang="fr-FR" dirty="0"/>
              <a:t> (dossier de l’AFP « </a:t>
            </a:r>
            <a:r>
              <a:rPr lang="fr-FR" dirty="0" err="1"/>
              <a:t>European</a:t>
            </a:r>
            <a:r>
              <a:rPr lang="fr-FR" dirty="0"/>
              <a:t> construction »)</a:t>
            </a:r>
          </a:p>
          <a:p>
            <a:r>
              <a:rPr lang="fr-FR" dirty="0" err="1"/>
              <a:t>QRcode</a:t>
            </a:r>
            <a:r>
              <a:rPr lang="fr-FR" dirty="0"/>
              <a:t> </a:t>
            </a:r>
          </a:p>
          <a:p>
            <a:r>
              <a:rPr lang="fr-FR" dirty="0" err="1"/>
              <a:t>LearningApps</a:t>
            </a:r>
            <a:r>
              <a:rPr lang="fr-FR" dirty="0"/>
              <a:t> </a:t>
            </a:r>
          </a:p>
          <a:p>
            <a:r>
              <a:rPr lang="fr-FR" dirty="0" err="1"/>
              <a:t>Edpuzzle</a:t>
            </a:r>
            <a:r>
              <a:rPr lang="fr-FR" dirty="0"/>
              <a:t> </a:t>
            </a:r>
          </a:p>
          <a:p>
            <a:r>
              <a:rPr lang="fr-FR" dirty="0"/>
              <a:t> </a:t>
            </a:r>
            <a:r>
              <a:rPr lang="fr-FR" dirty="0" err="1"/>
              <a:t>Adobespark</a:t>
            </a:r>
            <a:r>
              <a:rPr lang="fr-FR" dirty="0"/>
              <a:t> </a:t>
            </a:r>
            <a:r>
              <a:rPr lang="fr-FR" dirty="0" err="1"/>
              <a:t>video</a:t>
            </a:r>
            <a:r>
              <a:rPr lang="fr-FR" dirty="0"/>
              <a:t> </a:t>
            </a:r>
          </a:p>
          <a:p>
            <a:r>
              <a:rPr lang="fr-FR" dirty="0"/>
              <a:t> </a:t>
            </a:r>
            <a:r>
              <a:rPr lang="fr-FR" dirty="0" err="1"/>
              <a:t>Tellagami</a:t>
            </a:r>
            <a:r>
              <a:rPr lang="fr-FR" dirty="0"/>
              <a:t> </a:t>
            </a:r>
          </a:p>
          <a:p>
            <a:r>
              <a:rPr lang="fr-FR" dirty="0" err="1"/>
              <a:t>Quizlet</a:t>
            </a:r>
            <a:r>
              <a:rPr lang="fr-FR" dirty="0"/>
              <a:t> </a:t>
            </a:r>
          </a:p>
        </p:txBody>
      </p:sp>
    </p:spTree>
    <p:extLst>
      <p:ext uri="{BB962C8B-B14F-4D97-AF65-F5344CB8AC3E}">
        <p14:creationId xmlns:p14="http://schemas.microsoft.com/office/powerpoint/2010/main" val="413835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D1A51B-3688-4BBA-9AE9-E29C10A113F2}"/>
              </a:ext>
            </a:extLst>
          </p:cNvPr>
          <p:cNvSpPr>
            <a:spLocks noGrp="1"/>
          </p:cNvSpPr>
          <p:nvPr>
            <p:ph type="title"/>
          </p:nvPr>
        </p:nvSpPr>
        <p:spPr/>
        <p:txBody>
          <a:bodyPr/>
          <a:lstStyle/>
          <a:p>
            <a:r>
              <a:rPr lang="fr-FR" dirty="0"/>
              <a:t>Plus-values du projet</a:t>
            </a:r>
          </a:p>
        </p:txBody>
      </p:sp>
      <p:sp>
        <p:nvSpPr>
          <p:cNvPr id="3" name="Espace réservé du contenu 2">
            <a:extLst>
              <a:ext uri="{FF2B5EF4-FFF2-40B4-BE49-F238E27FC236}">
                <a16:creationId xmlns:a16="http://schemas.microsoft.com/office/drawing/2014/main" id="{749E6DE4-0574-4CF5-827D-D6E371E1FF49}"/>
              </a:ext>
            </a:extLst>
          </p:cNvPr>
          <p:cNvSpPr>
            <a:spLocks noGrp="1"/>
          </p:cNvSpPr>
          <p:nvPr>
            <p:ph idx="1"/>
          </p:nvPr>
        </p:nvSpPr>
        <p:spPr/>
        <p:txBody>
          <a:bodyPr/>
          <a:lstStyle/>
          <a:p>
            <a:r>
              <a:rPr lang="fr-FR" dirty="0"/>
              <a:t>Motivation des élèves</a:t>
            </a:r>
          </a:p>
          <a:p>
            <a:r>
              <a:rPr lang="fr-FR" dirty="0"/>
              <a:t>Mémorisation des éléments clés de la construction de l’Europe grâce la présentation ludique de l’Escape Game et au plaisir de jouer</a:t>
            </a:r>
          </a:p>
          <a:p>
            <a:r>
              <a:rPr lang="fr-FR" dirty="0"/>
              <a:t>Stimulation des interactions pédagogiques entre élèves</a:t>
            </a:r>
          </a:p>
          <a:p>
            <a:r>
              <a:rPr lang="fr-FR" dirty="0"/>
              <a:t>Collaboration des élèves pour atteindre l’objectif</a:t>
            </a:r>
          </a:p>
          <a:p>
            <a:r>
              <a:rPr lang="fr-FR" dirty="0"/>
              <a:t>Emergence de l’importance de l’intelligence collective</a:t>
            </a:r>
          </a:p>
          <a:p>
            <a:r>
              <a:rPr lang="fr-FR" dirty="0"/>
              <a:t>Développement de l’autonomie</a:t>
            </a:r>
          </a:p>
          <a:p>
            <a:endParaRPr lang="fr-FR" dirty="0"/>
          </a:p>
        </p:txBody>
      </p:sp>
    </p:spTree>
    <p:extLst>
      <p:ext uri="{BB962C8B-B14F-4D97-AF65-F5344CB8AC3E}">
        <p14:creationId xmlns:p14="http://schemas.microsoft.com/office/powerpoint/2010/main" val="125448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535B2-C59F-4284-B0FE-A06AE27A1068}"/>
              </a:ext>
            </a:extLst>
          </p:cNvPr>
          <p:cNvSpPr>
            <a:spLocks noGrp="1"/>
          </p:cNvSpPr>
          <p:nvPr>
            <p:ph type="title"/>
          </p:nvPr>
        </p:nvSpPr>
        <p:spPr/>
        <p:txBody>
          <a:bodyPr/>
          <a:lstStyle/>
          <a:p>
            <a:r>
              <a:rPr lang="fr-FR" dirty="0"/>
              <a:t>Plus-values liées au numérique</a:t>
            </a:r>
          </a:p>
        </p:txBody>
      </p:sp>
      <p:sp>
        <p:nvSpPr>
          <p:cNvPr id="3" name="Espace réservé du contenu 2">
            <a:extLst>
              <a:ext uri="{FF2B5EF4-FFF2-40B4-BE49-F238E27FC236}">
                <a16:creationId xmlns:a16="http://schemas.microsoft.com/office/drawing/2014/main" id="{610AB7D3-DCCE-4FD7-B425-73BBF5D6417B}"/>
              </a:ext>
            </a:extLst>
          </p:cNvPr>
          <p:cNvSpPr>
            <a:spLocks noGrp="1"/>
          </p:cNvSpPr>
          <p:nvPr>
            <p:ph idx="1"/>
          </p:nvPr>
        </p:nvSpPr>
        <p:spPr/>
        <p:txBody>
          <a:bodyPr/>
          <a:lstStyle/>
          <a:p>
            <a:r>
              <a:rPr lang="fr-FR" dirty="0"/>
              <a:t>Utilisation d’outils numériques permettant un travail individuel avec gestion du rythme personnel d’apprentissage (notamment lors de la CO : plusieurs écoutes possibles en cas de besoin)</a:t>
            </a:r>
          </a:p>
          <a:p>
            <a:r>
              <a:rPr lang="fr-FR" dirty="0"/>
              <a:t>Outils numériques permettant de proposer en parallèle des activités relevant de différentes activités langagières</a:t>
            </a:r>
          </a:p>
          <a:p>
            <a:endParaRPr lang="fr-FR" dirty="0"/>
          </a:p>
        </p:txBody>
      </p:sp>
    </p:spTree>
    <p:extLst>
      <p:ext uri="{BB962C8B-B14F-4D97-AF65-F5344CB8AC3E}">
        <p14:creationId xmlns:p14="http://schemas.microsoft.com/office/powerpoint/2010/main" val="198725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9EF0D-BE86-4698-8C0D-4EAA8A9CB775}"/>
              </a:ext>
            </a:extLst>
          </p:cNvPr>
          <p:cNvSpPr>
            <a:spLocks noGrp="1"/>
          </p:cNvSpPr>
          <p:nvPr>
            <p:ph type="title"/>
          </p:nvPr>
        </p:nvSpPr>
        <p:spPr/>
        <p:txBody>
          <a:bodyPr/>
          <a:lstStyle/>
          <a:p>
            <a:r>
              <a:rPr lang="fr-FR" dirty="0"/>
              <a:t>Freins rencontrés</a:t>
            </a:r>
          </a:p>
        </p:txBody>
      </p:sp>
      <p:sp>
        <p:nvSpPr>
          <p:cNvPr id="3" name="Espace réservé du contenu 2">
            <a:extLst>
              <a:ext uri="{FF2B5EF4-FFF2-40B4-BE49-F238E27FC236}">
                <a16:creationId xmlns:a16="http://schemas.microsoft.com/office/drawing/2014/main" id="{69819BB4-5C12-4A8A-B0EA-B8738BBCAF78}"/>
              </a:ext>
            </a:extLst>
          </p:cNvPr>
          <p:cNvSpPr>
            <a:spLocks noGrp="1"/>
          </p:cNvSpPr>
          <p:nvPr>
            <p:ph idx="1"/>
          </p:nvPr>
        </p:nvSpPr>
        <p:spPr/>
        <p:txBody>
          <a:bodyPr/>
          <a:lstStyle/>
          <a:p>
            <a:r>
              <a:rPr lang="fr-FR" dirty="0"/>
              <a:t>Certains élèves ont testé à l’aveugle des codes à 4 chiffres pour trouver la bonne réponse </a:t>
            </a:r>
            <a:br>
              <a:rPr lang="fr-FR" dirty="0"/>
            </a:br>
            <a:r>
              <a:rPr lang="fr-FR" dirty="0"/>
              <a:t>au lieu de répondre  toutes les énigmes pour la découvrir</a:t>
            </a:r>
          </a:p>
          <a:p>
            <a:pPr marL="0" indent="0">
              <a:buNone/>
            </a:pPr>
            <a:endParaRPr lang="fr-FR" dirty="0"/>
          </a:p>
          <a:p>
            <a:r>
              <a:rPr lang="fr-FR" dirty="0"/>
              <a:t>Nombre d’élèves dans le groupe (trop ou pas assez nombreux)</a:t>
            </a:r>
          </a:p>
          <a:p>
            <a:pPr marL="0" indent="0">
              <a:buNone/>
            </a:pPr>
            <a:endParaRPr lang="fr-FR" dirty="0"/>
          </a:p>
          <a:p>
            <a:endParaRPr lang="fr-FR" dirty="0"/>
          </a:p>
        </p:txBody>
      </p:sp>
    </p:spTree>
    <p:extLst>
      <p:ext uri="{BB962C8B-B14F-4D97-AF65-F5344CB8AC3E}">
        <p14:creationId xmlns:p14="http://schemas.microsoft.com/office/powerpoint/2010/main" val="423103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FF059-BDC1-4D57-9774-7A141A629051}"/>
              </a:ext>
            </a:extLst>
          </p:cNvPr>
          <p:cNvSpPr>
            <a:spLocks noGrp="1"/>
          </p:cNvSpPr>
          <p:nvPr>
            <p:ph type="title"/>
          </p:nvPr>
        </p:nvSpPr>
        <p:spPr/>
        <p:txBody>
          <a:bodyPr/>
          <a:lstStyle/>
          <a:p>
            <a:r>
              <a:rPr lang="fr-FR" dirty="0"/>
              <a:t>Points de vigilance</a:t>
            </a:r>
          </a:p>
        </p:txBody>
      </p:sp>
      <p:sp>
        <p:nvSpPr>
          <p:cNvPr id="3" name="Espace réservé du contenu 2">
            <a:extLst>
              <a:ext uri="{FF2B5EF4-FFF2-40B4-BE49-F238E27FC236}">
                <a16:creationId xmlns:a16="http://schemas.microsoft.com/office/drawing/2014/main" id="{E9C8156D-998C-471D-BACC-BA2CDE57EEA0}"/>
              </a:ext>
            </a:extLst>
          </p:cNvPr>
          <p:cNvSpPr>
            <a:spLocks noGrp="1"/>
          </p:cNvSpPr>
          <p:nvPr>
            <p:ph idx="1"/>
          </p:nvPr>
        </p:nvSpPr>
        <p:spPr>
          <a:xfrm>
            <a:off x="1251678" y="2286001"/>
            <a:ext cx="10178322" cy="4379842"/>
          </a:xfrm>
        </p:spPr>
        <p:txBody>
          <a:bodyPr>
            <a:normAutofit lnSpcReduction="10000"/>
          </a:bodyPr>
          <a:lstStyle/>
          <a:p>
            <a:r>
              <a:rPr lang="fr-FR" dirty="0"/>
              <a:t>Activité à réaliser avec un groupe de 10 élèves maximum. Peut être envisagé en 2 groupes en parallèle en doublant l’Escape Game sur une salle séparée en 2 </a:t>
            </a:r>
          </a:p>
          <a:p>
            <a:r>
              <a:rPr lang="fr-FR" dirty="0"/>
              <a:t>Prévoir les liens des </a:t>
            </a:r>
            <a:r>
              <a:rPr lang="fr-FR" dirty="0" err="1"/>
              <a:t>QRcodes</a:t>
            </a:r>
            <a:r>
              <a:rPr lang="fr-FR" dirty="0"/>
              <a:t> en secours (si pas de lecteur </a:t>
            </a:r>
            <a:r>
              <a:rPr lang="fr-FR" dirty="0" err="1"/>
              <a:t>QRcode</a:t>
            </a:r>
            <a:r>
              <a:rPr lang="fr-FR" dirty="0"/>
              <a:t> dispo)</a:t>
            </a:r>
          </a:p>
          <a:p>
            <a:r>
              <a:rPr lang="fr-FR" dirty="0"/>
              <a:t>Veiller à ce que le code ne soit testé qu’après avoir récupéré tous les indices, la date pouvant être testée au hasard sur le cadenas par les élèves</a:t>
            </a:r>
          </a:p>
          <a:p>
            <a:r>
              <a:rPr lang="fr-FR" dirty="0"/>
              <a:t>Prévoir des coups de pouce pour aider les élèves à atteindre l’objectif final en moins de 50 minutes (durée d’une séance)</a:t>
            </a:r>
          </a:p>
          <a:p>
            <a:r>
              <a:rPr lang="fr-FR" dirty="0"/>
              <a:t>Prévoir un moment de debriefing pour faire le point sur les différentes énigmes et leur imbrication </a:t>
            </a:r>
          </a:p>
          <a:p>
            <a:r>
              <a:rPr lang="fr-FR" dirty="0"/>
              <a:t>Installation des éléments dans la salle de classe : 10 minutes (à prendre en compte dans l’organisation temporelle de la séance si l’Escape Game est mis en œuvre sur une séance succédant immédiatement à une autre)</a:t>
            </a:r>
          </a:p>
          <a:p>
            <a:endParaRPr lang="fr-FR" dirty="0"/>
          </a:p>
        </p:txBody>
      </p:sp>
    </p:spTree>
    <p:extLst>
      <p:ext uri="{BB962C8B-B14F-4D97-AF65-F5344CB8AC3E}">
        <p14:creationId xmlns:p14="http://schemas.microsoft.com/office/powerpoint/2010/main" val="54191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FEE7B-2103-422B-8684-85B652412A95}"/>
              </a:ext>
            </a:extLst>
          </p:cNvPr>
          <p:cNvSpPr>
            <a:spLocks noGrp="1"/>
          </p:cNvSpPr>
          <p:nvPr>
            <p:ph type="title"/>
          </p:nvPr>
        </p:nvSpPr>
        <p:spPr/>
        <p:txBody>
          <a:bodyPr/>
          <a:lstStyle/>
          <a:p>
            <a:pPr algn="ctr"/>
            <a:r>
              <a:rPr lang="fr-FR" dirty="0"/>
              <a:t>Déroulement de l’escape </a:t>
            </a:r>
            <a:r>
              <a:rPr lang="fr-FR" dirty="0" err="1"/>
              <a:t>game</a:t>
            </a:r>
            <a:br>
              <a:rPr lang="fr-FR" dirty="0"/>
            </a:br>
            <a:r>
              <a:rPr lang="fr-FR" dirty="0"/>
              <a:t>The </a:t>
            </a:r>
            <a:r>
              <a:rPr lang="fr-FR" dirty="0" err="1"/>
              <a:t>European</a:t>
            </a:r>
            <a:r>
              <a:rPr lang="fr-FR" dirty="0"/>
              <a:t> Union</a:t>
            </a:r>
          </a:p>
        </p:txBody>
      </p:sp>
      <p:pic>
        <p:nvPicPr>
          <p:cNvPr id="1026" name="Picture 2" descr="RÃ©sultat de recherche d'images pour &quot;union europÃ©enne&quot;">
            <a:extLst>
              <a:ext uri="{FF2B5EF4-FFF2-40B4-BE49-F238E27FC236}">
                <a16:creationId xmlns:a16="http://schemas.microsoft.com/office/drawing/2014/main" id="{B5589692-F149-40D0-A912-5E278F05C3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9437" y="0"/>
            <a:ext cx="6484742" cy="557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0095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212</TotalTime>
  <Words>982</Words>
  <Application>Microsoft Office PowerPoint</Application>
  <PresentationFormat>Grand écran</PresentationFormat>
  <Paragraphs>183</Paragraphs>
  <Slides>28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Arial</vt:lpstr>
      <vt:lpstr>Calibri</vt:lpstr>
      <vt:lpstr>Comic Sans MS</vt:lpstr>
      <vt:lpstr>Gill Sans MT</vt:lpstr>
      <vt:lpstr>Impact</vt:lpstr>
      <vt:lpstr>Lucida Handwriting</vt:lpstr>
      <vt:lpstr>Segoe UI Emoji</vt:lpstr>
      <vt:lpstr>Times New Roman</vt:lpstr>
      <vt:lpstr>Badge</vt:lpstr>
      <vt:lpstr>Escape Game THE EUROPEAN UNION</vt:lpstr>
      <vt:lpstr>OBJECTIFS</vt:lpstr>
      <vt:lpstr>Activités</vt:lpstr>
      <vt:lpstr>Outils et ressources numériques</vt:lpstr>
      <vt:lpstr>Plus-values du projet</vt:lpstr>
      <vt:lpstr>Plus-values liées au numérique</vt:lpstr>
      <vt:lpstr>Freins rencontrés</vt:lpstr>
      <vt:lpstr>Points de vigilance</vt:lpstr>
      <vt:lpstr>Déroulement de l’escape game The European Union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CHECK LIST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Escape game THE EUROPEAN UNION</dc:title>
  <dc:creator>Aline IDOUX</dc:creator>
  <cp:lastModifiedBy>Aline IDOUX</cp:lastModifiedBy>
  <cp:revision>45</cp:revision>
  <dcterms:created xsi:type="dcterms:W3CDTF">2018-06-08T10:30:53Z</dcterms:created>
  <dcterms:modified xsi:type="dcterms:W3CDTF">2018-06-13T11:07:41Z</dcterms:modified>
</cp:coreProperties>
</file>