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EF52-B051-408C-B303-F5204AF8D985}" type="datetimeFigureOut">
              <a:rPr lang="fr-FR" smtClean="0"/>
              <a:t>04/07/2019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4D75F-0256-4D22-BABE-2E52C7339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94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83B98E-B63E-434C-841F-8C8951896D34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21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558932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76916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85021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98282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19624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8752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EE7C-6BD3-4D4C-BD25-66D601CB8C6C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992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6676-AFFD-4020-A8BC-BD48E0278CB8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4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84EB-48B2-493A-955E-59AD878AD6F5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404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4DFCB-7D4D-49D2-9281-FABD3809D1EA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1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D0C37-9115-4BE6-A815-1A1A0F52B3AF}" type="datetime1">
              <a:rPr lang="fr-FR" smtClean="0"/>
              <a:t>04/07/2019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87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869E-98BE-474F-B9D2-DB54B595C91D}" type="datetime1">
              <a:rPr lang="fr-FR" smtClean="0"/>
              <a:t>04/07/2019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2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B633-EC26-4894-96B4-57B673F980FA}" type="datetime1">
              <a:rPr lang="fr-FR" smtClean="0"/>
              <a:t>04/07/2019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9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D77D6-BCB5-4A08-B6CC-CC01A552DAC2}" type="datetime1">
              <a:rPr lang="fr-FR" smtClean="0"/>
              <a:t>04/07/2019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FFFD5-1944-40F4-B90A-AA6C5846C2C9}" type="datetime1">
              <a:rPr lang="fr-FR" smtClean="0"/>
              <a:t>04/07/2019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26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16F76-B7EB-4552-A684-36CD416DA010}" type="datetime1">
              <a:rPr lang="fr-FR" smtClean="0"/>
              <a:t>04/07/2019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7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A2DED4-A3B9-4200-BEBE-9FB561A568CD}" type="datetime1">
              <a:rPr lang="fr-FR" smtClean="0"/>
              <a:t>04/07/2019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2A7FAC-50B4-4028-B829-D3D9BA4071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7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ew.genial.ly/5cac97903122db0f51678912/interactive-content-sequence-marche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7" y="70749"/>
            <a:ext cx="10633646" cy="66507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0080" y="4151312"/>
            <a:ext cx="10646229" cy="2387600"/>
          </a:xfrm>
        </p:spPr>
        <p:txBody>
          <a:bodyPr>
            <a:normAutofit/>
          </a:bodyPr>
          <a:lstStyle/>
          <a:p>
            <a:r>
              <a:rPr lang="de-DE" sz="8000" dirty="0">
                <a:solidFill>
                  <a:schemeClr val="bg1"/>
                </a:solidFill>
                <a:latin typeface="Edwardian Script ITC" panose="030303020407070D0804" pitchFamily="66" charset="0"/>
              </a:rPr>
              <a:t>Wollen wir ein Märchen schreiben?</a:t>
            </a:r>
            <a:endParaRPr lang="fr-FR" sz="8000" dirty="0">
              <a:solidFill>
                <a:schemeClr val="bg1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1026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988" y="90397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Étoile à 5 branches 7">
            <a:hlinkClick r:id="rId4"/>
          </p:cNvPr>
          <p:cNvSpPr/>
          <p:nvPr/>
        </p:nvSpPr>
        <p:spPr>
          <a:xfrm>
            <a:off x="1763486" y="796834"/>
            <a:ext cx="1281608" cy="10058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74809" y="490580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Lien vers le Genial.ly: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98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Aide à la mémorisation du lexique des contes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5122" name="Picture 2" descr="https://s3.eu-west-1.amazonaws.com/genial.ly/5ca4b5d7ea902f0b17db4b14/c6d3af00-c904-4d5e-8faf-f9001f6313c0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19" y="2397944"/>
            <a:ext cx="8060962" cy="3459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725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80157" y="1587694"/>
            <a:ext cx="5820092" cy="593008"/>
          </a:xfrm>
        </p:spPr>
        <p:txBody>
          <a:bodyPr>
            <a:normAutofit fontScale="90000"/>
          </a:bodyPr>
          <a:lstStyle/>
          <a:p>
            <a:r>
              <a:rPr lang="fr-FR" dirty="0"/>
              <a:t>Résultats de la classe et temps consacré à un module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6146" name="Picture 2" descr="https://s3.eu-west-1.amazonaws.com/genial.ly/5ca4b5d7ea902f0b17db4b14/665c01ea-ac65-4553-a4dd-cb464f7f0dc3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12" y="729995"/>
            <a:ext cx="4769122" cy="223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3.eu-west-1.amazonaws.com/genial.ly/5ca4b5d7ea902f0b17db4b14/a9a93916-9886-4a7b-9077-906d3a47861b.jpeg?v=5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72" y="3507100"/>
            <a:ext cx="9328059" cy="206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60081" y="3023138"/>
            <a:ext cx="4515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0" dirty="0" smtClean="0">
                <a:effectLst/>
                <a:latin typeface="Sacramento"/>
              </a:rPr>
              <a:t>Phrases écrites par un élève dans </a:t>
            </a:r>
            <a:r>
              <a:rPr lang="fr-FR" b="0" i="0" dirty="0" err="1" smtClean="0">
                <a:effectLst/>
                <a:latin typeface="Sacramento"/>
              </a:rPr>
              <a:t>Tactileo</a:t>
            </a:r>
            <a:endParaRPr lang="fr-FR" dirty="0"/>
          </a:p>
        </p:txBody>
      </p:sp>
      <p:pic>
        <p:nvPicPr>
          <p:cNvPr id="7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642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2</a:t>
            </a:r>
            <a:r>
              <a:rPr lang="fr-FR" baseline="30000" dirty="0" smtClean="0"/>
              <a:t>e</a:t>
            </a:r>
            <a:r>
              <a:rPr lang="fr-FR" dirty="0" smtClean="0"/>
              <a:t> étape : Le conte « </a:t>
            </a:r>
            <a:r>
              <a:rPr lang="fr-FR" dirty="0" err="1" smtClean="0"/>
              <a:t>Prinzessin</a:t>
            </a:r>
            <a:r>
              <a:rPr lang="fr-FR" dirty="0" smtClean="0"/>
              <a:t> </a:t>
            </a:r>
            <a:r>
              <a:rPr lang="fr-FR" dirty="0" err="1" smtClean="0"/>
              <a:t>Mäusehaut</a:t>
            </a:r>
            <a:r>
              <a:rPr lang="fr-FR" dirty="0" smtClean="0"/>
              <a:t> »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11978" y="2829679"/>
            <a:ext cx="71802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dirty="0">
                <a:latin typeface="+mj-lt"/>
              </a:rPr>
              <a:t>T</a:t>
            </a:r>
            <a:r>
              <a:rPr lang="fr-FR" sz="2400" dirty="0" smtClean="0">
                <a:effectLst/>
                <a:latin typeface="+mj-lt"/>
              </a:rPr>
              <a:t>ravail sur le conte extrait de </a:t>
            </a:r>
            <a:r>
              <a:rPr lang="fr-FR" sz="2400" dirty="0" err="1" smtClean="0">
                <a:effectLst/>
                <a:latin typeface="+mj-lt"/>
              </a:rPr>
              <a:t>Blick</a:t>
            </a:r>
            <a:r>
              <a:rPr lang="fr-FR" sz="2400" dirty="0" smtClean="0">
                <a:effectLst/>
                <a:latin typeface="+mj-lt"/>
              </a:rPr>
              <a:t> </a:t>
            </a:r>
            <a:r>
              <a:rPr lang="fr-FR" sz="2400" dirty="0" err="1" smtClean="0">
                <a:effectLst/>
                <a:latin typeface="+mj-lt"/>
              </a:rPr>
              <a:t>und</a:t>
            </a:r>
            <a:r>
              <a:rPr lang="fr-FR" sz="2400" dirty="0" smtClean="0">
                <a:effectLst/>
                <a:latin typeface="+mj-lt"/>
              </a:rPr>
              <a:t> </a:t>
            </a:r>
            <a:r>
              <a:rPr lang="fr-FR" sz="2400" dirty="0" err="1" smtClean="0">
                <a:effectLst/>
                <a:latin typeface="+mj-lt"/>
              </a:rPr>
              <a:t>Klick</a:t>
            </a:r>
            <a:r>
              <a:rPr lang="fr-FR" sz="2400" dirty="0" smtClean="0">
                <a:effectLst/>
                <a:latin typeface="+mj-lt"/>
              </a:rPr>
              <a:t>:</a:t>
            </a:r>
          </a:p>
          <a:p>
            <a:pPr fontAlgn="base"/>
            <a:endParaRPr lang="fr-FR" sz="2400" dirty="0" smtClean="0">
              <a:effectLst/>
              <a:latin typeface="+mj-lt"/>
            </a:endParaRPr>
          </a:p>
          <a:p>
            <a:pPr fontAlgn="base"/>
            <a:r>
              <a:rPr lang="fr-FR" sz="2400" dirty="0" smtClean="0">
                <a:latin typeface="+mj-lt"/>
              </a:rPr>
              <a:t>- R</a:t>
            </a:r>
            <a:r>
              <a:rPr lang="fr-FR" sz="2400" dirty="0" smtClean="0">
                <a:effectLst/>
                <a:latin typeface="+mj-lt"/>
              </a:rPr>
              <a:t>epérage du temps utilisé (rappel du prétérit)</a:t>
            </a:r>
          </a:p>
          <a:p>
            <a:pPr fontAlgn="base"/>
            <a:endParaRPr lang="fr-FR" sz="2400" dirty="0" smtClean="0">
              <a:effectLst/>
              <a:latin typeface="+mj-lt"/>
            </a:endParaRPr>
          </a:p>
          <a:p>
            <a:pPr fontAlgn="base"/>
            <a:r>
              <a:rPr lang="fr-FR" sz="2400" b="0" i="0" dirty="0" smtClean="0">
                <a:effectLst/>
                <a:latin typeface="+mj-lt"/>
              </a:rPr>
              <a:t>- Repérer comment se forme un conte ("es </a:t>
            </a:r>
            <a:r>
              <a:rPr lang="fr-FR" sz="2400" b="0" i="0" dirty="0" err="1" smtClean="0">
                <a:effectLst/>
                <a:latin typeface="+mj-lt"/>
              </a:rPr>
              <a:t>war</a:t>
            </a:r>
            <a:r>
              <a:rPr lang="fr-FR" sz="2400" b="0" i="0" dirty="0" smtClean="0">
                <a:effectLst/>
                <a:latin typeface="+mj-lt"/>
              </a:rPr>
              <a:t> </a:t>
            </a:r>
            <a:r>
              <a:rPr lang="fr-FR" sz="2400" b="0" i="0" dirty="0" err="1" smtClean="0">
                <a:effectLst/>
                <a:latin typeface="+mj-lt"/>
              </a:rPr>
              <a:t>einmal</a:t>
            </a:r>
            <a:r>
              <a:rPr lang="fr-FR" sz="2400" b="0" i="0" dirty="0" smtClean="0">
                <a:effectLst/>
                <a:latin typeface="+mj-lt"/>
              </a:rPr>
              <a:t>", intro, développement, "Ende Gut, </a:t>
            </a:r>
            <a:r>
              <a:rPr lang="fr-FR" sz="2400" b="0" i="0" dirty="0" err="1" smtClean="0">
                <a:effectLst/>
                <a:latin typeface="+mj-lt"/>
              </a:rPr>
              <a:t>alles</a:t>
            </a:r>
            <a:r>
              <a:rPr lang="fr-FR" sz="2400" b="0" i="0" dirty="0" smtClean="0">
                <a:effectLst/>
                <a:latin typeface="+mj-lt"/>
              </a:rPr>
              <a:t> Gut")</a:t>
            </a:r>
            <a:br>
              <a:rPr lang="fr-FR" sz="2400" b="0" i="0" dirty="0" smtClean="0">
                <a:effectLst/>
                <a:latin typeface="+mj-lt"/>
              </a:rPr>
            </a:br>
            <a: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  <a:t/>
            </a:r>
            <a:b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</a:br>
            <a:endParaRPr lang="fr-FR" sz="2400" b="0" i="0" dirty="0" smtClean="0">
              <a:solidFill>
                <a:srgbClr val="747474"/>
              </a:solidFill>
              <a:effectLst/>
              <a:latin typeface="+mj-lt"/>
            </a:endParaRPr>
          </a:p>
          <a:p>
            <a:pPr fontAlgn="base"/>
            <a: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  <a:t/>
            </a:r>
            <a:b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</a:br>
            <a:endParaRPr lang="fr-FR" sz="2400" b="0" i="0" dirty="0" smtClean="0">
              <a:solidFill>
                <a:srgbClr val="747474"/>
              </a:solidFill>
              <a:effectLst/>
              <a:latin typeface="+mj-lt"/>
            </a:endParaRPr>
          </a:p>
          <a:p>
            <a:r>
              <a:rPr lang="fr-FR" sz="2400" dirty="0" smtClean="0">
                <a:effectLst/>
                <a:latin typeface="+mj-lt"/>
              </a:rPr>
              <a:t/>
            </a:r>
            <a:br>
              <a:rPr lang="fr-FR" sz="2400" dirty="0" smtClean="0">
                <a:effectLst/>
                <a:latin typeface="+mj-lt"/>
              </a:rPr>
            </a:br>
            <a:endParaRPr lang="fr-FR" sz="2400" dirty="0">
              <a:latin typeface="+mj-lt"/>
            </a:endParaRPr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6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708" y="1113962"/>
            <a:ext cx="10816045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Texte issu de </a:t>
            </a:r>
            <a:r>
              <a:rPr lang="fr-FR" dirty="0" err="1"/>
              <a:t>Blick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Klick</a:t>
            </a:r>
            <a:r>
              <a:rPr lang="fr-FR" dirty="0"/>
              <a:t> et travaillé avec </a:t>
            </a:r>
            <a:r>
              <a:rPr lang="fr-FR" dirty="0" err="1"/>
              <a:t>Tactiléo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7170" name="Picture 2" descr="https://s3.eu-west-1.amazonaws.com/genial.ly/5ca4b5d7ea902f0b17db4b14/bb3407d2-3ca5-489f-adf0-0a6da8cf3217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519" y="2084477"/>
            <a:ext cx="6702425" cy="378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0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e</a:t>
            </a:r>
            <a:r>
              <a:rPr lang="fr-FR" dirty="0" smtClean="0"/>
              <a:t> étape: Escape Game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372690" y="2483151"/>
            <a:ext cx="94466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dirty="0" smtClean="0">
                <a:effectLst/>
                <a:latin typeface="+mj-lt"/>
              </a:rPr>
              <a:t>Escape Game "Bremer </a:t>
            </a:r>
            <a:r>
              <a:rPr lang="fr-FR" sz="2400" dirty="0" err="1" smtClean="0">
                <a:effectLst/>
                <a:latin typeface="+mj-lt"/>
              </a:rPr>
              <a:t>Stadtmusikanten</a:t>
            </a:r>
            <a:r>
              <a:rPr lang="fr-FR" sz="2400" dirty="0" smtClean="0">
                <a:effectLst/>
                <a:latin typeface="+mj-lt"/>
              </a:rPr>
              <a:t>"</a:t>
            </a:r>
          </a:p>
          <a:p>
            <a:pPr fontAlgn="base"/>
            <a:endParaRPr lang="fr-FR" sz="2400" dirty="0" smtClean="0">
              <a:effectLst/>
              <a:latin typeface="+mj-lt"/>
            </a:endParaRPr>
          </a:p>
          <a:p>
            <a:pPr fontAlgn="base"/>
            <a:r>
              <a:rPr lang="fr-FR" sz="2400" dirty="0" smtClean="0">
                <a:effectLst/>
                <a:latin typeface="+mj-lt"/>
              </a:rPr>
              <a:t>Le but de l'escape Game était  de faire deviner une des villes où nous partons l'année prochaine en travaillant sur le conte "Bremer </a:t>
            </a:r>
            <a:r>
              <a:rPr lang="fr-FR" sz="2400" dirty="0" err="1" smtClean="0">
                <a:effectLst/>
                <a:latin typeface="+mj-lt"/>
              </a:rPr>
              <a:t>Stadtmusikanten</a:t>
            </a:r>
            <a:r>
              <a:rPr lang="fr-FR" sz="2400" dirty="0" smtClean="0">
                <a:effectLst/>
                <a:latin typeface="+mj-lt"/>
              </a:rPr>
              <a:t>". Ils ont donc d'abord eu des CO sur le conte puis des CE pour comprendre le vocabulaire et remettre le conte dans l'ordre. Avec différents indices, ils devaient trouver "</a:t>
            </a:r>
            <a:r>
              <a:rPr lang="fr-FR" sz="2400" dirty="0" err="1" smtClean="0">
                <a:effectLst/>
                <a:latin typeface="+mj-lt"/>
              </a:rPr>
              <a:t>Bremen</a:t>
            </a:r>
            <a:r>
              <a:rPr lang="fr-FR" sz="2400" dirty="0" smtClean="0">
                <a:effectLst/>
                <a:latin typeface="+mj-lt"/>
              </a:rPr>
              <a:t>" qu'on a ensuite situé sur la carte de l'Allemagne. </a:t>
            </a:r>
            <a:br>
              <a:rPr lang="fr-FR" sz="2400" dirty="0" smtClean="0">
                <a:effectLst/>
                <a:latin typeface="+mj-lt"/>
              </a:rPr>
            </a:br>
            <a:endParaRPr lang="fr-FR" sz="2400" dirty="0" smtClean="0">
              <a:effectLst/>
              <a:latin typeface="+mj-lt"/>
            </a:endParaRPr>
          </a:p>
          <a:p>
            <a:pPr fontAlgn="base"/>
            <a:r>
              <a:rPr lang="fr-FR" sz="2400" b="0" i="0" dirty="0" smtClean="0">
                <a:effectLst/>
                <a:latin typeface="+mj-lt"/>
              </a:rPr>
              <a:t/>
            </a:r>
            <a:br>
              <a:rPr lang="fr-FR" sz="2400" b="0" i="0" dirty="0" smtClean="0">
                <a:effectLst/>
                <a:latin typeface="+mj-lt"/>
              </a:rPr>
            </a:br>
            <a:endParaRPr lang="fr-FR" sz="2400" b="0" i="0" dirty="0" smtClean="0">
              <a:effectLst/>
              <a:latin typeface="+mj-lt"/>
            </a:endParaRPr>
          </a:p>
          <a:p>
            <a:pPr fontAlgn="base"/>
            <a:r>
              <a:rPr lang="fr-FR" sz="2400" b="0" i="0" dirty="0" smtClean="0">
                <a:effectLst/>
                <a:latin typeface="+mj-lt"/>
              </a:rPr>
              <a:t/>
            </a:r>
            <a:br>
              <a:rPr lang="fr-FR" sz="2400" b="0" i="0" dirty="0" smtClean="0">
                <a:effectLst/>
                <a:latin typeface="+mj-lt"/>
              </a:rPr>
            </a:br>
            <a:endParaRPr lang="fr-FR" sz="2400" b="0" i="0" dirty="0" smtClean="0">
              <a:effectLst/>
              <a:latin typeface="+mj-lt"/>
            </a:endParaRPr>
          </a:p>
          <a:p>
            <a:r>
              <a:rPr lang="fr-FR" sz="2400" dirty="0" smtClean="0">
                <a:effectLst/>
                <a:latin typeface="+mj-lt"/>
              </a:rPr>
              <a:t/>
            </a:r>
            <a:br>
              <a:rPr lang="fr-FR" sz="2400" dirty="0" smtClean="0">
                <a:effectLst/>
                <a:latin typeface="+mj-lt"/>
              </a:rPr>
            </a:br>
            <a:endParaRPr lang="fr-FR" sz="2400" dirty="0">
              <a:latin typeface="+mj-lt"/>
            </a:endParaRPr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44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178075"/>
            <a:ext cx="9601196" cy="1303867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dirty="0"/>
              <a:t>Tâche finale : </a:t>
            </a:r>
            <a:br>
              <a:rPr lang="fr-FR" dirty="0"/>
            </a:br>
            <a:r>
              <a:rPr lang="fr-FR" dirty="0"/>
              <a:t>Par groupes, moderniser un conte de Grimm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454331" y="2596844"/>
            <a:ext cx="90895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400" dirty="0" smtClean="0">
                <a:effectLst/>
                <a:latin typeface="+mj-lt"/>
              </a:rPr>
              <a:t/>
            </a:r>
            <a:br>
              <a:rPr lang="fr-FR" sz="2400" dirty="0" smtClean="0">
                <a:effectLst/>
                <a:latin typeface="+mj-lt"/>
              </a:rPr>
            </a:br>
            <a:r>
              <a:rPr lang="fr-FR" sz="2400" dirty="0" smtClean="0">
                <a:effectLst/>
                <a:latin typeface="+mj-lt"/>
              </a:rPr>
              <a:t>Pour aller plus loin... </a:t>
            </a:r>
          </a:p>
          <a:p>
            <a:pPr fontAlgn="base"/>
            <a:r>
              <a:rPr lang="fr-FR" sz="2400" dirty="0" smtClean="0">
                <a:effectLst/>
                <a:latin typeface="+mj-lt"/>
              </a:rPr>
              <a:t>Les contes seront envoyés aux correspondants qui devront élire le plus beau et le plus original.</a:t>
            </a:r>
          </a:p>
          <a:p>
            <a:pPr fontAlgn="base"/>
            <a: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  <a:t/>
            </a:r>
            <a:b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</a:br>
            <a:endParaRPr lang="fr-FR" sz="2400" b="0" i="0" dirty="0" smtClean="0">
              <a:solidFill>
                <a:srgbClr val="747474"/>
              </a:solidFill>
              <a:effectLst/>
              <a:latin typeface="+mj-lt"/>
            </a:endParaRPr>
          </a:p>
          <a:p>
            <a:pPr fontAlgn="base"/>
            <a: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  <a:t/>
            </a:r>
            <a:br>
              <a:rPr lang="fr-FR" sz="2400" b="0" i="0" dirty="0" smtClean="0">
                <a:solidFill>
                  <a:srgbClr val="747474"/>
                </a:solidFill>
                <a:effectLst/>
                <a:latin typeface="+mj-lt"/>
              </a:rPr>
            </a:br>
            <a:endParaRPr lang="fr-FR" sz="2400" b="0" i="0" dirty="0" smtClean="0">
              <a:solidFill>
                <a:srgbClr val="747474"/>
              </a:solidFill>
              <a:effectLst/>
              <a:latin typeface="+mj-lt"/>
            </a:endParaRPr>
          </a:p>
          <a:p>
            <a:r>
              <a:rPr lang="fr-FR" sz="2400" dirty="0" smtClean="0">
                <a:effectLst/>
                <a:latin typeface="+mj-lt"/>
              </a:rPr>
              <a:t/>
            </a:r>
            <a:br>
              <a:rPr lang="fr-FR" sz="2400" dirty="0" smtClean="0">
                <a:effectLst/>
                <a:latin typeface="+mj-lt"/>
              </a:rPr>
            </a:br>
            <a:endParaRPr lang="fr-FR" sz="2400" dirty="0">
              <a:latin typeface="+mj-lt"/>
            </a:endParaRPr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040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517" y="1578911"/>
            <a:ext cx="9515887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92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Plues-values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95401" y="2552680"/>
            <a:ext cx="95075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000" b="0" i="0" dirty="0" smtClean="0">
                <a:effectLst/>
                <a:latin typeface="+mj-lt"/>
              </a:rPr>
              <a:t>- Suivi des élèves grâce à la BRNE : observation de leurs résultats, leurs réussites et leurs lacunes</a:t>
            </a:r>
          </a:p>
          <a:p>
            <a:pPr fontAlgn="base"/>
            <a:r>
              <a:rPr lang="fr-FR" sz="2000" b="0" i="0" dirty="0" smtClean="0">
                <a:effectLst/>
                <a:latin typeface="+mj-lt"/>
              </a:rPr>
              <a:t>- Intérêt des élèves pour le numérique, apprentissage plus « facile » du vocabulaire par les élèves</a:t>
            </a:r>
          </a:p>
          <a:p>
            <a:pPr fontAlgn="base"/>
            <a:r>
              <a:rPr lang="fr-FR" sz="2000" b="0" i="0" dirty="0" smtClean="0">
                <a:effectLst/>
                <a:latin typeface="+mj-lt"/>
              </a:rPr>
              <a:t>- Développement de l’autonomie des élèves qui avancent à leur rythme dans les activités</a:t>
            </a:r>
          </a:p>
          <a:p>
            <a:pPr fontAlgn="base"/>
            <a:r>
              <a:rPr lang="fr-FR" sz="2000" b="0" i="0" dirty="0" smtClean="0">
                <a:effectLst/>
                <a:latin typeface="+mj-lt"/>
              </a:rPr>
              <a:t>- Collaboration des élèves pour la création d’un conte</a:t>
            </a:r>
          </a:p>
          <a:p>
            <a:pPr fontAlgn="base"/>
            <a:r>
              <a:rPr lang="fr-FR" sz="2000" b="0" i="0" dirty="0" smtClean="0">
                <a:effectLst/>
                <a:latin typeface="+mj-lt"/>
              </a:rPr>
              <a:t/>
            </a:r>
            <a:br>
              <a:rPr lang="fr-FR" sz="2000" b="0" i="0" dirty="0" smtClean="0">
                <a:effectLst/>
                <a:latin typeface="+mj-lt"/>
              </a:rPr>
            </a:br>
            <a:endParaRPr lang="fr-FR" sz="2000" b="0" i="0" dirty="0" smtClean="0">
              <a:effectLst/>
              <a:latin typeface="+mj-lt"/>
            </a:endParaRPr>
          </a:p>
          <a:p>
            <a:r>
              <a:rPr lang="fr-FR" sz="2000" dirty="0" smtClean="0">
                <a:latin typeface="+mj-lt"/>
              </a:rPr>
              <a:t/>
            </a:r>
            <a:br>
              <a:rPr lang="fr-FR" sz="2000" dirty="0" smtClean="0">
                <a:latin typeface="+mj-lt"/>
              </a:rPr>
            </a:br>
            <a:endParaRPr lang="fr-FR" sz="2000" dirty="0">
              <a:latin typeface="+mj-lt"/>
            </a:endParaRPr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998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Freins rencontrés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95401" y="2551836"/>
            <a:ext cx="97688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2000" b="0" i="0" dirty="0" smtClean="0">
                <a:effectLst/>
                <a:latin typeface="+mj-lt"/>
              </a:rPr>
              <a:t>- Temps consacré à la création des contes : les élèves avaient besoin de plus de temps que prévu</a:t>
            </a:r>
          </a:p>
          <a:p>
            <a:pPr fontAlgn="base"/>
            <a:endParaRPr lang="fr-FR" sz="2000" b="0" i="0" dirty="0" smtClean="0">
              <a:effectLst/>
              <a:latin typeface="+mj-lt"/>
            </a:endParaRPr>
          </a:p>
          <a:p>
            <a:pPr fontAlgn="base"/>
            <a:r>
              <a:rPr lang="fr-FR" sz="2000" b="0" i="0" dirty="0" smtClean="0">
                <a:effectLst/>
                <a:latin typeface="+mj-lt"/>
              </a:rPr>
              <a:t>- Certains élèves ne prenaient pas le temps de faire les activités correctement sur </a:t>
            </a:r>
            <a:r>
              <a:rPr lang="fr-FR" sz="2000" b="0" i="0" dirty="0" err="1" smtClean="0">
                <a:effectLst/>
                <a:latin typeface="+mj-lt"/>
              </a:rPr>
              <a:t>Tactiléo</a:t>
            </a:r>
            <a:endParaRPr lang="fr-FR" sz="2000" b="0" i="0" dirty="0" smtClean="0">
              <a:effectLst/>
              <a:latin typeface="+mj-lt"/>
            </a:endParaRPr>
          </a:p>
          <a:p>
            <a:pPr fontAlgn="base"/>
            <a:endParaRPr lang="fr-FR" sz="2000" b="0" i="0" dirty="0" smtClean="0">
              <a:effectLst/>
              <a:latin typeface="+mj-lt"/>
            </a:endParaRPr>
          </a:p>
          <a:p>
            <a:pPr fontAlgn="base"/>
            <a:r>
              <a:rPr lang="fr-FR" sz="2000" b="0" i="0" dirty="0" smtClean="0">
                <a:effectLst/>
                <a:latin typeface="+mj-lt"/>
              </a:rPr>
              <a:t>- Le manque de maîtrise de l'outil "Genial.ly"</a:t>
            </a:r>
            <a:endParaRPr lang="fr-FR" sz="2000" b="0" i="0" dirty="0">
              <a:effectLst/>
              <a:latin typeface="+mj-lt"/>
            </a:endParaRPr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85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Objectifs culturels : </a:t>
            </a:r>
            <a:r>
              <a:rPr lang="fr-FR" dirty="0" smtClean="0"/>
              <a:t>Découverte </a:t>
            </a:r>
            <a:r>
              <a:rPr lang="fr-FR" dirty="0"/>
              <a:t>de contes des frères </a:t>
            </a:r>
            <a:r>
              <a:rPr lang="fr-FR" dirty="0" smtClean="0"/>
              <a:t>Grimm</a:t>
            </a:r>
          </a:p>
          <a:p>
            <a:r>
              <a:rPr lang="fr-FR" dirty="0" smtClean="0"/>
              <a:t>Objectifs </a:t>
            </a:r>
            <a:r>
              <a:rPr lang="fr-FR" dirty="0"/>
              <a:t>linguistiques : </a:t>
            </a:r>
            <a:r>
              <a:rPr lang="fr-FR" dirty="0" smtClean="0"/>
              <a:t>Lexique </a:t>
            </a:r>
            <a:r>
              <a:rPr lang="fr-FR" dirty="0"/>
              <a:t>autour du conte, le prétérit, la subordonnée </a:t>
            </a:r>
            <a:r>
              <a:rPr lang="fr-FR" dirty="0" smtClean="0"/>
              <a:t>relative</a:t>
            </a:r>
          </a:p>
          <a:p>
            <a:r>
              <a:rPr lang="fr-FR" dirty="0" smtClean="0"/>
              <a:t>Objectifs </a:t>
            </a:r>
            <a:r>
              <a:rPr lang="fr-FR" dirty="0"/>
              <a:t>numériques : </a:t>
            </a:r>
            <a:r>
              <a:rPr lang="fr-FR" dirty="0" smtClean="0"/>
              <a:t>Utiliser </a:t>
            </a:r>
            <a:r>
              <a:rPr lang="fr-FR" dirty="0"/>
              <a:t>des outils numériques pour réaliser une tâche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 smtClean="0"/>
              <a:t>Etre </a:t>
            </a:r>
            <a:r>
              <a:rPr lang="fr-FR" dirty="0"/>
              <a:t>capable de travailler en groupes pour résoudre une </a:t>
            </a:r>
            <a:r>
              <a:rPr lang="fr-FR" dirty="0" smtClean="0"/>
              <a:t>énigme</a:t>
            </a:r>
          </a:p>
          <a:p>
            <a:pPr fontAlgn="base"/>
            <a:r>
              <a:rPr lang="fr-FR" dirty="0" smtClean="0"/>
              <a:t>Etre </a:t>
            </a:r>
            <a:r>
              <a:rPr lang="fr-FR" dirty="0"/>
              <a:t>capable de travailler de façon autonome pour comprendre un conte</a:t>
            </a:r>
          </a:p>
          <a:p>
            <a:pPr fontAlgn="base"/>
            <a:r>
              <a:rPr lang="fr-FR" dirty="0"/>
              <a:t>Etre capable de travailler en groupes pour élaborer un conte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34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Activités langagières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 smtClean="0"/>
              <a:t>CO </a:t>
            </a:r>
            <a:r>
              <a:rPr lang="fr-FR" dirty="0"/>
              <a:t>: Comprendre des extraits de contes</a:t>
            </a:r>
          </a:p>
          <a:p>
            <a:pPr fontAlgn="base"/>
            <a:r>
              <a:rPr lang="fr-FR" dirty="0"/>
              <a:t>CE : Comprendre des extraits de contes et un conte entier</a:t>
            </a:r>
          </a:p>
          <a:p>
            <a:pPr fontAlgn="base"/>
            <a:r>
              <a:rPr lang="fr-FR" dirty="0"/>
              <a:t>          Faire le lien entre des extraits de contes et des images</a:t>
            </a:r>
          </a:p>
          <a:p>
            <a:pPr fontAlgn="base"/>
            <a:r>
              <a:rPr lang="fr-FR" dirty="0"/>
              <a:t>POI : S'entrainer à la lecture intonative d'un conte</a:t>
            </a:r>
          </a:p>
          <a:p>
            <a:pPr fontAlgn="base"/>
            <a:r>
              <a:rPr lang="fr-FR" dirty="0"/>
              <a:t>PE : Ecrire un conte à plusieurs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7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fr-FR" dirty="0"/>
              <a:t>Tâche intermédiaire : Escape Game sur le conte des "Bremer </a:t>
            </a:r>
            <a:r>
              <a:rPr lang="fr-FR" dirty="0" err="1" smtClean="0"/>
              <a:t>Stadtmusikanten</a:t>
            </a:r>
            <a:r>
              <a:rPr lang="fr-FR" dirty="0" smtClean="0"/>
              <a:t>« </a:t>
            </a:r>
          </a:p>
          <a:p>
            <a:pPr fontAlgn="base"/>
            <a:endParaRPr lang="fr-FR" dirty="0"/>
          </a:p>
          <a:p>
            <a:pPr fontAlgn="base"/>
            <a:r>
              <a:rPr lang="fr-FR" dirty="0" smtClean="0"/>
              <a:t>Tâche </a:t>
            </a:r>
            <a:r>
              <a:rPr lang="fr-FR" dirty="0"/>
              <a:t>finale : Moderniser un conte vu en cours à l'aide de Genial.ly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6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126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numériques utilisés: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2050" name="Picture 2" descr="LearningAp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654">
            <a:off x="1083037" y="203844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 QuiziniÃ¨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786" y="2292319"/>
            <a:ext cx="4762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dac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990">
            <a:off x="9077059" y="124140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actile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911">
            <a:off x="8768712" y="3764484"/>
            <a:ext cx="2009555" cy="149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Genial.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36" y="3871186"/>
            <a:ext cx="226695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B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9" y="4097709"/>
            <a:ext cx="2517757" cy="14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Keam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18" y="3709820"/>
            <a:ext cx="1777728" cy="88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4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Outils numériques utilisés: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Genial.ly: </a:t>
            </a:r>
            <a:r>
              <a:rPr lang="fr-FR" dirty="0"/>
              <a:t>Pour la création de l'Escape Game et pour la création des contes des élèves</a:t>
            </a:r>
            <a:endParaRPr lang="fr-FR" dirty="0" smtClean="0"/>
          </a:p>
          <a:p>
            <a:r>
              <a:rPr lang="fr-FR" dirty="0" smtClean="0"/>
              <a:t>Mon Bureau Numérique: </a:t>
            </a:r>
            <a:r>
              <a:rPr lang="fr-FR" dirty="0"/>
              <a:t>Pour mettre les liens vers la BRNE et pour que les élèves envoient le lien vers leur Genial.ly</a:t>
            </a:r>
            <a:endParaRPr lang="fr-FR" dirty="0" smtClean="0"/>
          </a:p>
          <a:p>
            <a:r>
              <a:rPr lang="fr-FR" dirty="0" err="1" smtClean="0"/>
              <a:t>LearningApps</a:t>
            </a:r>
            <a:r>
              <a:rPr lang="fr-FR" dirty="0" smtClean="0"/>
              <a:t>: </a:t>
            </a:r>
            <a:r>
              <a:rPr lang="fr-FR" dirty="0"/>
              <a:t>Pour créer des activités d'aide à la mémorisation  mises dans la BRNE et utilisées pour l'Escape Game</a:t>
            </a:r>
            <a:endParaRPr lang="fr-FR" dirty="0" smtClean="0"/>
          </a:p>
          <a:p>
            <a:r>
              <a:rPr lang="fr-FR" dirty="0" err="1" smtClean="0"/>
              <a:t>KeamK</a:t>
            </a:r>
            <a:r>
              <a:rPr lang="fr-FR" dirty="0" smtClean="0"/>
              <a:t>: </a:t>
            </a:r>
            <a:r>
              <a:rPr lang="fr-FR" dirty="0"/>
              <a:t>Pour créer les équipes de façon aléatoire pour l'Escape Game et la Tâche finale</a:t>
            </a:r>
            <a:endParaRPr lang="fr-FR" dirty="0" smtClean="0"/>
          </a:p>
          <a:p>
            <a:r>
              <a:rPr lang="fr-FR" dirty="0" err="1" smtClean="0"/>
              <a:t>Tactileo</a:t>
            </a:r>
            <a:r>
              <a:rPr lang="fr-FR" dirty="0" smtClean="0"/>
              <a:t>: </a:t>
            </a:r>
            <a:r>
              <a:rPr lang="fr-FR" dirty="0"/>
              <a:t>Pour créer des activités de CE et CO et voir les résultats des élèves</a:t>
            </a:r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err="1" smtClean="0"/>
              <a:t>Quizinière</a:t>
            </a:r>
            <a:r>
              <a:rPr lang="fr-FR" dirty="0" smtClean="0"/>
              <a:t>: </a:t>
            </a:r>
            <a:r>
              <a:rPr lang="fr-FR" dirty="0"/>
              <a:t>Pour créer un questionnaire de CO et voir les résultats des élèves</a:t>
            </a:r>
            <a:endParaRPr lang="fr-FR" dirty="0" smtClean="0"/>
          </a:p>
          <a:p>
            <a:r>
              <a:rPr lang="fr-FR" dirty="0" err="1" smtClean="0"/>
              <a:t>Audacity</a:t>
            </a:r>
            <a:r>
              <a:rPr lang="fr-FR" dirty="0" smtClean="0"/>
              <a:t>: </a:t>
            </a:r>
            <a:r>
              <a:rPr lang="fr-FR" dirty="0"/>
              <a:t>Pour créer des documents audio écoutés par les élèves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37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6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étape : Vocabulaire des contes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95401" y="2551837"/>
            <a:ext cx="93508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3200" b="0" i="0" dirty="0" smtClean="0">
                <a:effectLst/>
                <a:latin typeface="+mj-lt"/>
              </a:rPr>
              <a:t>- Comprendre des extraits de contes (CE et CO)</a:t>
            </a:r>
            <a:br>
              <a:rPr lang="fr-FR" sz="3200" b="0" i="0" dirty="0" smtClean="0">
                <a:effectLst/>
                <a:latin typeface="+mj-lt"/>
              </a:rPr>
            </a:br>
            <a:r>
              <a:rPr lang="fr-FR" sz="3200" b="0" i="0" dirty="0" smtClean="0">
                <a:effectLst/>
                <a:latin typeface="+mj-lt"/>
              </a:rPr>
              <a:t>- Associer des contes avec des titres</a:t>
            </a:r>
          </a:p>
          <a:p>
            <a:pPr fontAlgn="base"/>
            <a:r>
              <a:rPr lang="fr-FR" sz="3200" b="0" i="0" dirty="0" smtClean="0">
                <a:effectLst/>
                <a:latin typeface="+mj-lt"/>
              </a:rPr>
              <a:t>- Lexique des contes (roi, magicien...)</a:t>
            </a:r>
          </a:p>
          <a:p>
            <a:pPr fontAlgn="base"/>
            <a:r>
              <a:rPr lang="fr-FR" sz="3200" b="0" i="0" dirty="0" smtClean="0">
                <a:effectLst/>
                <a:latin typeface="+mj-lt"/>
              </a:rPr>
              <a:t>- Décrire des personnages avec la subordonnée relative (PE)</a:t>
            </a:r>
            <a:endParaRPr lang="fr-FR" sz="3200" b="0" i="0" dirty="0">
              <a:effectLst/>
              <a:latin typeface="+mj-lt"/>
            </a:endParaRPr>
          </a:p>
        </p:txBody>
      </p:sp>
      <p:pic>
        <p:nvPicPr>
          <p:cNvPr id="5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130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15375" y="1803069"/>
            <a:ext cx="5053813" cy="130386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Activités de CE et CO sur les contes de Grimm menées avec </a:t>
            </a:r>
            <a:r>
              <a:rPr lang="fr-FR" dirty="0" err="1" smtClean="0"/>
              <a:t>Tactileo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Aurélie Greff - Collège Les Etangs, Moussey (57) - 2018-2019</a:t>
            </a:r>
            <a:endParaRPr lang="fr-FR"/>
          </a:p>
        </p:txBody>
      </p:sp>
      <p:pic>
        <p:nvPicPr>
          <p:cNvPr id="4098" name="Picture 2" descr="https://s3.eu-west-1.amazonaws.com/genial.ly/5ca4b5d7ea902f0b17db4b14/b8afe9c9-ba06-4572-9552-1a0a95985b7e.png?v=5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3" y="768236"/>
            <a:ext cx="5449902" cy="223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3.eu-west-1.amazonaws.com/genial.ly/5ca4b5d7ea902f0b17db4b14/4d617fdb-cc4d-487f-9425-849feda18cd7.png?v=5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424" y="3462692"/>
            <a:ext cx="6950619" cy="205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3.eu-west-1.amazonaws.com/genial.ly/5ca4b5d7ea902f0b17db4b14/50d4b041-82dd-4797-86f2-d4eb80a679cd.png?v=52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01" y="516950"/>
            <a:ext cx="3044825" cy="9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54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644</Words>
  <Application>Microsoft Office PowerPoint</Application>
  <PresentationFormat>Personnalisé</PresentationFormat>
  <Paragraphs>89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Organique</vt:lpstr>
      <vt:lpstr>Wollen wir ein Märchen schreiben?</vt:lpstr>
      <vt:lpstr>Les objectifs</vt:lpstr>
      <vt:lpstr>Les objectifs</vt:lpstr>
      <vt:lpstr>Activités langagières</vt:lpstr>
      <vt:lpstr>Présentation PowerPoint</vt:lpstr>
      <vt:lpstr>Outils numériques utilisés:</vt:lpstr>
      <vt:lpstr>Outils numériques utilisés:</vt:lpstr>
      <vt:lpstr>1e étape : Vocabulaire des contes</vt:lpstr>
      <vt:lpstr>Activités de CE et CO sur les contes de Grimm menées avec Tactileo</vt:lpstr>
      <vt:lpstr>Aide à la mémorisation du lexique des contes</vt:lpstr>
      <vt:lpstr>Résultats de la classe et temps consacré à un module</vt:lpstr>
      <vt:lpstr>2e étape : Le conte « Prinzessin Mäusehaut »</vt:lpstr>
      <vt:lpstr>Texte issu de Blick und Klick et travaillé avec Tactiléo</vt:lpstr>
      <vt:lpstr>3e étape: Escape Game</vt:lpstr>
      <vt:lpstr>Tâche finale :  Par groupes, moderniser un conte de Grimm </vt:lpstr>
      <vt:lpstr>Présentation PowerPoint</vt:lpstr>
      <vt:lpstr>Plues-values</vt:lpstr>
      <vt:lpstr>Freins rencontrés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Wollen wir ein Märchen schreiben?</dc:title>
  <dc:creator>aurélie greff</dc:creator>
  <cp:lastModifiedBy>Adm</cp:lastModifiedBy>
  <cp:revision>7</cp:revision>
  <dcterms:created xsi:type="dcterms:W3CDTF">2019-06-20T13:56:20Z</dcterms:created>
  <dcterms:modified xsi:type="dcterms:W3CDTF">2019-07-04T18:56:12Z</dcterms:modified>
</cp:coreProperties>
</file>