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sldIdLst>
    <p:sldId id="256" r:id="rId2"/>
    <p:sldId id="258" r:id="rId3"/>
    <p:sldId id="268" r:id="rId4"/>
    <p:sldId id="263" r:id="rId5"/>
    <p:sldId id="259" r:id="rId6"/>
    <p:sldId id="257" r:id="rId7"/>
    <p:sldId id="260" r:id="rId8"/>
    <p:sldId id="261" r:id="rId9"/>
    <p:sldId id="262" r:id="rId10"/>
    <p:sldId id="267" r:id="rId11"/>
    <p:sldId id="269" r:id="rId12"/>
    <p:sldId id="264" r:id="rId13"/>
    <p:sldId id="265" r:id="rId14"/>
    <p:sldId id="266"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8"/>
    <p:restoredTop sz="94643"/>
  </p:normalViewPr>
  <p:slideViewPr>
    <p:cSldViewPr snapToGrid="0" snapToObjects="1">
      <p:cViewPr>
        <p:scale>
          <a:sx n="125" d="100"/>
          <a:sy n="125" d="100"/>
        </p:scale>
        <p:origin x="-180"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3C1B579-5549-2A41-AEC5-49506445D092}" type="datetimeFigureOut">
              <a:rPr lang="fr-FR" smtClean="0"/>
              <a:t>10/07/2019</a:t>
            </a:fld>
            <a:endParaRPr lang="fr-FR"/>
          </a:p>
        </p:txBody>
      </p:sp>
      <p:sp>
        <p:nvSpPr>
          <p:cNvPr id="5" name="Footer Placeholder 4"/>
          <p:cNvSpPr>
            <a:spLocks noGrp="1"/>
          </p:cNvSpPr>
          <p:nvPr>
            <p:ph type="ftr" sz="quarter" idx="11"/>
          </p:nvPr>
        </p:nvSpPr>
        <p:spPr>
          <a:xfrm>
            <a:off x="2416500" y="329307"/>
            <a:ext cx="4973915" cy="309201"/>
          </a:xfrm>
        </p:spPr>
        <p:txBody>
          <a:bodyPr/>
          <a:lstStyle/>
          <a:p>
            <a:endParaRPr lang="fr-FR"/>
          </a:p>
        </p:txBody>
      </p:sp>
      <p:sp>
        <p:nvSpPr>
          <p:cNvPr id="6" name="Slide Number Placeholder 5"/>
          <p:cNvSpPr>
            <a:spLocks noGrp="1"/>
          </p:cNvSpPr>
          <p:nvPr>
            <p:ph type="sldNum" sz="quarter" idx="12"/>
          </p:nvPr>
        </p:nvSpPr>
        <p:spPr>
          <a:xfrm>
            <a:off x="1437664" y="798973"/>
            <a:ext cx="811019" cy="503578"/>
          </a:xfrm>
        </p:spPr>
        <p:txBody>
          <a:bodyPr/>
          <a:lstStyle/>
          <a:p>
            <a:fld id="{1680B82E-A96A-9A41-80B9-8A78C4284BF9}" type="slidenum">
              <a:rPr lang="fr-FR" smtClean="0"/>
              <a:t>‹N°›</a:t>
            </a:fld>
            <a:endParaRPr lang="fr-F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6834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C1B579-5549-2A41-AEC5-49506445D092}" type="datetimeFigureOut">
              <a:rPr lang="fr-FR" smtClean="0"/>
              <a:t>10/07/2019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80B82E-A96A-9A41-80B9-8A78C4284BF9}" type="slidenum">
              <a:rPr lang="fr-FR" smtClean="0"/>
              <a:t>‹N°›</a:t>
            </a:fld>
            <a:endParaRPr lang="fr-F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586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C1B579-5549-2A41-AEC5-49506445D092}" type="datetimeFigureOut">
              <a:rPr lang="fr-FR" smtClean="0"/>
              <a:t>10/07/2019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80B82E-A96A-9A41-80B9-8A78C4284BF9}" type="slidenum">
              <a:rPr lang="fr-FR" smtClean="0"/>
              <a:t>‹N°›</a:t>
            </a:fld>
            <a:endParaRPr lang="fr-F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30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C1B579-5549-2A41-AEC5-49506445D092}" type="datetimeFigureOut">
              <a:rPr lang="fr-FR" smtClean="0"/>
              <a:t>10/07/2019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80B82E-A96A-9A41-80B9-8A78C4284BF9}" type="slidenum">
              <a:rPr lang="fr-FR" smtClean="0"/>
              <a:t>‹N°›</a:t>
            </a:fld>
            <a:endParaRPr lang="fr-F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79808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93C1B579-5549-2A41-AEC5-49506445D092}" type="datetimeFigureOut">
              <a:rPr lang="fr-FR" smtClean="0"/>
              <a:t>10/07/2019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680B82E-A96A-9A41-80B9-8A78C4284BF9}" type="slidenum">
              <a:rPr lang="fr-FR" smtClean="0"/>
              <a:t>‹N°›</a:t>
            </a:fld>
            <a:endParaRPr lang="fr-F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1413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C1B579-5549-2A41-AEC5-49506445D092}" type="datetimeFigureOut">
              <a:rPr lang="fr-FR" smtClean="0"/>
              <a:t>10/07/2019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80B82E-A96A-9A41-80B9-8A78C4284BF9}" type="slidenum">
              <a:rPr lang="fr-FR" smtClean="0"/>
              <a:t>‹N°›</a:t>
            </a:fld>
            <a:endParaRPr lang="fr-F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65832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447191" y="2824269"/>
            <a:ext cx="4645152" cy="2644457"/>
          </a:xfrm>
        </p:spPr>
        <p:txBody>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412362" y="2821491"/>
            <a:ext cx="4645152" cy="2637371"/>
          </a:xfrm>
        </p:spPr>
        <p:txBody>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93C1B579-5549-2A41-AEC5-49506445D092}" type="datetimeFigureOut">
              <a:rPr lang="fr-FR" smtClean="0"/>
              <a:t>10/07/2019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680B82E-A96A-9A41-80B9-8A78C4284BF9}" type="slidenum">
              <a:rPr lang="fr-FR" smtClean="0"/>
              <a:t>‹N°›</a:t>
            </a:fld>
            <a:endParaRPr lang="fr-F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370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3C1B579-5549-2A41-AEC5-49506445D092}" type="datetimeFigureOut">
              <a:rPr lang="fr-FR" smtClean="0"/>
              <a:t>10/07/2019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680B82E-A96A-9A41-80B9-8A78C4284BF9}" type="slidenum">
              <a:rPr lang="fr-FR" smtClean="0"/>
              <a:t>‹N°›</a:t>
            </a:fld>
            <a:endParaRPr lang="fr-F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67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1B579-5549-2A41-AEC5-49506445D092}" type="datetimeFigureOut">
              <a:rPr lang="fr-FR" smtClean="0"/>
              <a:t>10/07/2019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680B82E-A96A-9A41-80B9-8A78C4284BF9}" type="slidenum">
              <a:rPr lang="fr-FR" smtClean="0"/>
              <a:t>‹N°›</a:t>
            </a:fld>
            <a:endParaRPr lang="fr-FR"/>
          </a:p>
        </p:txBody>
      </p:sp>
    </p:spTree>
    <p:extLst>
      <p:ext uri="{BB962C8B-B14F-4D97-AF65-F5344CB8AC3E}">
        <p14:creationId xmlns:p14="http://schemas.microsoft.com/office/powerpoint/2010/main" val="176583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93C1B579-5549-2A41-AEC5-49506445D092}" type="datetimeFigureOut">
              <a:rPr lang="fr-FR" smtClean="0"/>
              <a:t>10/07/2019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680B82E-A96A-9A41-80B9-8A78C4284BF9}" type="slidenum">
              <a:rPr lang="fr-FR" smtClean="0"/>
              <a:t>‹N°›</a:t>
            </a:fld>
            <a:endParaRPr lang="fr-F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821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93C1B579-5549-2A41-AEC5-49506445D092}" type="datetimeFigureOut">
              <a:rPr lang="fr-FR" smtClean="0"/>
              <a:t>10/07/2019</a:t>
            </a:fld>
            <a:endParaRPr lang="fr-FR"/>
          </a:p>
        </p:txBody>
      </p:sp>
      <p:sp>
        <p:nvSpPr>
          <p:cNvPr id="6" name="Footer Placeholder 5"/>
          <p:cNvSpPr>
            <a:spLocks noGrp="1"/>
          </p:cNvSpPr>
          <p:nvPr>
            <p:ph type="ftr" sz="quarter" idx="11"/>
          </p:nvPr>
        </p:nvSpPr>
        <p:spPr>
          <a:xfrm>
            <a:off x="1447382" y="318640"/>
            <a:ext cx="5541004" cy="320931"/>
          </a:xfrm>
        </p:spPr>
        <p:txBody>
          <a:bodyPr/>
          <a:lstStyle/>
          <a:p>
            <a:endParaRPr lang="fr-FR"/>
          </a:p>
        </p:txBody>
      </p:sp>
      <p:sp>
        <p:nvSpPr>
          <p:cNvPr id="7" name="Slide Number Placeholder 6"/>
          <p:cNvSpPr>
            <a:spLocks noGrp="1"/>
          </p:cNvSpPr>
          <p:nvPr>
            <p:ph type="sldNum" sz="quarter" idx="12"/>
          </p:nvPr>
        </p:nvSpPr>
        <p:spPr/>
        <p:txBody>
          <a:bodyPr/>
          <a:lstStyle/>
          <a:p>
            <a:fld id="{1680B82E-A96A-9A41-80B9-8A78C4284BF9}" type="slidenum">
              <a:rPr lang="fr-FR" smtClean="0"/>
              <a:t>‹N°›</a:t>
            </a:fld>
            <a:endParaRPr lang="fr-F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6112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93C1B579-5549-2A41-AEC5-49506445D092}" type="datetimeFigureOut">
              <a:rPr lang="fr-FR" smtClean="0"/>
              <a:t>10/07/2019</a:t>
            </a:fld>
            <a:endParaRPr lang="fr-F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680B82E-A96A-9A41-80B9-8A78C4284BF9}" type="slidenum">
              <a:rPr lang="fr-FR" smtClean="0"/>
              <a:t>‹N°›</a:t>
            </a:fld>
            <a:endParaRPr lang="fr-F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17389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0056A5-8FB2-1C41-A767-D611EAF3DE3A}"/>
              </a:ext>
            </a:extLst>
          </p:cNvPr>
          <p:cNvSpPr>
            <a:spLocks noGrp="1"/>
          </p:cNvSpPr>
          <p:nvPr>
            <p:ph type="ctrTitle"/>
          </p:nvPr>
        </p:nvSpPr>
        <p:spPr/>
        <p:txBody>
          <a:bodyPr>
            <a:normAutofit fontScale="90000"/>
          </a:bodyPr>
          <a:lstStyle/>
          <a:p>
            <a:r>
              <a:rPr lang="fr-FR" b="1" dirty="0"/>
              <a:t>L’enseignement de la culture avec le numérique</a:t>
            </a:r>
          </a:p>
        </p:txBody>
      </p:sp>
      <p:sp>
        <p:nvSpPr>
          <p:cNvPr id="3" name="Sous-titre 2">
            <a:extLst>
              <a:ext uri="{FF2B5EF4-FFF2-40B4-BE49-F238E27FC236}">
                <a16:creationId xmlns:a16="http://schemas.microsoft.com/office/drawing/2014/main" xmlns="" id="{40131F9D-193A-C54C-BAF2-A912ADEF6AE9}"/>
              </a:ext>
            </a:extLst>
          </p:cNvPr>
          <p:cNvSpPr>
            <a:spLocks noGrp="1"/>
          </p:cNvSpPr>
          <p:nvPr>
            <p:ph type="subTitle" idx="1"/>
          </p:nvPr>
        </p:nvSpPr>
        <p:spPr>
          <a:xfrm>
            <a:off x="943708" y="3619622"/>
            <a:ext cx="9144000" cy="2376731"/>
          </a:xfrm>
        </p:spPr>
        <p:txBody>
          <a:bodyPr>
            <a:normAutofit fontScale="77500" lnSpcReduction="20000"/>
          </a:bodyPr>
          <a:lstStyle/>
          <a:p>
            <a:endParaRPr lang="fr-FR" dirty="0"/>
          </a:p>
          <a:p>
            <a:r>
              <a:rPr lang="fr-FR" b="1" dirty="0"/>
              <a:t>Création d’un audioguide par les élèves de 4</a:t>
            </a:r>
            <a:r>
              <a:rPr lang="fr-FR" b="1" baseline="30000" dirty="0"/>
              <a:t>ème</a:t>
            </a:r>
            <a:r>
              <a:rPr lang="fr-FR" b="1" dirty="0"/>
              <a:t> du Collège Guynemer sur le musée Dali de </a:t>
            </a:r>
            <a:r>
              <a:rPr lang="fr-FR" b="1" dirty="0" err="1"/>
              <a:t>FiguerAs</a:t>
            </a:r>
            <a:r>
              <a:rPr lang="fr-FR" b="1" dirty="0"/>
              <a:t> en </a:t>
            </a:r>
            <a:r>
              <a:rPr lang="fr-FR" b="1" dirty="0" err="1"/>
              <a:t>espagne</a:t>
            </a:r>
            <a:endParaRPr lang="fr-FR" b="1" dirty="0"/>
          </a:p>
          <a:p>
            <a:endParaRPr lang="fr-FR" b="1" dirty="0"/>
          </a:p>
          <a:p>
            <a:r>
              <a:rPr lang="fr-FR" b="1" dirty="0"/>
              <a:t>2018-2019</a:t>
            </a:r>
          </a:p>
          <a:p>
            <a:endParaRPr lang="fr-FR" b="1" dirty="0"/>
          </a:p>
          <a:p>
            <a:r>
              <a:rPr lang="fr-FR" b="1" dirty="0"/>
              <a:t>Projet Espagnol / Arts plastiques Mme </a:t>
            </a:r>
            <a:r>
              <a:rPr lang="fr-FR" b="1" dirty="0" err="1"/>
              <a:t>Pauly</a:t>
            </a:r>
            <a:r>
              <a:rPr lang="fr-FR" b="1" dirty="0"/>
              <a:t> Marie / Mme </a:t>
            </a:r>
            <a:r>
              <a:rPr lang="fr-FR" b="1" dirty="0" err="1"/>
              <a:t>Clement</a:t>
            </a:r>
            <a:r>
              <a:rPr lang="fr-FR" b="1" dirty="0"/>
              <a:t> </a:t>
            </a:r>
            <a:r>
              <a:rPr lang="fr-FR" b="1" dirty="0" err="1"/>
              <a:t>Jeane</a:t>
            </a:r>
            <a:endParaRPr lang="fr-FR" b="1" dirty="0"/>
          </a:p>
        </p:txBody>
      </p:sp>
      <p:pic>
        <p:nvPicPr>
          <p:cNvPr id="4" name="Picture 12" descr="RÃ©sultat de recherche d'images pour &quot;acadÃ©mie nancy metz&quot;">
            <a:extLst>
              <a:ext uri="{FF2B5EF4-FFF2-40B4-BE49-F238E27FC236}">
                <a16:creationId xmlns:a16="http://schemas.microsoft.com/office/drawing/2014/main" xmlns="" id="{8C1AEC90-90E7-F740-99E0-5D0DC24E11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2132306" cy="14179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RÃ©sultat de recherche d'images pour &quot;TraAM langues&quot;">
            <a:extLst>
              <a:ext uri="{FF2B5EF4-FFF2-40B4-BE49-F238E27FC236}">
                <a16:creationId xmlns:a16="http://schemas.microsoft.com/office/drawing/2014/main" xmlns="" id="{7E4A93DD-FF15-664B-8577-0D90ADA10F9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52452" y="4534514"/>
            <a:ext cx="3203140" cy="146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1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4EE293-600F-7446-B602-33A2A44459E8}"/>
              </a:ext>
            </a:extLst>
          </p:cNvPr>
          <p:cNvSpPr>
            <a:spLocks noGrp="1"/>
          </p:cNvSpPr>
          <p:nvPr>
            <p:ph type="title"/>
          </p:nvPr>
        </p:nvSpPr>
        <p:spPr/>
        <p:txBody>
          <a:bodyPr/>
          <a:lstStyle/>
          <a:p>
            <a:r>
              <a:rPr lang="fr-FR" dirty="0"/>
              <a:t>IZI TRAVEL: Un outil pratique</a:t>
            </a:r>
          </a:p>
        </p:txBody>
      </p:sp>
      <p:sp>
        <p:nvSpPr>
          <p:cNvPr id="3" name="Espace réservé du contenu 2">
            <a:extLst>
              <a:ext uri="{FF2B5EF4-FFF2-40B4-BE49-F238E27FC236}">
                <a16:creationId xmlns:a16="http://schemas.microsoft.com/office/drawing/2014/main" xmlns="" id="{814ECB4A-D521-9040-974D-0CAEBD95DC82}"/>
              </a:ext>
            </a:extLst>
          </p:cNvPr>
          <p:cNvSpPr>
            <a:spLocks noGrp="1"/>
          </p:cNvSpPr>
          <p:nvPr>
            <p:ph sz="half" idx="1"/>
          </p:nvPr>
        </p:nvSpPr>
        <p:spPr/>
        <p:txBody>
          <a:bodyPr>
            <a:normAutofit/>
          </a:bodyPr>
          <a:lstStyle/>
          <a:p>
            <a:r>
              <a:rPr lang="fr-FR" dirty="0"/>
              <a:t>Gratuit</a:t>
            </a:r>
          </a:p>
          <a:p>
            <a:r>
              <a:rPr lang="fr-FR" dirty="0"/>
              <a:t>Nécessité de créer un seul compte</a:t>
            </a:r>
          </a:p>
          <a:p>
            <a:r>
              <a:rPr lang="fr-FR" dirty="0"/>
              <a:t>Visite disponible pour tous sur l’application</a:t>
            </a:r>
          </a:p>
          <a:p>
            <a:r>
              <a:rPr lang="fr-FR" dirty="0"/>
              <a:t>Téléchargeable en avance pour éviter la consommation du forfait internet</a:t>
            </a:r>
          </a:p>
          <a:p>
            <a:r>
              <a:rPr lang="fr-FR" dirty="0"/>
              <a:t>Possibilité d’ajouter des quizz</a:t>
            </a:r>
          </a:p>
        </p:txBody>
      </p:sp>
      <p:sp>
        <p:nvSpPr>
          <p:cNvPr id="4" name="Espace réservé du contenu 3">
            <a:extLst>
              <a:ext uri="{FF2B5EF4-FFF2-40B4-BE49-F238E27FC236}">
                <a16:creationId xmlns:a16="http://schemas.microsoft.com/office/drawing/2014/main" xmlns="" id="{5D3E8EE7-2C53-874D-BF29-CF8EF2938492}"/>
              </a:ext>
            </a:extLst>
          </p:cNvPr>
          <p:cNvSpPr>
            <a:spLocks noGrp="1"/>
          </p:cNvSpPr>
          <p:nvPr>
            <p:ph sz="half" idx="2"/>
          </p:nvPr>
        </p:nvSpPr>
        <p:spPr/>
        <p:txBody>
          <a:bodyPr>
            <a:normAutofit/>
          </a:bodyPr>
          <a:lstStyle/>
          <a:p>
            <a:r>
              <a:rPr lang="fr-FR" dirty="0"/>
              <a:t>Bien faire attention à cliquer sur « visible pour tous » (logo planète) sinon ce ne sera pas disponible</a:t>
            </a:r>
          </a:p>
          <a:p>
            <a:r>
              <a:rPr lang="fr-FR" dirty="0"/>
              <a:t>Créer une fiche pour que les élèves en prennent connaissance en amont</a:t>
            </a:r>
          </a:p>
          <a:p>
            <a:r>
              <a:rPr lang="fr-FR" dirty="0"/>
              <a:t>Faire télécharger l’audioguide avec le wifi des familles.</a:t>
            </a:r>
          </a:p>
        </p:txBody>
      </p:sp>
    </p:spTree>
    <p:extLst>
      <p:ext uri="{BB962C8B-B14F-4D97-AF65-F5344CB8AC3E}">
        <p14:creationId xmlns:p14="http://schemas.microsoft.com/office/powerpoint/2010/main" val="307285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9665" y="637464"/>
            <a:ext cx="9605635" cy="1059305"/>
          </a:xfrm>
        </p:spPr>
        <p:txBody>
          <a:bodyPr>
            <a:normAutofit/>
          </a:bodyPr>
          <a:lstStyle/>
          <a:p>
            <a:r>
              <a:rPr lang="fr-FR" dirty="0"/>
              <a:t>Critère de l’Evaluation finale non notée </a:t>
            </a:r>
          </a:p>
        </p:txBody>
      </p:sp>
      <p:sp>
        <p:nvSpPr>
          <p:cNvPr id="3" name="Espace réservé du contenu 2"/>
          <p:cNvSpPr>
            <a:spLocks noGrp="1"/>
          </p:cNvSpPr>
          <p:nvPr>
            <p:ph sz="half" idx="1"/>
          </p:nvPr>
        </p:nvSpPr>
        <p:spPr>
          <a:xfrm>
            <a:off x="291548" y="2010878"/>
            <a:ext cx="10866781" cy="3926096"/>
          </a:xfrm>
        </p:spPr>
        <p:txBody>
          <a:bodyPr>
            <a:normAutofit fontScale="70000" lnSpcReduction="20000"/>
          </a:bodyPr>
          <a:lstStyle/>
          <a:p>
            <a:endParaRPr lang="fr-FR" dirty="0"/>
          </a:p>
          <a:p>
            <a:pPr lvl="0"/>
            <a:r>
              <a:rPr lang="fr-FR" sz="2100" dirty="0"/>
              <a:t>Capacité d’analyse d’image inconnue : analyse formelle de l’œuvre (lumière, composition, ligne de construction) en Arts Plastiques</a:t>
            </a:r>
          </a:p>
          <a:p>
            <a:pPr lvl="0"/>
            <a:r>
              <a:rPr lang="fr-FR" sz="2100" dirty="0"/>
              <a:t>Argumentation des hypothèses formulées autour de l’œuvre : Expression orale en continue en classe en espagnol du niveau A2 au B1.</a:t>
            </a:r>
          </a:p>
          <a:p>
            <a:r>
              <a:rPr lang="fr-FR" sz="2100" dirty="0"/>
              <a:t>Capacité à convaincre son auditoire en utilisant tous les outils du discours à la disposition de l’élève : l’intonation, construction formelle du discours avec connecteurs logiques, organisation des idées.  En espagnol en classe lors de l’analyse d’image mais en français pour les enregistrements. Permet de faire prendre conscience aux élèves des ponts entre les langues, les matières et le fait que toutes les stratégies sont transposables d’une matière à l’autre.</a:t>
            </a:r>
          </a:p>
          <a:p>
            <a:r>
              <a:rPr lang="fr-FR" sz="2100" dirty="0"/>
              <a:t>Il y a une différence entre le niveau visé en entraînement et les niveaux réels des élèves constatés en évaluation: certains ont surpassé en classe le niveau A2 lors de l’analyse d’image. </a:t>
            </a:r>
          </a:p>
          <a:p>
            <a:r>
              <a:rPr lang="fr-FR" sz="2100" dirty="0"/>
              <a:t>De plus, l’objectif ici était d’inclure tous les élèves à l’élaboration du voyage scolaire et que tous les participants du voyage puissent comprendre ce qui est dit et profiter des savoirs de leurs pairs qui ont eu toute une séquence de travail sur ce thème.</a:t>
            </a:r>
          </a:p>
        </p:txBody>
      </p:sp>
      <p:sp>
        <p:nvSpPr>
          <p:cNvPr id="4" name="Espace réservé du contenu 3"/>
          <p:cNvSpPr>
            <a:spLocks noGrp="1"/>
          </p:cNvSpPr>
          <p:nvPr>
            <p:ph sz="half" idx="2"/>
          </p:nvPr>
        </p:nvSpPr>
        <p:spPr>
          <a:xfrm flipH="1">
            <a:off x="11608904" y="5115338"/>
            <a:ext cx="251792" cy="343523"/>
          </a:xfrm>
        </p:spPr>
        <p:txBody>
          <a:bodyPr>
            <a:normAutofit fontScale="70000" lnSpcReduction="20000"/>
          </a:bodyPr>
          <a:lstStyle/>
          <a:p>
            <a:pPr marL="0" indent="0">
              <a:buNone/>
            </a:pPr>
            <a:endParaRPr lang="fr-FR" dirty="0"/>
          </a:p>
        </p:txBody>
      </p:sp>
    </p:spTree>
    <p:extLst>
      <p:ext uri="{BB962C8B-B14F-4D97-AF65-F5344CB8AC3E}">
        <p14:creationId xmlns:p14="http://schemas.microsoft.com/office/powerpoint/2010/main" val="212723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6BE1FC86-39EC-0240-945E-CBAA13C87BE0}"/>
              </a:ext>
            </a:extLst>
          </p:cNvPr>
          <p:cNvPicPr>
            <a:picLocks noChangeAspect="1"/>
          </p:cNvPicPr>
          <p:nvPr/>
        </p:nvPicPr>
        <p:blipFill>
          <a:blip r:embed="rId2"/>
          <a:stretch>
            <a:fillRect/>
          </a:stretch>
        </p:blipFill>
        <p:spPr>
          <a:xfrm>
            <a:off x="304800" y="855617"/>
            <a:ext cx="11582400" cy="5768418"/>
          </a:xfrm>
          <a:prstGeom prst="rect">
            <a:avLst/>
          </a:prstGeom>
        </p:spPr>
      </p:pic>
      <p:sp>
        <p:nvSpPr>
          <p:cNvPr id="2" name="ZoneTexte 1">
            <a:extLst>
              <a:ext uri="{FF2B5EF4-FFF2-40B4-BE49-F238E27FC236}">
                <a16:creationId xmlns:a16="http://schemas.microsoft.com/office/drawing/2014/main" xmlns="" id="{1B319FEA-D906-2146-9F63-B8172163CEBA}"/>
              </a:ext>
            </a:extLst>
          </p:cNvPr>
          <p:cNvSpPr txBox="1"/>
          <p:nvPr/>
        </p:nvSpPr>
        <p:spPr>
          <a:xfrm>
            <a:off x="3950188" y="23658"/>
            <a:ext cx="4291624" cy="369332"/>
          </a:xfrm>
          <a:prstGeom prst="rect">
            <a:avLst/>
          </a:prstGeom>
          <a:noFill/>
        </p:spPr>
        <p:txBody>
          <a:bodyPr wrap="none" rtlCol="0">
            <a:spAutoFit/>
          </a:bodyPr>
          <a:lstStyle/>
          <a:p>
            <a:r>
              <a:rPr lang="fr-FR" dirty="0"/>
              <a:t>https://</a:t>
            </a:r>
            <a:r>
              <a:rPr lang="fr-FR" dirty="0" err="1"/>
              <a:t>izi.travel</a:t>
            </a:r>
            <a:r>
              <a:rPr lang="fr-FR" dirty="0"/>
              <a:t>/</a:t>
            </a:r>
            <a:r>
              <a:rPr lang="fr-FR" dirty="0" err="1"/>
              <a:t>fr</a:t>
            </a:r>
            <a:r>
              <a:rPr lang="fr-FR" dirty="0"/>
              <a:t>/580d-teatro-museo-dali/</a:t>
            </a:r>
            <a:r>
              <a:rPr lang="fr-FR" dirty="0" err="1"/>
              <a:t>fr</a:t>
            </a:r>
            <a:endParaRPr lang="fr-FR" dirty="0"/>
          </a:p>
        </p:txBody>
      </p:sp>
      <p:pic>
        <p:nvPicPr>
          <p:cNvPr id="5" name="Image 4">
            <a:extLst>
              <a:ext uri="{FF2B5EF4-FFF2-40B4-BE49-F238E27FC236}">
                <a16:creationId xmlns:a16="http://schemas.microsoft.com/office/drawing/2014/main" xmlns="" id="{B563CE67-08ED-7144-A2CC-00182706ED33}"/>
              </a:ext>
            </a:extLst>
          </p:cNvPr>
          <p:cNvPicPr>
            <a:picLocks noChangeAspect="1"/>
          </p:cNvPicPr>
          <p:nvPr/>
        </p:nvPicPr>
        <p:blipFill>
          <a:blip r:embed="rId3"/>
          <a:stretch>
            <a:fillRect/>
          </a:stretch>
        </p:blipFill>
        <p:spPr>
          <a:xfrm>
            <a:off x="10684565" y="0"/>
            <a:ext cx="1507435" cy="1507435"/>
          </a:xfrm>
          <a:prstGeom prst="rect">
            <a:avLst/>
          </a:prstGeom>
        </p:spPr>
      </p:pic>
    </p:spTree>
    <p:extLst>
      <p:ext uri="{BB962C8B-B14F-4D97-AF65-F5344CB8AC3E}">
        <p14:creationId xmlns:p14="http://schemas.microsoft.com/office/powerpoint/2010/main" val="860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xmlns="" id="{112998C8-487B-354C-B703-ADA44CC26521}"/>
              </a:ext>
            </a:extLst>
          </p:cNvPr>
          <p:cNvPicPr>
            <a:picLocks noChangeAspect="1"/>
          </p:cNvPicPr>
          <p:nvPr/>
        </p:nvPicPr>
        <p:blipFill>
          <a:blip r:embed="rId2"/>
          <a:stretch>
            <a:fillRect/>
          </a:stretch>
        </p:blipFill>
        <p:spPr>
          <a:xfrm>
            <a:off x="1095586" y="1114770"/>
            <a:ext cx="10195266" cy="5743230"/>
          </a:xfrm>
          <a:prstGeom prst="rect">
            <a:avLst/>
          </a:prstGeom>
        </p:spPr>
      </p:pic>
      <p:sp>
        <p:nvSpPr>
          <p:cNvPr id="4" name="ZoneTexte 3">
            <a:extLst>
              <a:ext uri="{FF2B5EF4-FFF2-40B4-BE49-F238E27FC236}">
                <a16:creationId xmlns:a16="http://schemas.microsoft.com/office/drawing/2014/main" xmlns="" id="{1AE69A00-89BE-E748-956A-3C89B2CA0885}"/>
              </a:ext>
            </a:extLst>
          </p:cNvPr>
          <p:cNvSpPr txBox="1"/>
          <p:nvPr/>
        </p:nvSpPr>
        <p:spPr>
          <a:xfrm>
            <a:off x="4813779" y="437322"/>
            <a:ext cx="3076933" cy="369332"/>
          </a:xfrm>
          <a:prstGeom prst="rect">
            <a:avLst/>
          </a:prstGeom>
          <a:noFill/>
        </p:spPr>
        <p:txBody>
          <a:bodyPr wrap="none" rtlCol="0">
            <a:spAutoFit/>
          </a:bodyPr>
          <a:lstStyle/>
          <a:p>
            <a:r>
              <a:rPr lang="fr-FR" dirty="0"/>
              <a:t>Possibilité d’insertion de Quizz</a:t>
            </a:r>
          </a:p>
        </p:txBody>
      </p:sp>
    </p:spTree>
    <p:extLst>
      <p:ext uri="{BB962C8B-B14F-4D97-AF65-F5344CB8AC3E}">
        <p14:creationId xmlns:p14="http://schemas.microsoft.com/office/powerpoint/2010/main" val="653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DAD4CE0E-A460-AD45-86AA-F5937026D37B}"/>
              </a:ext>
            </a:extLst>
          </p:cNvPr>
          <p:cNvSpPr txBox="1"/>
          <p:nvPr/>
        </p:nvSpPr>
        <p:spPr>
          <a:xfrm>
            <a:off x="2915478" y="357809"/>
            <a:ext cx="4824526" cy="584775"/>
          </a:xfrm>
          <a:prstGeom prst="rect">
            <a:avLst/>
          </a:prstGeom>
          <a:noFill/>
        </p:spPr>
        <p:txBody>
          <a:bodyPr wrap="none" rtlCol="0">
            <a:spAutoFit/>
          </a:bodyPr>
          <a:lstStyle/>
          <a:p>
            <a:r>
              <a:rPr lang="fr-FR" sz="3200" dirty="0"/>
              <a:t>Visibilité depuis l’application</a:t>
            </a:r>
          </a:p>
        </p:txBody>
      </p:sp>
      <p:pic>
        <p:nvPicPr>
          <p:cNvPr id="4" name="Image 3">
            <a:extLst>
              <a:ext uri="{FF2B5EF4-FFF2-40B4-BE49-F238E27FC236}">
                <a16:creationId xmlns:a16="http://schemas.microsoft.com/office/drawing/2014/main" xmlns="" id="{C6EE978E-157E-C845-BE29-4C0394F92701}"/>
              </a:ext>
            </a:extLst>
          </p:cNvPr>
          <p:cNvPicPr>
            <a:picLocks noChangeAspect="1"/>
          </p:cNvPicPr>
          <p:nvPr/>
        </p:nvPicPr>
        <p:blipFill>
          <a:blip r:embed="rId2"/>
          <a:stretch>
            <a:fillRect/>
          </a:stretch>
        </p:blipFill>
        <p:spPr>
          <a:xfrm>
            <a:off x="122125" y="424070"/>
            <a:ext cx="2561575" cy="5546035"/>
          </a:xfrm>
          <a:prstGeom prst="rect">
            <a:avLst/>
          </a:prstGeom>
        </p:spPr>
      </p:pic>
      <p:pic>
        <p:nvPicPr>
          <p:cNvPr id="6" name="Image 5">
            <a:extLst>
              <a:ext uri="{FF2B5EF4-FFF2-40B4-BE49-F238E27FC236}">
                <a16:creationId xmlns:a16="http://schemas.microsoft.com/office/drawing/2014/main" xmlns="" id="{959AD1D6-0C5D-4B40-9D33-6762C2FFB74B}"/>
              </a:ext>
            </a:extLst>
          </p:cNvPr>
          <p:cNvPicPr>
            <a:picLocks noChangeAspect="1"/>
          </p:cNvPicPr>
          <p:nvPr/>
        </p:nvPicPr>
        <p:blipFill>
          <a:blip r:embed="rId3"/>
          <a:stretch>
            <a:fillRect/>
          </a:stretch>
        </p:blipFill>
        <p:spPr>
          <a:xfrm>
            <a:off x="4671256" y="942584"/>
            <a:ext cx="2418657" cy="5236605"/>
          </a:xfrm>
          <a:prstGeom prst="rect">
            <a:avLst/>
          </a:prstGeom>
        </p:spPr>
      </p:pic>
      <p:pic>
        <p:nvPicPr>
          <p:cNvPr id="8" name="Image 7">
            <a:extLst>
              <a:ext uri="{FF2B5EF4-FFF2-40B4-BE49-F238E27FC236}">
                <a16:creationId xmlns:a16="http://schemas.microsoft.com/office/drawing/2014/main" xmlns="" id="{813FD315-318B-7D48-8BBF-424FF6C919AB}"/>
              </a:ext>
            </a:extLst>
          </p:cNvPr>
          <p:cNvPicPr>
            <a:picLocks noChangeAspect="1"/>
          </p:cNvPicPr>
          <p:nvPr/>
        </p:nvPicPr>
        <p:blipFill>
          <a:blip r:embed="rId4"/>
          <a:stretch>
            <a:fillRect/>
          </a:stretch>
        </p:blipFill>
        <p:spPr>
          <a:xfrm>
            <a:off x="9077469" y="424070"/>
            <a:ext cx="2561575" cy="5546035"/>
          </a:xfrm>
          <a:prstGeom prst="rect">
            <a:avLst/>
          </a:prstGeom>
        </p:spPr>
      </p:pic>
    </p:spTree>
    <p:extLst>
      <p:ext uri="{BB962C8B-B14F-4D97-AF65-F5344CB8AC3E}">
        <p14:creationId xmlns:p14="http://schemas.microsoft.com/office/powerpoint/2010/main" val="347711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C34EA4E-6B21-0441-A5A8-E29A7697EA3B}"/>
              </a:ext>
            </a:extLst>
          </p:cNvPr>
          <p:cNvSpPr>
            <a:spLocks noGrp="1"/>
          </p:cNvSpPr>
          <p:nvPr>
            <p:ph type="title"/>
          </p:nvPr>
        </p:nvSpPr>
        <p:spPr/>
        <p:txBody>
          <a:bodyPr/>
          <a:lstStyle/>
          <a:p>
            <a:r>
              <a:rPr lang="fr-FR" dirty="0"/>
              <a:t>Objectifs</a:t>
            </a:r>
          </a:p>
        </p:txBody>
      </p:sp>
      <p:sp>
        <p:nvSpPr>
          <p:cNvPr id="3" name="Espace réservé du texte 2">
            <a:extLst>
              <a:ext uri="{FF2B5EF4-FFF2-40B4-BE49-F238E27FC236}">
                <a16:creationId xmlns:a16="http://schemas.microsoft.com/office/drawing/2014/main" xmlns="" id="{305C0967-3E4E-A54C-8240-DBAC8FB6C00E}"/>
              </a:ext>
            </a:extLst>
          </p:cNvPr>
          <p:cNvSpPr>
            <a:spLocks noGrp="1"/>
          </p:cNvSpPr>
          <p:nvPr>
            <p:ph type="body" idx="1"/>
          </p:nvPr>
        </p:nvSpPr>
        <p:spPr/>
        <p:txBody>
          <a:bodyPr/>
          <a:lstStyle/>
          <a:p>
            <a:r>
              <a:rPr lang="fr-FR" dirty="0"/>
              <a:t>Rendre les élèves acteurs</a:t>
            </a:r>
          </a:p>
        </p:txBody>
      </p:sp>
      <p:sp>
        <p:nvSpPr>
          <p:cNvPr id="4" name="Espace réservé du contenu 3">
            <a:extLst>
              <a:ext uri="{FF2B5EF4-FFF2-40B4-BE49-F238E27FC236}">
                <a16:creationId xmlns:a16="http://schemas.microsoft.com/office/drawing/2014/main" xmlns="" id="{D43BAC02-5459-CC4D-8C99-E0F69F3B7F57}"/>
              </a:ext>
            </a:extLst>
          </p:cNvPr>
          <p:cNvSpPr>
            <a:spLocks noGrp="1"/>
          </p:cNvSpPr>
          <p:nvPr>
            <p:ph sz="half" idx="2"/>
          </p:nvPr>
        </p:nvSpPr>
        <p:spPr/>
        <p:txBody>
          <a:bodyPr>
            <a:normAutofit/>
          </a:bodyPr>
          <a:lstStyle/>
          <a:p>
            <a:r>
              <a:rPr lang="fr-FR" dirty="0"/>
              <a:t>Améliorer la capacité d’écoute des explications d’un audioguide dans un musée.</a:t>
            </a:r>
          </a:p>
          <a:p>
            <a:r>
              <a:rPr lang="fr-FR" dirty="0"/>
              <a:t>Faire travailler les élèves sur des œuvres en s’interrogeant sur l’analyse objective et subjective de l’œuvre.</a:t>
            </a:r>
          </a:p>
        </p:txBody>
      </p:sp>
      <p:sp>
        <p:nvSpPr>
          <p:cNvPr id="5" name="Espace réservé du texte 4">
            <a:extLst>
              <a:ext uri="{FF2B5EF4-FFF2-40B4-BE49-F238E27FC236}">
                <a16:creationId xmlns:a16="http://schemas.microsoft.com/office/drawing/2014/main" xmlns="" id="{89B35C0D-6DEB-754E-8403-15866B6CE99B}"/>
              </a:ext>
            </a:extLst>
          </p:cNvPr>
          <p:cNvSpPr>
            <a:spLocks noGrp="1"/>
          </p:cNvSpPr>
          <p:nvPr>
            <p:ph type="body" sz="quarter" idx="3"/>
          </p:nvPr>
        </p:nvSpPr>
        <p:spPr/>
        <p:txBody>
          <a:bodyPr/>
          <a:lstStyle/>
          <a:p>
            <a:r>
              <a:rPr lang="fr-FR" dirty="0"/>
              <a:t>Faire entrer les élèves dans une dynamique de projet</a:t>
            </a:r>
          </a:p>
        </p:txBody>
      </p:sp>
      <p:sp>
        <p:nvSpPr>
          <p:cNvPr id="6" name="Espace réservé du contenu 5">
            <a:extLst>
              <a:ext uri="{FF2B5EF4-FFF2-40B4-BE49-F238E27FC236}">
                <a16:creationId xmlns:a16="http://schemas.microsoft.com/office/drawing/2014/main" xmlns="" id="{B40A81DF-9F6F-A14E-BDFC-F5B631647B32}"/>
              </a:ext>
            </a:extLst>
          </p:cNvPr>
          <p:cNvSpPr>
            <a:spLocks noGrp="1"/>
          </p:cNvSpPr>
          <p:nvPr>
            <p:ph sz="quarter" idx="4"/>
          </p:nvPr>
        </p:nvSpPr>
        <p:spPr/>
        <p:txBody>
          <a:bodyPr>
            <a:normAutofit/>
          </a:bodyPr>
          <a:lstStyle/>
          <a:p>
            <a:r>
              <a:rPr lang="fr-FR" dirty="0"/>
              <a:t>Prendre conscience des échéances</a:t>
            </a:r>
          </a:p>
          <a:p>
            <a:r>
              <a:rPr lang="fr-FR" dirty="0"/>
              <a:t>Décloisonner les connaissances et les savoir-faire en Arts Plastiques et en espagnol</a:t>
            </a:r>
          </a:p>
          <a:p>
            <a:r>
              <a:rPr lang="fr-FR" dirty="0"/>
              <a:t>Construire des compétences numériques</a:t>
            </a:r>
          </a:p>
        </p:txBody>
      </p:sp>
    </p:spTree>
    <p:extLst>
      <p:ext uri="{BB962C8B-B14F-4D97-AF65-F5344CB8AC3E}">
        <p14:creationId xmlns:p14="http://schemas.microsoft.com/office/powerpoint/2010/main" val="254982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8512" y="563986"/>
            <a:ext cx="9607661" cy="1056319"/>
          </a:xfrm>
        </p:spPr>
        <p:txBody>
          <a:bodyPr>
            <a:normAutofit/>
          </a:bodyPr>
          <a:lstStyle/>
          <a:p>
            <a:r>
              <a:rPr lang="fr-FR" dirty="0"/>
              <a:t>Objectifs culturels et </a:t>
            </a:r>
            <a:r>
              <a:rPr lang="fr-FR" dirty="0" err="1"/>
              <a:t>activitÉs</a:t>
            </a:r>
            <a:r>
              <a:rPr lang="fr-FR" dirty="0"/>
              <a:t> </a:t>
            </a:r>
            <a:r>
              <a:rPr lang="fr-FR" dirty="0" err="1"/>
              <a:t>LANGAGiÈRES</a:t>
            </a:r>
            <a:endParaRPr lang="fr-FR" b="1" dirty="0">
              <a:solidFill>
                <a:srgbClr val="FF0000"/>
              </a:solidFill>
            </a:endParaRPr>
          </a:p>
        </p:txBody>
      </p:sp>
      <p:sp>
        <p:nvSpPr>
          <p:cNvPr id="3" name="Espace réservé du texte 2"/>
          <p:cNvSpPr>
            <a:spLocks noGrp="1"/>
          </p:cNvSpPr>
          <p:nvPr>
            <p:ph type="body" idx="1"/>
          </p:nvPr>
        </p:nvSpPr>
        <p:spPr/>
        <p:txBody>
          <a:bodyPr/>
          <a:lstStyle/>
          <a:p>
            <a:pPr algn="ctr"/>
            <a:r>
              <a:rPr lang="fr-FR" dirty="0"/>
              <a:t>Entrée culturelle et notion du cycle 4</a:t>
            </a:r>
          </a:p>
        </p:txBody>
      </p:sp>
      <p:sp>
        <p:nvSpPr>
          <p:cNvPr id="4" name="Espace réservé du contenu 3"/>
          <p:cNvSpPr>
            <a:spLocks noGrp="1"/>
          </p:cNvSpPr>
          <p:nvPr>
            <p:ph sz="half" idx="2"/>
          </p:nvPr>
        </p:nvSpPr>
        <p:spPr>
          <a:xfrm>
            <a:off x="1447191" y="2824269"/>
            <a:ext cx="4645152" cy="3284983"/>
          </a:xfrm>
        </p:spPr>
        <p:txBody>
          <a:bodyPr>
            <a:normAutofit fontScale="70000" lnSpcReduction="20000"/>
          </a:bodyPr>
          <a:lstStyle/>
          <a:p>
            <a:pPr lvl="0"/>
            <a:r>
              <a:rPr lang="fr-FR" dirty="0"/>
              <a:t>Notion « Rencontre avec d’autres cultures » : le théâtre Musée Dali, la ville de </a:t>
            </a:r>
            <a:r>
              <a:rPr lang="fr-FR" dirty="0" err="1"/>
              <a:t>Figueres</a:t>
            </a:r>
            <a:r>
              <a:rPr lang="fr-FR" dirty="0"/>
              <a:t>, le patrimoine historique, culturel et architectural espagnol, le surréalisme</a:t>
            </a:r>
          </a:p>
          <a:p>
            <a:pPr lvl="0"/>
            <a:r>
              <a:rPr lang="fr-FR" dirty="0"/>
              <a:t>Notion « Langages » : le langage artistique au travers du surréalisme</a:t>
            </a:r>
          </a:p>
        </p:txBody>
      </p:sp>
      <p:sp>
        <p:nvSpPr>
          <p:cNvPr id="5" name="Espace réservé du texte 4"/>
          <p:cNvSpPr>
            <a:spLocks noGrp="1"/>
          </p:cNvSpPr>
          <p:nvPr>
            <p:ph type="body" sz="quarter" idx="3"/>
          </p:nvPr>
        </p:nvSpPr>
        <p:spPr/>
        <p:txBody>
          <a:bodyPr/>
          <a:lstStyle/>
          <a:p>
            <a:r>
              <a:rPr lang="fr-FR" dirty="0"/>
              <a:t>LES ACTIVITES LANGAGIÈRES MOBILISÉES</a:t>
            </a:r>
          </a:p>
        </p:txBody>
      </p:sp>
      <p:sp>
        <p:nvSpPr>
          <p:cNvPr id="6" name="Espace réservé du contenu 5"/>
          <p:cNvSpPr>
            <a:spLocks noGrp="1"/>
          </p:cNvSpPr>
          <p:nvPr>
            <p:ph sz="quarter" idx="4"/>
          </p:nvPr>
        </p:nvSpPr>
        <p:spPr>
          <a:xfrm>
            <a:off x="6412362" y="2821491"/>
            <a:ext cx="5633864" cy="3287761"/>
          </a:xfrm>
        </p:spPr>
        <p:txBody>
          <a:bodyPr>
            <a:normAutofit fontScale="70000" lnSpcReduction="20000"/>
          </a:bodyPr>
          <a:lstStyle/>
          <a:p>
            <a:pPr lvl="0"/>
            <a:r>
              <a:rPr lang="fr-FR" dirty="0"/>
              <a:t>Niveaux visés : A2 en espagnol vers B1 Être capable d’émettre une hypothèse sur l’œuvre et de la justifier simplement en étant en accord ou en désaccord avec l’autre.</a:t>
            </a:r>
          </a:p>
          <a:p>
            <a:pPr lvl="0"/>
            <a:r>
              <a:rPr lang="fr-FR" dirty="0"/>
              <a:t>Compréhension de l’oral : A2 vers B1. Comprendre les éléments essentiels d’un document audio ou vidéo sur une œuvre afin d’en retirer des arguments pour l’analyse de l’audioguide.</a:t>
            </a:r>
          </a:p>
          <a:p>
            <a:pPr lvl="0"/>
            <a:r>
              <a:rPr lang="fr-FR" dirty="0"/>
              <a:t>Compréhension de l’écrit : A2 vers B1. Mettre sur papier les idées principales repérées dans des lectures ou bien des écoutes de documents audio afin de préparer son argumentation pour l’analyse formelle de l’œuvre.</a:t>
            </a:r>
          </a:p>
          <a:p>
            <a:r>
              <a:rPr lang="fr-FR" dirty="0"/>
              <a:t>Prise de parole en continu : A2 vers B1 Être capable de produire un discours simple, de présenter une œuvre, de la situer dans le musée. </a:t>
            </a:r>
          </a:p>
        </p:txBody>
      </p:sp>
    </p:spTree>
    <p:extLst>
      <p:ext uri="{BB962C8B-B14F-4D97-AF65-F5344CB8AC3E}">
        <p14:creationId xmlns:p14="http://schemas.microsoft.com/office/powerpoint/2010/main" val="1526666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5E0DCA8-014D-4140-B9FA-F588BCAE4AF7}"/>
              </a:ext>
            </a:extLst>
          </p:cNvPr>
          <p:cNvSpPr>
            <a:spLocks noGrp="1"/>
          </p:cNvSpPr>
          <p:nvPr>
            <p:ph type="title"/>
          </p:nvPr>
        </p:nvSpPr>
        <p:spPr>
          <a:xfrm>
            <a:off x="3230030" y="463825"/>
            <a:ext cx="8643154" cy="556323"/>
          </a:xfrm>
        </p:spPr>
        <p:txBody>
          <a:bodyPr>
            <a:normAutofit fontScale="90000"/>
          </a:bodyPr>
          <a:lstStyle/>
          <a:p>
            <a:r>
              <a:rPr lang="fr-FR" dirty="0" err="1"/>
              <a:t>DÉroulement</a:t>
            </a:r>
            <a:endParaRPr lang="fr-FR" dirty="0"/>
          </a:p>
        </p:txBody>
      </p:sp>
      <p:sp>
        <p:nvSpPr>
          <p:cNvPr id="3" name="Espace réservé du texte 2">
            <a:extLst>
              <a:ext uri="{FF2B5EF4-FFF2-40B4-BE49-F238E27FC236}">
                <a16:creationId xmlns:a16="http://schemas.microsoft.com/office/drawing/2014/main" xmlns="" id="{E074F316-AFA6-604D-9DDF-5FFE1F191606}"/>
              </a:ext>
            </a:extLst>
          </p:cNvPr>
          <p:cNvSpPr>
            <a:spLocks noGrp="1"/>
          </p:cNvSpPr>
          <p:nvPr>
            <p:ph type="body" idx="1"/>
          </p:nvPr>
        </p:nvSpPr>
        <p:spPr>
          <a:xfrm>
            <a:off x="1454239" y="1470723"/>
            <a:ext cx="8630446" cy="4068686"/>
          </a:xfrm>
          <a:solidFill>
            <a:schemeClr val="bg2"/>
          </a:solidFill>
        </p:spPr>
        <p:txBody>
          <a:bodyPr>
            <a:normAutofit fontScale="77500" lnSpcReduction="20000"/>
          </a:bodyPr>
          <a:lstStyle/>
          <a:p>
            <a:pPr marL="342900" indent="-342900">
              <a:buAutoNum type="arabicPeriod"/>
            </a:pPr>
            <a:r>
              <a:rPr lang="fr-FR" dirty="0"/>
              <a:t>Annonce en cours d’espagnol du projet d’Audioguide en relation avec le voyage à Tarragone de mai 2019 et mise en place d’un calendrier et d’étapes ensemble. Tirage au sort d’une œuvre présente au Musée Dali de Figueras.</a:t>
            </a:r>
          </a:p>
          <a:p>
            <a:pPr marL="342900" indent="-342900">
              <a:buAutoNum type="arabicPeriod"/>
            </a:pPr>
            <a:r>
              <a:rPr lang="fr-FR" dirty="0"/>
              <a:t>Travail dans le cours d’arts plastiques sur l’analyse d’une œuvre formelle surréaliste dans le but de produire un écrit construit par binôme. Le but étant d’entrainer les élèves à l’analyse d’une œuvre inconnue.</a:t>
            </a:r>
          </a:p>
          <a:p>
            <a:pPr marL="342900" indent="-342900">
              <a:buAutoNum type="arabicPeriod"/>
            </a:pPr>
            <a:r>
              <a:rPr lang="fr-FR" dirty="0"/>
              <a:t>Après quelques séances d’Arts plastiques sur la réflexion sur la nature d’un audioguide, </a:t>
            </a:r>
            <a:r>
              <a:rPr lang="fr-FR" dirty="0" err="1"/>
              <a:t>ethymologie</a:t>
            </a:r>
            <a:r>
              <a:rPr lang="fr-FR" dirty="0"/>
              <a:t>, échanges d’histoire et de souvenirs de musées et de sorties (utilisation du passé composé) les élèves ont dû, par binôme travailler sur l’analyse de leur œuvre.</a:t>
            </a:r>
          </a:p>
          <a:p>
            <a:pPr marL="342900" indent="-342900">
              <a:buAutoNum type="arabicPeriod"/>
            </a:pPr>
            <a:r>
              <a:rPr lang="fr-FR" dirty="0"/>
              <a:t>En cours d’Espagnol des exemples d’audioguide ont été écoutés sur le site IZI TRAVEL en classe afin de faire un « brainstorming » autour du mot audioguide et des conseils à suivre pour réaliser un bon audioguide: intonation, souffle, choix de l’organisation des idées.</a:t>
            </a:r>
          </a:p>
          <a:p>
            <a:pPr marL="342900" indent="-342900">
              <a:buAutoNum type="arabicPeriod"/>
            </a:pPr>
            <a:r>
              <a:rPr lang="fr-FR" dirty="0"/>
              <a:t>Enregistrements sur téléphone en plusieurs phases (entrainement puis enregistrement final) – envoi par </a:t>
            </a:r>
            <a:r>
              <a:rPr lang="fr-FR" dirty="0" err="1"/>
              <a:t>MonBureauNumerique</a:t>
            </a:r>
            <a:r>
              <a:rPr lang="fr-FR" dirty="0"/>
              <a:t>. Les contenus ayant été travaillés en amont et terminés en Arts Plastiques.</a:t>
            </a:r>
            <a:endParaRPr lang="fr-FR" b="1" dirty="0">
              <a:solidFill>
                <a:srgbClr val="FF0000"/>
              </a:solidFill>
            </a:endParaRPr>
          </a:p>
          <a:p>
            <a:pPr marL="342900" indent="-342900">
              <a:buAutoNum type="arabicPeriod"/>
            </a:pPr>
            <a:r>
              <a:rPr lang="fr-FR" dirty="0"/>
              <a:t>Mise en ligne sur le site IZI TRAVEL des audioguides</a:t>
            </a:r>
          </a:p>
          <a:p>
            <a:endParaRPr lang="fr-FR" dirty="0"/>
          </a:p>
        </p:txBody>
      </p:sp>
    </p:spTree>
    <p:extLst>
      <p:ext uri="{BB962C8B-B14F-4D97-AF65-F5344CB8AC3E}">
        <p14:creationId xmlns:p14="http://schemas.microsoft.com/office/powerpoint/2010/main" val="891545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0B9CEE5-6647-084D-9068-0AAFB7BCA30B}"/>
              </a:ext>
            </a:extLst>
          </p:cNvPr>
          <p:cNvSpPr>
            <a:spLocks noGrp="1"/>
          </p:cNvSpPr>
          <p:nvPr>
            <p:ph type="title"/>
          </p:nvPr>
        </p:nvSpPr>
        <p:spPr/>
        <p:txBody>
          <a:bodyPr/>
          <a:lstStyle/>
          <a:p>
            <a:r>
              <a:rPr lang="fr-FR" dirty="0"/>
              <a:t>Activités langagières ET OBJECTIFS</a:t>
            </a:r>
          </a:p>
        </p:txBody>
      </p:sp>
      <p:sp>
        <p:nvSpPr>
          <p:cNvPr id="3" name="Espace réservé du contenu 2">
            <a:extLst>
              <a:ext uri="{FF2B5EF4-FFF2-40B4-BE49-F238E27FC236}">
                <a16:creationId xmlns:a16="http://schemas.microsoft.com/office/drawing/2014/main" xmlns="" id="{A781F419-6138-5D4C-A1A2-51ADEBCFE8C9}"/>
              </a:ext>
            </a:extLst>
          </p:cNvPr>
          <p:cNvSpPr>
            <a:spLocks noGrp="1"/>
          </p:cNvSpPr>
          <p:nvPr>
            <p:ph sz="half" idx="1"/>
          </p:nvPr>
        </p:nvSpPr>
        <p:spPr/>
        <p:txBody>
          <a:bodyPr>
            <a:normAutofit/>
          </a:bodyPr>
          <a:lstStyle/>
          <a:p>
            <a:r>
              <a:rPr lang="fr-FR" dirty="0"/>
              <a:t>Activités langagières en espagnol</a:t>
            </a:r>
          </a:p>
          <a:p>
            <a:pPr marL="0" indent="0">
              <a:buNone/>
            </a:pPr>
            <a:r>
              <a:rPr lang="fr-FR" sz="1800" dirty="0"/>
              <a:t>CO : écoute d’exemples d’audioguide, de vidéos sur Salvador Dali</a:t>
            </a:r>
          </a:p>
          <a:p>
            <a:pPr marL="0" indent="0">
              <a:buNone/>
            </a:pPr>
            <a:r>
              <a:rPr lang="fr-FR" sz="1800" dirty="0"/>
              <a:t>CE : lecture lors des recherches sur l’auteur, ses inspirations et œuvres.</a:t>
            </a:r>
          </a:p>
          <a:p>
            <a:pPr marL="0" indent="0">
              <a:buNone/>
            </a:pPr>
            <a:r>
              <a:rPr lang="fr-FR" sz="1800" dirty="0"/>
              <a:t>EO : en classe, échange d’opinions et de sentiments sur les différentes œuvres</a:t>
            </a:r>
          </a:p>
        </p:txBody>
      </p:sp>
      <p:sp>
        <p:nvSpPr>
          <p:cNvPr id="4" name="Espace réservé du contenu 3">
            <a:extLst>
              <a:ext uri="{FF2B5EF4-FFF2-40B4-BE49-F238E27FC236}">
                <a16:creationId xmlns:a16="http://schemas.microsoft.com/office/drawing/2014/main" xmlns="" id="{A78DEA77-2EB9-AD40-A6EA-4A97B05B3DE6}"/>
              </a:ext>
            </a:extLst>
          </p:cNvPr>
          <p:cNvSpPr>
            <a:spLocks noGrp="1"/>
          </p:cNvSpPr>
          <p:nvPr>
            <p:ph sz="half" idx="2"/>
          </p:nvPr>
        </p:nvSpPr>
        <p:spPr/>
        <p:txBody>
          <a:bodyPr>
            <a:normAutofit/>
          </a:bodyPr>
          <a:lstStyle/>
          <a:p>
            <a:r>
              <a:rPr lang="fr-FR" dirty="0"/>
              <a:t>Objectifs En Arts plastiques </a:t>
            </a:r>
          </a:p>
          <a:p>
            <a:pPr marL="0" indent="0">
              <a:buNone/>
            </a:pPr>
            <a:r>
              <a:rPr lang="fr-FR" sz="1800" dirty="0"/>
              <a:t>Définition de l’objectivité et de la subjectivité</a:t>
            </a:r>
          </a:p>
          <a:p>
            <a:pPr marL="0" indent="0">
              <a:buNone/>
            </a:pPr>
            <a:r>
              <a:rPr lang="fr-FR" sz="1800" dirty="0"/>
              <a:t>Analyse d’une œuvre</a:t>
            </a:r>
          </a:p>
          <a:p>
            <a:pPr marL="0" indent="0">
              <a:buNone/>
            </a:pPr>
            <a:r>
              <a:rPr lang="fr-FR" sz="1800" dirty="0"/>
              <a:t>Capacité des élèves à travailler ensemble</a:t>
            </a:r>
          </a:p>
          <a:p>
            <a:pPr marL="0" indent="0">
              <a:buNone/>
            </a:pPr>
            <a:r>
              <a:rPr lang="fr-FR" sz="1800" dirty="0"/>
              <a:t>Capacité à travailler en binôme pour produire un écrit cohérent</a:t>
            </a:r>
          </a:p>
          <a:p>
            <a:pPr marL="0" indent="0">
              <a:buNone/>
            </a:pPr>
            <a:r>
              <a:rPr lang="fr-FR" sz="1800" dirty="0"/>
              <a:t>Donner son point de vue et argumenter</a:t>
            </a:r>
          </a:p>
        </p:txBody>
      </p:sp>
    </p:spTree>
    <p:extLst>
      <p:ext uri="{BB962C8B-B14F-4D97-AF65-F5344CB8AC3E}">
        <p14:creationId xmlns:p14="http://schemas.microsoft.com/office/powerpoint/2010/main" val="747761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A766EC9-C81C-3645-AE8C-DCB03CAAA7E9}"/>
              </a:ext>
            </a:extLst>
          </p:cNvPr>
          <p:cNvSpPr>
            <a:spLocks noGrp="1"/>
          </p:cNvSpPr>
          <p:nvPr>
            <p:ph type="title"/>
          </p:nvPr>
        </p:nvSpPr>
        <p:spPr/>
        <p:txBody>
          <a:bodyPr/>
          <a:lstStyle/>
          <a:p>
            <a:r>
              <a:rPr lang="fr-FR" b="1" dirty="0"/>
              <a:t>Outils utilisés</a:t>
            </a:r>
          </a:p>
        </p:txBody>
      </p:sp>
      <p:sp>
        <p:nvSpPr>
          <p:cNvPr id="3" name="Espace réservé du contenu 2">
            <a:extLst>
              <a:ext uri="{FF2B5EF4-FFF2-40B4-BE49-F238E27FC236}">
                <a16:creationId xmlns:a16="http://schemas.microsoft.com/office/drawing/2014/main" xmlns="" id="{221D40C5-CDBC-0647-9DC0-2C315E698E51}"/>
              </a:ext>
            </a:extLst>
          </p:cNvPr>
          <p:cNvSpPr>
            <a:spLocks noGrp="1"/>
          </p:cNvSpPr>
          <p:nvPr>
            <p:ph sz="half" idx="1"/>
          </p:nvPr>
        </p:nvSpPr>
        <p:spPr/>
        <p:txBody>
          <a:bodyPr/>
          <a:lstStyle/>
          <a:p>
            <a:r>
              <a:rPr lang="fr-FR" dirty="0"/>
              <a:t>Enregistrement avec les téléphones des élèves</a:t>
            </a:r>
          </a:p>
        </p:txBody>
      </p:sp>
      <p:sp>
        <p:nvSpPr>
          <p:cNvPr id="4" name="Espace réservé du contenu 3">
            <a:extLst>
              <a:ext uri="{FF2B5EF4-FFF2-40B4-BE49-F238E27FC236}">
                <a16:creationId xmlns:a16="http://schemas.microsoft.com/office/drawing/2014/main" xmlns="" id="{3638F7DC-BB83-234C-8400-166CBF2427C4}"/>
              </a:ext>
            </a:extLst>
          </p:cNvPr>
          <p:cNvSpPr>
            <a:spLocks noGrp="1"/>
          </p:cNvSpPr>
          <p:nvPr>
            <p:ph sz="half" idx="2"/>
          </p:nvPr>
        </p:nvSpPr>
        <p:spPr/>
        <p:txBody>
          <a:bodyPr/>
          <a:lstStyle/>
          <a:p>
            <a:r>
              <a:rPr lang="fr-FR" dirty="0"/>
              <a:t>Le site internet et l’application </a:t>
            </a:r>
          </a:p>
          <a:p>
            <a:pPr marL="0" indent="0">
              <a:buNone/>
            </a:pPr>
            <a:r>
              <a:rPr lang="fr-FR" dirty="0"/>
              <a:t>                     </a:t>
            </a:r>
            <a:r>
              <a:rPr lang="fr-FR" dirty="0" err="1"/>
              <a:t>Izi</a:t>
            </a:r>
            <a:r>
              <a:rPr lang="fr-FR" dirty="0"/>
              <a:t> </a:t>
            </a:r>
            <a:r>
              <a:rPr lang="fr-FR" dirty="0" err="1"/>
              <a:t>Travel</a:t>
            </a:r>
            <a:endParaRPr lang="fr-FR" dirty="0"/>
          </a:p>
        </p:txBody>
      </p:sp>
      <p:pic>
        <p:nvPicPr>
          <p:cNvPr id="6" name="Image 5">
            <a:extLst>
              <a:ext uri="{FF2B5EF4-FFF2-40B4-BE49-F238E27FC236}">
                <a16:creationId xmlns:a16="http://schemas.microsoft.com/office/drawing/2014/main" xmlns="" id="{F13BC22F-8DA5-6141-8799-9FACAFFCB1C6}"/>
              </a:ext>
            </a:extLst>
          </p:cNvPr>
          <p:cNvPicPr>
            <a:picLocks noChangeAspect="1"/>
          </p:cNvPicPr>
          <p:nvPr/>
        </p:nvPicPr>
        <p:blipFill>
          <a:blip r:embed="rId2"/>
          <a:stretch>
            <a:fillRect/>
          </a:stretch>
        </p:blipFill>
        <p:spPr>
          <a:xfrm>
            <a:off x="3393960" y="2672862"/>
            <a:ext cx="1575231" cy="3165230"/>
          </a:xfrm>
          <a:prstGeom prst="rect">
            <a:avLst/>
          </a:prstGeom>
        </p:spPr>
      </p:pic>
      <p:pic>
        <p:nvPicPr>
          <p:cNvPr id="8" name="Image 7">
            <a:extLst>
              <a:ext uri="{FF2B5EF4-FFF2-40B4-BE49-F238E27FC236}">
                <a16:creationId xmlns:a16="http://schemas.microsoft.com/office/drawing/2014/main" xmlns="" id="{2F1C2F9D-D89F-FF4B-86DA-1B4AB70296B0}"/>
              </a:ext>
            </a:extLst>
          </p:cNvPr>
          <p:cNvPicPr>
            <a:picLocks noChangeAspect="1"/>
          </p:cNvPicPr>
          <p:nvPr/>
        </p:nvPicPr>
        <p:blipFill>
          <a:blip r:embed="rId3"/>
          <a:stretch>
            <a:fillRect/>
          </a:stretch>
        </p:blipFill>
        <p:spPr>
          <a:xfrm>
            <a:off x="6092483" y="3077307"/>
            <a:ext cx="4900393" cy="2760785"/>
          </a:xfrm>
          <a:prstGeom prst="rect">
            <a:avLst/>
          </a:prstGeom>
        </p:spPr>
      </p:pic>
    </p:spTree>
    <p:extLst>
      <p:ext uri="{BB962C8B-B14F-4D97-AF65-F5344CB8AC3E}">
        <p14:creationId xmlns:p14="http://schemas.microsoft.com/office/powerpoint/2010/main" val="3457568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F64E72-C19B-EF4A-A3D8-9D58304A3CC4}"/>
              </a:ext>
            </a:extLst>
          </p:cNvPr>
          <p:cNvSpPr>
            <a:spLocks noGrp="1"/>
          </p:cNvSpPr>
          <p:nvPr>
            <p:ph type="title"/>
          </p:nvPr>
        </p:nvSpPr>
        <p:spPr/>
        <p:txBody>
          <a:bodyPr/>
          <a:lstStyle/>
          <a:p>
            <a:r>
              <a:rPr lang="fr-FR" dirty="0"/>
              <a:t>Outils utilisés (2)</a:t>
            </a:r>
          </a:p>
        </p:txBody>
      </p:sp>
      <p:sp>
        <p:nvSpPr>
          <p:cNvPr id="3" name="Espace réservé du texte 2">
            <a:extLst>
              <a:ext uri="{FF2B5EF4-FFF2-40B4-BE49-F238E27FC236}">
                <a16:creationId xmlns:a16="http://schemas.microsoft.com/office/drawing/2014/main" xmlns="" id="{05187BE9-12C9-784B-AA86-686AA63949D8}"/>
              </a:ext>
            </a:extLst>
          </p:cNvPr>
          <p:cNvSpPr>
            <a:spLocks noGrp="1"/>
          </p:cNvSpPr>
          <p:nvPr>
            <p:ph type="body" idx="1"/>
          </p:nvPr>
        </p:nvSpPr>
        <p:spPr/>
        <p:txBody>
          <a:bodyPr/>
          <a:lstStyle/>
          <a:p>
            <a:r>
              <a:rPr lang="fr-FR" dirty="0"/>
              <a:t>Tablettes pour les recherches</a:t>
            </a:r>
          </a:p>
        </p:txBody>
      </p:sp>
      <p:pic>
        <p:nvPicPr>
          <p:cNvPr id="8" name="Espace réservé du contenu 7">
            <a:extLst>
              <a:ext uri="{FF2B5EF4-FFF2-40B4-BE49-F238E27FC236}">
                <a16:creationId xmlns:a16="http://schemas.microsoft.com/office/drawing/2014/main" xmlns="" id="{657EE156-FBA5-0844-9799-8E0362E258D6}"/>
              </a:ext>
            </a:extLst>
          </p:cNvPr>
          <p:cNvPicPr>
            <a:picLocks noGrp="1" noChangeAspect="1"/>
          </p:cNvPicPr>
          <p:nvPr>
            <p:ph sz="half" idx="2"/>
          </p:nvPr>
        </p:nvPicPr>
        <p:blipFill>
          <a:blip r:embed="rId2"/>
          <a:stretch>
            <a:fillRect/>
          </a:stretch>
        </p:blipFill>
        <p:spPr>
          <a:xfrm>
            <a:off x="6412362" y="2987761"/>
            <a:ext cx="3977105" cy="2644775"/>
          </a:xfrm>
        </p:spPr>
      </p:pic>
      <p:sp>
        <p:nvSpPr>
          <p:cNvPr id="5" name="Espace réservé du texte 4">
            <a:extLst>
              <a:ext uri="{FF2B5EF4-FFF2-40B4-BE49-F238E27FC236}">
                <a16:creationId xmlns:a16="http://schemas.microsoft.com/office/drawing/2014/main" xmlns="" id="{7FB0ED7D-EE12-5145-B0C4-0A777684B7D6}"/>
              </a:ext>
            </a:extLst>
          </p:cNvPr>
          <p:cNvSpPr>
            <a:spLocks noGrp="1"/>
          </p:cNvSpPr>
          <p:nvPr>
            <p:ph type="body" sz="quarter" idx="3"/>
          </p:nvPr>
        </p:nvSpPr>
        <p:spPr/>
        <p:txBody>
          <a:bodyPr/>
          <a:lstStyle/>
          <a:p>
            <a:r>
              <a:rPr lang="fr-FR" dirty="0"/>
              <a:t>TBI pour mettre en commun</a:t>
            </a:r>
          </a:p>
        </p:txBody>
      </p:sp>
      <p:pic>
        <p:nvPicPr>
          <p:cNvPr id="10" name="Espace réservé du contenu 9">
            <a:extLst>
              <a:ext uri="{FF2B5EF4-FFF2-40B4-BE49-F238E27FC236}">
                <a16:creationId xmlns:a16="http://schemas.microsoft.com/office/drawing/2014/main" xmlns="" id="{BB2B50D7-FEE6-BA48-A484-F57F79952734}"/>
              </a:ext>
            </a:extLst>
          </p:cNvPr>
          <p:cNvPicPr>
            <a:picLocks noGrp="1" noChangeAspect="1"/>
          </p:cNvPicPr>
          <p:nvPr>
            <p:ph sz="quarter" idx="4"/>
          </p:nvPr>
        </p:nvPicPr>
        <p:blipFill>
          <a:blip r:embed="rId3"/>
          <a:stretch>
            <a:fillRect/>
          </a:stretch>
        </p:blipFill>
        <p:spPr>
          <a:xfrm>
            <a:off x="1447191" y="2980559"/>
            <a:ext cx="4218540" cy="2638425"/>
          </a:xfrm>
        </p:spPr>
      </p:pic>
    </p:spTree>
    <p:extLst>
      <p:ext uri="{BB962C8B-B14F-4D97-AF65-F5344CB8AC3E}">
        <p14:creationId xmlns:p14="http://schemas.microsoft.com/office/powerpoint/2010/main" val="477867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A3912A70-62D9-994A-A28A-5726F4753F6A}"/>
              </a:ext>
            </a:extLst>
          </p:cNvPr>
          <p:cNvSpPr txBox="1"/>
          <p:nvPr/>
        </p:nvSpPr>
        <p:spPr>
          <a:xfrm>
            <a:off x="3921369" y="438340"/>
            <a:ext cx="2702984" cy="584775"/>
          </a:xfrm>
          <a:prstGeom prst="rect">
            <a:avLst/>
          </a:prstGeom>
          <a:noFill/>
        </p:spPr>
        <p:txBody>
          <a:bodyPr wrap="none" rtlCol="0">
            <a:spAutoFit/>
          </a:bodyPr>
          <a:lstStyle/>
          <a:p>
            <a:r>
              <a:rPr lang="fr-FR" sz="3200" dirty="0"/>
              <a:t>PLUS-VALUES</a:t>
            </a:r>
          </a:p>
        </p:txBody>
      </p:sp>
      <p:sp>
        <p:nvSpPr>
          <p:cNvPr id="3" name="ZoneTexte 2">
            <a:extLst>
              <a:ext uri="{FF2B5EF4-FFF2-40B4-BE49-F238E27FC236}">
                <a16:creationId xmlns:a16="http://schemas.microsoft.com/office/drawing/2014/main" xmlns="" id="{4D41C4BE-9F80-424C-8F35-B7AB3F4D09C3}"/>
              </a:ext>
            </a:extLst>
          </p:cNvPr>
          <p:cNvSpPr txBox="1"/>
          <p:nvPr/>
        </p:nvSpPr>
        <p:spPr>
          <a:xfrm>
            <a:off x="278805" y="1288159"/>
            <a:ext cx="11621647" cy="3970318"/>
          </a:xfrm>
          <a:prstGeom prst="rect">
            <a:avLst/>
          </a:prstGeom>
          <a:noFill/>
        </p:spPr>
        <p:txBody>
          <a:bodyPr wrap="square" rtlCol="0">
            <a:spAutoFit/>
          </a:bodyPr>
          <a:lstStyle/>
          <a:p>
            <a:pPr marL="285750" indent="-285750">
              <a:buFont typeface="Arial" panose="020B0604020202020204" pitchFamily="34" charset="0"/>
              <a:buChar char="•"/>
            </a:pPr>
            <a:r>
              <a:rPr lang="fr-FR" dirty="0"/>
              <a:t>Découverte de l’artiste Dalí, du mouvement surréaliste et d’un pan de l’Histoire architecturale espagnole.</a:t>
            </a:r>
          </a:p>
          <a:p>
            <a:pPr marL="285750" indent="-285750">
              <a:buFont typeface="Arial" panose="020B0604020202020204" pitchFamily="34" charset="0"/>
              <a:buChar char="•"/>
            </a:pPr>
            <a:r>
              <a:rPr lang="fr-FR" dirty="0"/>
              <a:t>Développement de l’autonomie dans le développement des compétences et apprentissages (recherches, choix des informations) La sélection des informations est une étape cruciale pour ne pas noyer les autres d’informations. </a:t>
            </a:r>
            <a:endParaRPr lang="fr-FR" b="1" dirty="0">
              <a:solidFill>
                <a:srgbClr val="FF0000"/>
              </a:solidFill>
            </a:endParaRPr>
          </a:p>
          <a:p>
            <a:pPr marL="285750" indent="-285750">
              <a:buFont typeface="Arial" panose="020B0604020202020204" pitchFamily="34" charset="0"/>
              <a:buChar char="•"/>
            </a:pPr>
            <a:r>
              <a:rPr lang="fr-FR" dirty="0"/>
              <a:t>Simplicité d’usage des outils-espace: enregistrement avec un dictaphone disponible sur leur smartphone</a:t>
            </a:r>
          </a:p>
          <a:p>
            <a:pPr marL="285750" indent="-285750">
              <a:buFont typeface="Arial" panose="020B0604020202020204" pitchFamily="34" charset="0"/>
              <a:buChar char="•"/>
            </a:pPr>
            <a:r>
              <a:rPr lang="fr-FR" dirty="0"/>
              <a:t>Permet d’accroitre les connaissances d’utilisation de </a:t>
            </a:r>
            <a:r>
              <a:rPr lang="fr-FR" dirty="0" err="1"/>
              <a:t>MonBureauNumérique</a:t>
            </a:r>
            <a:r>
              <a:rPr lang="fr-FR" dirty="0"/>
              <a:t> (envoi de fichier)</a:t>
            </a:r>
          </a:p>
          <a:p>
            <a:pPr marL="285750" indent="-285750">
              <a:buFont typeface="Arial" panose="020B0604020202020204" pitchFamily="34" charset="0"/>
              <a:buChar char="•"/>
            </a:pPr>
            <a:r>
              <a:rPr lang="fr-FR" dirty="0"/>
              <a:t>Un seul outil rassemble la création de l’audioguide et son écoute: IZI TRAVEL Motivation des élèves (l’audioguide allant être utilisé lors d’un voyage scolaire plus tard dans l’année)</a:t>
            </a:r>
          </a:p>
          <a:p>
            <a:pPr marL="285750" indent="-285750">
              <a:buFont typeface="Arial" panose="020B0604020202020204" pitchFamily="34" charset="0"/>
              <a:buChar char="•"/>
            </a:pPr>
            <a:r>
              <a:rPr lang="fr-FR" dirty="0"/>
              <a:t>Développement de l’autonomie dans le développement des compétences et apprentissages (recherches, choix des informations)</a:t>
            </a:r>
          </a:p>
          <a:p>
            <a:pPr marL="285750" indent="-285750">
              <a:buFont typeface="Arial" panose="020B0604020202020204" pitchFamily="34" charset="0"/>
              <a:buChar char="•"/>
            </a:pPr>
            <a:r>
              <a:rPr lang="fr-FR" dirty="0"/>
              <a:t>Changement de posture de l’enseignant qui accompagne l’élève dans ses projets</a:t>
            </a:r>
          </a:p>
          <a:p>
            <a:pPr marL="285750" indent="-285750">
              <a:buFont typeface="Arial" panose="020B0604020202020204" pitchFamily="34" charset="0"/>
              <a:buChar char="•"/>
            </a:pPr>
            <a:r>
              <a:rPr lang="fr-FR" dirty="0"/>
              <a:t>Différenciation temporelle avec des activités bonus de niveau supérieur au niveau attendu pour les élèves les plus performants</a:t>
            </a:r>
          </a:p>
          <a:p>
            <a:pPr marL="285750" indent="-285750">
              <a:buFont typeface="Arial" panose="020B0604020202020204" pitchFamily="34" charset="0"/>
              <a:buChar char="•"/>
            </a:pPr>
            <a:r>
              <a:rPr lang="fr-FR" dirty="0"/>
              <a:t>Collaboration des élèves pour faire un enregistrement dynamique, intéressant</a:t>
            </a:r>
          </a:p>
          <a:p>
            <a:pPr marL="285750" indent="-285750">
              <a:buFont typeface="Arial" panose="020B0604020202020204" pitchFamily="34" charset="0"/>
              <a:buChar char="•"/>
            </a:pPr>
            <a:r>
              <a:rPr lang="fr-FR" dirty="0"/>
              <a:t>Importance de mettre en commun pour avancer ensemble</a:t>
            </a:r>
          </a:p>
        </p:txBody>
      </p:sp>
    </p:spTree>
    <p:extLst>
      <p:ext uri="{BB962C8B-B14F-4D97-AF65-F5344CB8AC3E}">
        <p14:creationId xmlns:p14="http://schemas.microsoft.com/office/powerpoint/2010/main" val="245628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067A765-AAFA-044B-BC64-4CD34ACD3D4F}"/>
              </a:ext>
            </a:extLst>
          </p:cNvPr>
          <p:cNvSpPr>
            <a:spLocks noGrp="1"/>
          </p:cNvSpPr>
          <p:nvPr>
            <p:ph type="title"/>
          </p:nvPr>
        </p:nvSpPr>
        <p:spPr>
          <a:xfrm>
            <a:off x="2673983" y="622851"/>
            <a:ext cx="8643154" cy="635837"/>
          </a:xfrm>
        </p:spPr>
        <p:txBody>
          <a:bodyPr/>
          <a:lstStyle/>
          <a:p>
            <a:r>
              <a:rPr lang="fr-FR" dirty="0"/>
              <a:t>Points de vigilance</a:t>
            </a:r>
          </a:p>
        </p:txBody>
      </p:sp>
      <p:sp>
        <p:nvSpPr>
          <p:cNvPr id="3" name="Espace réservé du texte 2">
            <a:extLst>
              <a:ext uri="{FF2B5EF4-FFF2-40B4-BE49-F238E27FC236}">
                <a16:creationId xmlns:a16="http://schemas.microsoft.com/office/drawing/2014/main" xmlns="" id="{632FC94C-7EF2-5046-B5E5-CA10BAB472FA}"/>
              </a:ext>
            </a:extLst>
          </p:cNvPr>
          <p:cNvSpPr>
            <a:spLocks noGrp="1"/>
          </p:cNvSpPr>
          <p:nvPr>
            <p:ph type="body" idx="1"/>
          </p:nvPr>
        </p:nvSpPr>
        <p:spPr>
          <a:xfrm>
            <a:off x="1441531" y="1683026"/>
            <a:ext cx="8630446" cy="3856383"/>
          </a:xfrm>
        </p:spPr>
        <p:txBody>
          <a:bodyPr>
            <a:normAutofit/>
          </a:bodyPr>
          <a:lstStyle/>
          <a:p>
            <a:r>
              <a:rPr lang="fr-FR" dirty="0"/>
              <a:t>Les objectifs et étapes doivent être fixé ensemble afin que les élèves s’impliquent dans la création</a:t>
            </a:r>
          </a:p>
          <a:p>
            <a:r>
              <a:rPr lang="fr-FR" dirty="0"/>
              <a:t>Mettre en commun avec le/la collègue les modalités d’évaluation de l’audioguide</a:t>
            </a:r>
          </a:p>
          <a:p>
            <a:r>
              <a:rPr lang="fr-FR" dirty="0"/>
              <a:t>Penser à faire une fiche technique de l’utilisation de l’application pour tous les élèves (à faire par eux par exemple)</a:t>
            </a:r>
          </a:p>
        </p:txBody>
      </p:sp>
    </p:spTree>
    <p:extLst>
      <p:ext uri="{BB962C8B-B14F-4D97-AF65-F5344CB8AC3E}">
        <p14:creationId xmlns:p14="http://schemas.microsoft.com/office/powerpoint/2010/main" val="4218764480"/>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{93F283B9-7031-0041-891B-71E8BC3772ED}tf10001119</Template>
  <TotalTime>154</TotalTime>
  <Words>660</Words>
  <Application>Microsoft Office PowerPoint</Application>
  <PresentationFormat>Personnalisé</PresentationFormat>
  <Paragraphs>83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Galerie</vt:lpstr>
      <vt:lpstr>L’enseignement de la culture avec le numérique</vt:lpstr>
      <vt:lpstr>Objectifs</vt:lpstr>
      <vt:lpstr>Objectifs culturels et activitÉs LANGAGiÈRES</vt:lpstr>
      <vt:lpstr>DÉroulement</vt:lpstr>
      <vt:lpstr>Activités langagières ET OBJECTIFS</vt:lpstr>
      <vt:lpstr>Outils utilisés</vt:lpstr>
      <vt:lpstr>Outils utilisés (2)</vt:lpstr>
      <vt:lpstr>Présentation PowerPoint</vt:lpstr>
      <vt:lpstr>Points de vigilance</vt:lpstr>
      <vt:lpstr>IZI TRAVEL: Un outil pratique</vt:lpstr>
      <vt:lpstr>Critère de l’Evaluation finale non notée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de la culture avec le numérique</dc:title>
  <dc:creator>Utilisateur Microsoft Office</dc:creator>
  <cp:lastModifiedBy>Adm</cp:lastModifiedBy>
  <cp:revision>13</cp:revision>
  <dcterms:created xsi:type="dcterms:W3CDTF">2019-05-19T14:50:53Z</dcterms:created>
  <dcterms:modified xsi:type="dcterms:W3CDTF">2019-07-10T07:58:53Z</dcterms:modified>
</cp:coreProperties>
</file>