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85" r:id="rId3"/>
    <p:sldId id="295" r:id="rId4"/>
    <p:sldId id="296" r:id="rId5"/>
    <p:sldId id="297" r:id="rId6"/>
    <p:sldId id="298" r:id="rId7"/>
    <p:sldId id="299" r:id="rId8"/>
    <p:sldId id="300" r:id="rId9"/>
    <p:sldId id="301" r:id="rId10"/>
    <p:sldId id="302" r:id="rId11"/>
    <p:sldId id="303" r:id="rId12"/>
    <p:sldId id="304" r:id="rId13"/>
    <p:sldId id="30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3DE3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2" d="100"/>
          <a:sy n="122" d="100"/>
        </p:scale>
        <p:origin x="-15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7/4/2019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538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340288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184416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77531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7/4/2019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193994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1709950715"/>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866407758"/>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123896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7/4/2019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265633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7/4/2019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8032168"/>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7/4/2019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‹N°›</a:t>
            </a:fld>
            <a:endParaRPr lang="en-US" dirty="0"/>
          </a:p>
        </p:txBody>
      </p:sp>
    </p:spTree>
    <p:extLst>
      <p:ext uri="{BB962C8B-B14F-4D97-AF65-F5344CB8AC3E}">
        <p14:creationId xmlns:p14="http://schemas.microsoft.com/office/powerpoint/2010/main" val="47769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7/4/2019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5105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r.padlet.com/culturesdumonde/regards"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8" name="Rectangle 82">
            <a:extLst>
              <a:ext uri="{FF2B5EF4-FFF2-40B4-BE49-F238E27FC236}">
                <a16:creationId xmlns:a16="http://schemas.microsoft.com/office/drawing/2014/main" xmlns="" id="{A5909469-4F9D-4F97-9C4F-9181579FE8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91999"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83464" y="0"/>
            <a:ext cx="6608403" cy="6858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xmlns="" id="{6AC3A7E1-5D42-4DF7-B416-ECE033B85917}"/>
              </a:ext>
            </a:extLst>
          </p:cNvPr>
          <p:cNvSpPr>
            <a:spLocks noGrp="1"/>
          </p:cNvSpPr>
          <p:nvPr>
            <p:ph type="ctrTitle"/>
          </p:nvPr>
        </p:nvSpPr>
        <p:spPr>
          <a:xfrm>
            <a:off x="711017" y="264301"/>
            <a:ext cx="5123421" cy="5229075"/>
          </a:xfrm>
        </p:spPr>
        <p:txBody>
          <a:bodyPr>
            <a:normAutofit/>
          </a:bodyPr>
          <a:lstStyle/>
          <a:p>
            <a:r>
              <a:rPr lang="fr-FR" sz="2600" dirty="0"/>
              <a:t/>
            </a:r>
            <a:br>
              <a:rPr lang="fr-FR" sz="2600" dirty="0"/>
            </a:br>
            <a:r>
              <a:rPr lang="fr-FR" sz="2600" cap="none" dirty="0" smtClean="0"/>
              <a:t>Regards Croisés</a:t>
            </a:r>
            <a:r>
              <a:rPr lang="fr-FR" sz="2600" cap="none" dirty="0"/>
              <a:t/>
            </a:r>
            <a:br>
              <a:rPr lang="fr-FR" sz="2600" cap="none" dirty="0"/>
            </a:br>
            <a:r>
              <a:rPr lang="fr-FR" sz="2600" cap="none" dirty="0"/>
              <a:t/>
            </a:r>
            <a:br>
              <a:rPr lang="fr-FR" sz="2600" cap="none" dirty="0"/>
            </a:br>
            <a:r>
              <a:rPr lang="fr-FR" sz="2600" cap="none" dirty="0" smtClean="0"/>
              <a:t>Travail sur les différentes notions du Cycle Terminal</a:t>
            </a:r>
            <a:br>
              <a:rPr lang="fr-FR" sz="2600" cap="none" dirty="0" smtClean="0"/>
            </a:br>
            <a:r>
              <a:rPr lang="fr-FR" sz="2600" cap="none" dirty="0"/>
              <a:t/>
            </a:r>
            <a:br>
              <a:rPr lang="fr-FR" sz="2600" cap="none" dirty="0"/>
            </a:br>
            <a:r>
              <a:rPr lang="fr-FR" sz="2600" cap="none" dirty="0"/>
              <a:t>2018-2019</a:t>
            </a:r>
          </a:p>
        </p:txBody>
      </p:sp>
      <p:sp>
        <p:nvSpPr>
          <p:cNvPr id="3" name="Sous-titre 2">
            <a:extLst>
              <a:ext uri="{FF2B5EF4-FFF2-40B4-BE49-F238E27FC236}">
                <a16:creationId xmlns:a16="http://schemas.microsoft.com/office/drawing/2014/main" xmlns="" id="{E89CD12E-D5B4-4AF7-B789-BCCE5BF3EE0A}"/>
              </a:ext>
            </a:extLst>
          </p:cNvPr>
          <p:cNvSpPr>
            <a:spLocks noGrp="1"/>
          </p:cNvSpPr>
          <p:nvPr>
            <p:ph type="subTitle" idx="1"/>
          </p:nvPr>
        </p:nvSpPr>
        <p:spPr>
          <a:xfrm>
            <a:off x="711016" y="6135003"/>
            <a:ext cx="4876983" cy="742279"/>
          </a:xfrm>
        </p:spPr>
        <p:txBody>
          <a:bodyPr>
            <a:normAutofit/>
          </a:bodyPr>
          <a:lstStyle/>
          <a:p>
            <a:r>
              <a:rPr lang="fr-FR" sz="1400" b="0" cap="none" dirty="0" smtClean="0">
                <a:solidFill>
                  <a:srgbClr val="002060"/>
                </a:solidFill>
                <a:latin typeface="Berlin Sans FB" panose="020E0602020502020306" pitchFamily="34" charset="0"/>
              </a:rPr>
              <a:t>Pablo BRUN</a:t>
            </a:r>
          </a:p>
          <a:p>
            <a:pPr algn="l"/>
            <a:endParaRPr lang="fr-FR" b="0" dirty="0">
              <a:solidFill>
                <a:schemeClr val="bg2"/>
              </a:solidFill>
              <a:latin typeface="Arial" panose="020B0604020202020204" pitchFamily="34" charset="0"/>
              <a:cs typeface="Arial" panose="020B0604020202020204" pitchFamily="34" charset="0"/>
            </a:endParaRPr>
          </a:p>
        </p:txBody>
      </p:sp>
      <p:sp>
        <p:nvSpPr>
          <p:cNvPr id="1040"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9" name="Straight Connector 88">
            <a:extLst>
              <a:ext uri="{FF2B5EF4-FFF2-40B4-BE49-F238E27FC236}">
                <a16:creationId xmlns:a16="http://schemas.microsoft.com/office/drawing/2014/main" xmlns="" id="{8C3565F6-B942-406D-88D9-64457E54AE6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913887" y="6858000"/>
            <a:ext cx="3845324"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AutoShape 6" descr="RÃ©sultat de recherche d'images pour &quot;acadÃ©mie nancy metz&quot;">
            <a:extLst>
              <a:ext uri="{FF2B5EF4-FFF2-40B4-BE49-F238E27FC236}">
                <a16:creationId xmlns:a16="http://schemas.microsoft.com/office/drawing/2014/main" xmlns="" id="{CEB616F3-C836-40BD-9E35-CC5CD1DE109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10" descr="RÃ©sultat de recherche d'images pour &quot;acadÃ©mie nancy metz&quot;">
            <a:extLst>
              <a:ext uri="{FF2B5EF4-FFF2-40B4-BE49-F238E27FC236}">
                <a16:creationId xmlns:a16="http://schemas.microsoft.com/office/drawing/2014/main" xmlns="" id="{73CD8989-5D2E-4A8F-BB87-EC11C002BB7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4" descr="RÃ©sultat de recherche d'images pour &quot;lycee cormontaigne&quot;">
            <a:extLst>
              <a:ext uri="{FF2B5EF4-FFF2-40B4-BE49-F238E27FC236}">
                <a16:creationId xmlns:a16="http://schemas.microsoft.com/office/drawing/2014/main" xmlns="" id="{85156DB5-E74A-4CBF-836A-96EE076622A6}"/>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AutoShape 16" descr="RÃ©sultat de recherche d'images pour &quot;lycee cormontaigne&quot;">
            <a:extLst>
              <a:ext uri="{FF2B5EF4-FFF2-40B4-BE49-F238E27FC236}">
                <a16:creationId xmlns:a16="http://schemas.microsoft.com/office/drawing/2014/main" xmlns="" id="{82AF0E95-0BCF-4322-814B-52807C638322}"/>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2132" y="2885784"/>
            <a:ext cx="3175905" cy="2281765"/>
          </a:xfrm>
          <a:prstGeom prst="rect">
            <a:avLst/>
          </a:prstGeom>
        </p:spPr>
      </p:pic>
      <p:pic>
        <p:nvPicPr>
          <p:cNvPr id="1026" name="Picture 2" descr="RÃ©sultat de recherche d'images pour &quot;TraAM langues&quot;">
            <a:extLst>
              <a:ext uri="{FF2B5EF4-FFF2-40B4-BE49-F238E27FC236}">
                <a16:creationId xmlns:a16="http://schemas.microsoft.com/office/drawing/2014/main" xmlns="" id="{0BEB7F17-CA58-4B87-A453-B085E830981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02987" y="5154591"/>
            <a:ext cx="4677891" cy="1461839"/>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1010" y="149469"/>
            <a:ext cx="2001665" cy="2739490"/>
          </a:xfrm>
          <a:prstGeom prst="rect">
            <a:avLst/>
          </a:prstGeom>
        </p:spPr>
      </p:pic>
    </p:spTree>
    <p:extLst>
      <p:ext uri="{BB962C8B-B14F-4D97-AF65-F5344CB8AC3E}">
        <p14:creationId xmlns:p14="http://schemas.microsoft.com/office/powerpoint/2010/main" val="3513647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smtClean="0"/>
              <a:t>Conduite de la séquence</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22121"/>
            <a:ext cx="8840589" cy="2774085"/>
          </a:xfrm>
        </p:spPr>
        <p:txBody>
          <a:bodyPr>
            <a:normAutofit/>
          </a:bodyPr>
          <a:lstStyle/>
          <a:p>
            <a:pPr marL="0" lvl="0" indent="0">
              <a:buNone/>
            </a:pPr>
            <a:r>
              <a:rPr lang="fr-FR" sz="1700" dirty="0" smtClean="0">
                <a:solidFill>
                  <a:schemeClr val="tx2"/>
                </a:solidFill>
                <a:latin typeface="Arial" panose="020B0604020202020204" pitchFamily="34" charset="0"/>
                <a:cs typeface="Arial" panose="020B0604020202020204" pitchFamily="34" charset="0"/>
              </a:rPr>
              <a:t>3</a:t>
            </a:r>
            <a:r>
              <a:rPr lang="fr-FR" sz="1700" dirty="0" smtClean="0">
                <a:solidFill>
                  <a:schemeClr val="tx2"/>
                </a:solidFill>
              </a:rPr>
              <a:t>) Les élèves disposaient de deux semaines pour publier les supports de leur choix et les justifier dans le respect des consignes données. </a:t>
            </a:r>
          </a:p>
          <a:p>
            <a:pPr marL="0" lvl="0" indent="0">
              <a:buNone/>
            </a:pPr>
            <a:r>
              <a:rPr lang="fr-FR" sz="1700" dirty="0" smtClean="0">
                <a:solidFill>
                  <a:schemeClr val="tx2"/>
                </a:solidFill>
              </a:rPr>
              <a:t>Le Padlet étant soumis à modération par le professeur, chaque publication n'était visible que par son auteur et le professeur. Cela permet d'éviter que les élèves ne s'inspirent les uns des autres (mais évidemment la collaboration reste possible) et permet au professeur de valider les travaux "en direct" devant la classe lors de la phase d'exploitation.</a:t>
            </a:r>
          </a:p>
          <a:p>
            <a:pPr marL="0" lvl="0" indent="0">
              <a:buNone/>
            </a:pPr>
            <a:r>
              <a:rPr lang="fr-FR" sz="1700" dirty="0" smtClean="0">
                <a:solidFill>
                  <a:schemeClr val="tx2"/>
                </a:solidFill>
              </a:rPr>
              <a:t>4) Une fois tous les supports publiés par les élèves et vérifiés par le professeur, on peut passer à la phase d'exploitation en classe</a:t>
            </a:r>
          </a:p>
          <a:p>
            <a:pPr lvl="0"/>
            <a:endParaRPr lang="fr-FR" dirty="0" smtClean="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223493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smtClean="0"/>
              <a:t>Conduite de la séquence</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50401"/>
            <a:ext cx="8840589" cy="3292560"/>
          </a:xfrm>
        </p:spPr>
        <p:txBody>
          <a:bodyPr>
            <a:normAutofit fontScale="55000" lnSpcReduction="20000"/>
          </a:bodyPr>
          <a:lstStyle/>
          <a:p>
            <a:pPr marL="0" lvl="0" indent="0">
              <a:buNone/>
            </a:pPr>
            <a:r>
              <a:rPr lang="fr-FR" sz="2600" dirty="0" smtClean="0">
                <a:solidFill>
                  <a:schemeClr val="tx2"/>
                </a:solidFill>
                <a:latin typeface="Arial" panose="020B0604020202020204" pitchFamily="34" charset="0"/>
                <a:cs typeface="Arial" panose="020B0604020202020204" pitchFamily="34" charset="0"/>
              </a:rPr>
              <a:t>5</a:t>
            </a:r>
            <a:r>
              <a:rPr lang="fr-FR" sz="2600" dirty="0" smtClean="0">
                <a:solidFill>
                  <a:schemeClr val="tx2"/>
                </a:solidFill>
              </a:rPr>
              <a:t>) En classe, on projette le Padlet qui apparait vide de toute publication, à l'exception des consignes publiées par le professeur. Ce dernier demande un volontaire pour présenter son ou ses document(s). Une fois que le volontaire est trouvé, le professeur valide la publication de l'élève volontaire à l'aide de son téléphone portable, et sa publication apparait alors à tous. Cela présente l'immense avantage de concentrer l'attention de </a:t>
            </a:r>
            <a:r>
              <a:rPr lang="fr-FR" sz="2600" b="1" u="sng" dirty="0" smtClean="0">
                <a:solidFill>
                  <a:schemeClr val="tx2"/>
                </a:solidFill>
              </a:rPr>
              <a:t>tous</a:t>
            </a:r>
            <a:r>
              <a:rPr lang="fr-FR" sz="2600" dirty="0" smtClean="0">
                <a:solidFill>
                  <a:schemeClr val="tx2"/>
                </a:solidFill>
              </a:rPr>
              <a:t>, car l'effet de surprise aidant, tous veulent découvrir ce qui va leur être présenté par leur camarade.</a:t>
            </a:r>
          </a:p>
          <a:p>
            <a:pPr marL="0" lvl="0" indent="0">
              <a:buNone/>
            </a:pPr>
            <a:r>
              <a:rPr lang="fr-FR" sz="2600" dirty="0" smtClean="0">
                <a:solidFill>
                  <a:schemeClr val="tx2"/>
                </a:solidFill>
              </a:rPr>
              <a:t>6) L'élève volontaire présente son ou ses support(s) et les justifie, dans le respect des consignes données et qui étaient par conséquent connues de tous à l'avance. Il y a là un travail de Production Orale en Continu intéressant, et auquel tous sont attentifs. Une fois la présentation terminée, les autres élèves ont la possibilité de poser des questions pour demander des précisions/éclaircissements, voire pour donner leur avis (généralement à l'initiative du professeur).</a:t>
            </a:r>
          </a:p>
          <a:p>
            <a:pPr marL="0" lvl="0" indent="0">
              <a:buNone/>
            </a:pPr>
            <a:r>
              <a:rPr lang="fr-FR" sz="2600" dirty="0" smtClean="0">
                <a:solidFill>
                  <a:schemeClr val="tx2"/>
                </a:solidFill>
              </a:rPr>
              <a:t>7) Si l'élève volontaire avait déjà enregistré et mis en ligne sa POC, on l'écoute en plus ou à la place de son expression orale devant la classe, selon son propre choix. Il est remarquable de noter que les élèves ont plus tendance à écouter leur camarade enregistré que lorsqu'il s'exprime en direct devant la classe!</a:t>
            </a:r>
          </a:p>
          <a:p>
            <a:pPr marL="0" lvl="0" indent="0">
              <a:buNone/>
            </a:pPr>
            <a:r>
              <a:rPr lang="fr-FR" sz="2600" dirty="0" smtClean="0">
                <a:solidFill>
                  <a:schemeClr val="tx2"/>
                </a:solidFill>
              </a:rPr>
              <a:t>8) Autre avantage de la méthode : il a été possible de remarquer que certains élèves sont retournés sur le Padlet en dehors de la classe, pour réécouter les enregistrements.</a:t>
            </a:r>
          </a:p>
          <a:p>
            <a:pPr lvl="0"/>
            <a:endParaRPr lang="fr-FR" dirty="0" smtClean="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239292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smtClean="0"/>
              <a:t>Evaluation</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78682"/>
            <a:ext cx="8840589" cy="3292560"/>
          </a:xfrm>
        </p:spPr>
        <p:txBody>
          <a:bodyPr>
            <a:normAutofit/>
          </a:bodyPr>
          <a:lstStyle/>
          <a:p>
            <a:r>
              <a:rPr lang="fr-FR" dirty="0">
                <a:solidFill>
                  <a:schemeClr val="tx2"/>
                </a:solidFill>
              </a:rPr>
              <a:t>Evaluation formative et sommative qui a également donné lieu à évaluation et notation de l’expression orale, selon des critères communiqués à l’avance aux élèves.</a:t>
            </a:r>
          </a:p>
          <a:p>
            <a:r>
              <a:rPr lang="fr-FR" dirty="0">
                <a:solidFill>
                  <a:schemeClr val="tx2"/>
                </a:solidFill>
              </a:rPr>
              <a:t>Evaluation sommative de l’expression écrite, qui a donné lieu à notation, selon des critères </a:t>
            </a:r>
            <a:r>
              <a:rPr lang="fr-FR" dirty="0" smtClean="0">
                <a:solidFill>
                  <a:schemeClr val="tx2"/>
                </a:solidFill>
              </a:rPr>
              <a:t>communiqués à l'avance et donc connus </a:t>
            </a:r>
            <a:r>
              <a:rPr lang="fr-FR" dirty="0">
                <a:solidFill>
                  <a:schemeClr val="tx2"/>
                </a:solidFill>
              </a:rPr>
              <a:t>des élèves.</a:t>
            </a:r>
          </a:p>
          <a:p>
            <a:r>
              <a:rPr lang="fr-FR" dirty="0">
                <a:solidFill>
                  <a:schemeClr val="tx2"/>
                </a:solidFill>
              </a:rPr>
              <a:t>Evaluation formative de la présentation des travaux et entrainement à l’oral en interaction (pas de notation).</a:t>
            </a:r>
            <a:endParaRPr lang="fr-FR" dirty="0" smtClean="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9859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smtClean="0"/>
              <a:t>Bilan</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78682"/>
            <a:ext cx="8840589" cy="3292560"/>
          </a:xfrm>
        </p:spPr>
        <p:txBody>
          <a:bodyPr>
            <a:normAutofit/>
          </a:bodyPr>
          <a:lstStyle/>
          <a:p>
            <a:r>
              <a:rPr lang="fr-FR" dirty="0" smtClean="0">
                <a:solidFill>
                  <a:schemeClr val="tx2"/>
                </a:solidFill>
              </a:rPr>
              <a:t>Une </a:t>
            </a:r>
            <a:r>
              <a:rPr lang="fr-FR" dirty="0">
                <a:solidFill>
                  <a:schemeClr val="tx2"/>
                </a:solidFill>
              </a:rPr>
              <a:t>séquence qui a énormément motivé et intéressé les élèves, </a:t>
            </a:r>
            <a:r>
              <a:rPr lang="fr-FR" dirty="0" smtClean="0">
                <a:solidFill>
                  <a:schemeClr val="tx2"/>
                </a:solidFill>
              </a:rPr>
              <a:t>au cours de laquelle </a:t>
            </a:r>
            <a:r>
              <a:rPr lang="fr-FR" dirty="0">
                <a:solidFill>
                  <a:schemeClr val="tx2"/>
                </a:solidFill>
              </a:rPr>
              <a:t>ils se sont vraiment senti acteurs et non seulement apprenants, et qui a permis à chacun d’être actif et productif en fonction de ses propres compétences et capacités</a:t>
            </a:r>
            <a:r>
              <a:rPr lang="fr-FR" dirty="0" smtClean="0">
                <a:solidFill>
                  <a:schemeClr val="tx2"/>
                </a:solidFill>
              </a:rPr>
              <a:t>.</a:t>
            </a:r>
          </a:p>
          <a:p>
            <a:r>
              <a:rPr lang="fr-FR" dirty="0" smtClean="0">
                <a:solidFill>
                  <a:schemeClr val="tx2"/>
                </a:solidFill>
              </a:rPr>
              <a:t>Je me suis aperçu que plusieurs d'entre eux avaient travaillé en collaboration, échangeant des idées et s'aidant mutuellement.</a:t>
            </a:r>
          </a:p>
          <a:p>
            <a:r>
              <a:rPr lang="fr-FR" dirty="0" smtClean="0">
                <a:solidFill>
                  <a:schemeClr val="tx2"/>
                </a:solidFill>
              </a:rPr>
              <a:t>Tous ne sont pas arrivés à des résultats "parfaits" mais tous se sont sentis satisfaits voire fiers du travail fourni et du résultat obtenu !</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822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cap="none" dirty="0" smtClean="0"/>
              <a:t>Origine du projet</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ce réservé du contenu 2"/>
          <p:cNvSpPr>
            <a:spLocks noGrp="1"/>
          </p:cNvSpPr>
          <p:nvPr>
            <p:ph idx="1"/>
          </p:nvPr>
        </p:nvSpPr>
        <p:spPr>
          <a:xfrm>
            <a:off x="1251678" y="2286001"/>
            <a:ext cx="9212075" cy="3593591"/>
          </a:xfrm>
        </p:spPr>
        <p:txBody>
          <a:bodyPr/>
          <a:lstStyle/>
          <a:p>
            <a:r>
              <a:rPr lang="fr-FR" dirty="0">
                <a:solidFill>
                  <a:schemeClr val="tx2"/>
                </a:solidFill>
              </a:rPr>
              <a:t>Les élèves ont parfois du mal à se rendre compte que les 4 notions étudiées en LVE durant le cycle terminal peuvent se croiser, avoir des points communs, se compléter. Ils nous demandent souvent « à quelle notion appartient tel ou tel </a:t>
            </a:r>
            <a:r>
              <a:rPr lang="fr-FR" dirty="0" smtClean="0">
                <a:solidFill>
                  <a:schemeClr val="tx2"/>
                </a:solidFill>
              </a:rPr>
              <a:t>document support</a:t>
            </a:r>
            <a:r>
              <a:rPr lang="fr-FR" dirty="0">
                <a:solidFill>
                  <a:schemeClr val="tx2"/>
                </a:solidFill>
              </a:rPr>
              <a:t> ? ». </a:t>
            </a:r>
            <a:r>
              <a:rPr lang="fr-FR" dirty="0" smtClean="0">
                <a:solidFill>
                  <a:schemeClr val="tx2"/>
                </a:solidFill>
              </a:rPr>
              <a:t> </a:t>
            </a:r>
          </a:p>
          <a:p>
            <a:r>
              <a:rPr lang="fr-FR" dirty="0" smtClean="0">
                <a:solidFill>
                  <a:schemeClr val="tx2"/>
                </a:solidFill>
              </a:rPr>
              <a:t>Aussi</a:t>
            </a:r>
            <a:r>
              <a:rPr lang="fr-FR" dirty="0">
                <a:solidFill>
                  <a:schemeClr val="tx2"/>
                </a:solidFill>
              </a:rPr>
              <a:t>, il m’a semblé utile de leur faire percevoir qu’un </a:t>
            </a:r>
            <a:r>
              <a:rPr lang="fr-FR" dirty="0" smtClean="0">
                <a:solidFill>
                  <a:schemeClr val="tx2"/>
                </a:solidFill>
              </a:rPr>
              <a:t>support</a:t>
            </a:r>
            <a:r>
              <a:rPr lang="fr-FR" smtClean="0">
                <a:solidFill>
                  <a:schemeClr val="tx2"/>
                </a:solidFill>
              </a:rPr>
              <a:t>, un document </a:t>
            </a:r>
            <a:r>
              <a:rPr lang="fr-FR" dirty="0">
                <a:solidFill>
                  <a:schemeClr val="tx2"/>
                </a:solidFill>
              </a:rPr>
              <a:t>ou une problématique, </a:t>
            </a:r>
            <a:r>
              <a:rPr lang="fr-FR" dirty="0" smtClean="0">
                <a:solidFill>
                  <a:schemeClr val="tx2"/>
                </a:solidFill>
              </a:rPr>
              <a:t>pouvaient </a:t>
            </a:r>
            <a:r>
              <a:rPr lang="fr-FR" dirty="0">
                <a:solidFill>
                  <a:schemeClr val="tx2"/>
                </a:solidFill>
              </a:rPr>
              <a:t>concerner plusieurs de ces notions. Et quoi de mieux que de faire en sorte que les élèves s’en rendent compte par eux-mêmes ?</a:t>
            </a:r>
          </a:p>
        </p:txBody>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389998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cap="none" dirty="0" smtClean="0"/>
              <a:t>Objectifs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8" y="2286001"/>
            <a:ext cx="4336322" cy="3268131"/>
          </a:xfrm>
        </p:spPr>
        <p:txBody>
          <a:bodyPr>
            <a:normAutofit lnSpcReduction="10000"/>
          </a:bodyPr>
          <a:lstStyle/>
          <a:p>
            <a:r>
              <a:rPr lang="fr-FR" b="1" dirty="0" smtClean="0">
                <a:solidFill>
                  <a:schemeClr val="tx2"/>
                </a:solidFill>
              </a:rPr>
              <a:t>Objectif culturel :</a:t>
            </a:r>
          </a:p>
          <a:p>
            <a:r>
              <a:rPr lang="fr-FR" dirty="0">
                <a:solidFill>
                  <a:schemeClr val="tx2"/>
                </a:solidFill>
              </a:rPr>
              <a:t>Aborder des thèmes du programme du Cycle Terminal en faisant évoluer les problématiques à partir de plusieurs points de vue différents, afin de créer une distance qui permet de former intellectuellement, et démontrer aux élèves que ces problématiques ne sont pas cloisonnées ni hermétiques.</a:t>
            </a:r>
          </a:p>
        </p:txBody>
      </p:sp>
      <p:sp>
        <p:nvSpPr>
          <p:cNvPr id="10" name="Espace réservé du contenu 5"/>
          <p:cNvSpPr txBox="1">
            <a:spLocks/>
          </p:cNvSpPr>
          <p:nvPr/>
        </p:nvSpPr>
        <p:spPr>
          <a:xfrm>
            <a:off x="5940820" y="2316989"/>
            <a:ext cx="4336322" cy="310342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spcAft>
                <a:spcPts val="400"/>
              </a:spcAft>
            </a:pPr>
            <a:r>
              <a:rPr lang="fr-FR" b="1" dirty="0" smtClean="0">
                <a:solidFill>
                  <a:schemeClr val="tx2"/>
                </a:solidFill>
              </a:rPr>
              <a:t>Objectif linguistique :</a:t>
            </a:r>
          </a:p>
          <a:p>
            <a:r>
              <a:rPr lang="fr-FR" dirty="0">
                <a:solidFill>
                  <a:schemeClr val="tx2"/>
                </a:solidFill>
              </a:rPr>
              <a:t>Travailler l’expression écrite et surtout l’expression orale. Utiliser les outils numériques à notre disposition afin de </a:t>
            </a:r>
            <a:r>
              <a:rPr lang="fr-FR" i="1" dirty="0">
                <a:solidFill>
                  <a:schemeClr val="tx2"/>
                </a:solidFill>
              </a:rPr>
              <a:t>« libérer la parole »</a:t>
            </a:r>
            <a:r>
              <a:rPr lang="fr-FR" dirty="0">
                <a:solidFill>
                  <a:schemeClr val="tx2"/>
                </a:solidFill>
              </a:rPr>
              <a:t> de l’élève, en créant chez lui des besoins de langue. La langue étant </a:t>
            </a:r>
            <a:r>
              <a:rPr lang="fr-FR" i="1" dirty="0">
                <a:solidFill>
                  <a:schemeClr val="tx2"/>
                </a:solidFill>
              </a:rPr>
              <a:t>« le vecteur de la pensée »</a:t>
            </a:r>
            <a:r>
              <a:rPr lang="fr-FR" dirty="0">
                <a:solidFill>
                  <a:schemeClr val="tx2"/>
                </a:solidFill>
              </a:rPr>
              <a:t>, si l’élève a </a:t>
            </a:r>
            <a:r>
              <a:rPr lang="fr-FR" i="1" dirty="0">
                <a:solidFill>
                  <a:schemeClr val="tx2"/>
                </a:solidFill>
              </a:rPr>
              <a:t>« des choses à </a:t>
            </a:r>
            <a:r>
              <a:rPr lang="fr-FR" i="1" u="sng" dirty="0">
                <a:solidFill>
                  <a:schemeClr val="tx2"/>
                </a:solidFill>
              </a:rPr>
              <a:t>dire</a:t>
            </a:r>
            <a:r>
              <a:rPr lang="fr-FR" i="1" dirty="0">
                <a:solidFill>
                  <a:schemeClr val="tx2"/>
                </a:solidFill>
              </a:rPr>
              <a:t> »</a:t>
            </a:r>
            <a:r>
              <a:rPr lang="fr-FR" dirty="0">
                <a:solidFill>
                  <a:schemeClr val="tx2"/>
                </a:solidFill>
              </a:rPr>
              <a:t>, des pensées à exprimer, cela devrait se ressentir et le conduire à l’expression orale grâce à la création de ce besoin.</a:t>
            </a:r>
          </a:p>
        </p:txBody>
      </p:sp>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406159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cap="none" dirty="0" smtClean="0"/>
              <a:t>Activités langagières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86001"/>
            <a:ext cx="8840589" cy="3268131"/>
          </a:xfrm>
        </p:spPr>
        <p:txBody>
          <a:bodyPr>
            <a:normAutofit/>
          </a:bodyPr>
          <a:lstStyle/>
          <a:p>
            <a:pPr lvl="0"/>
            <a:r>
              <a:rPr lang="fr-FR" u="sng" dirty="0">
                <a:solidFill>
                  <a:schemeClr val="tx2"/>
                </a:solidFill>
              </a:rPr>
              <a:t>Compréhension de l’écrit</a:t>
            </a:r>
            <a:r>
              <a:rPr lang="fr-FR" dirty="0">
                <a:solidFill>
                  <a:schemeClr val="tx2"/>
                </a:solidFill>
              </a:rPr>
              <a:t> =&gt; choix de textes/articles à publier ;</a:t>
            </a:r>
          </a:p>
          <a:p>
            <a:r>
              <a:rPr lang="fr-FR" u="sng" dirty="0">
                <a:solidFill>
                  <a:schemeClr val="tx2"/>
                </a:solidFill>
              </a:rPr>
              <a:t>Expression écrite</a:t>
            </a:r>
            <a:r>
              <a:rPr lang="fr-FR" dirty="0">
                <a:solidFill>
                  <a:schemeClr val="tx2"/>
                </a:solidFill>
              </a:rPr>
              <a:t> =&gt; rédaction de la justification de la publication </a:t>
            </a:r>
            <a:r>
              <a:rPr lang="fr-FR" dirty="0" smtClean="0">
                <a:solidFill>
                  <a:schemeClr val="tx2"/>
                </a:solidFill>
              </a:rPr>
              <a:t>sur Padlet ;</a:t>
            </a:r>
            <a:endParaRPr lang="fr-FR" dirty="0">
              <a:solidFill>
                <a:schemeClr val="tx2"/>
              </a:solidFill>
            </a:endParaRPr>
          </a:p>
          <a:p>
            <a:pPr lvl="0"/>
            <a:r>
              <a:rPr lang="fr-FR" u="sng" dirty="0" smtClean="0">
                <a:solidFill>
                  <a:schemeClr val="tx2"/>
                </a:solidFill>
              </a:rPr>
              <a:t>Expression </a:t>
            </a:r>
            <a:r>
              <a:rPr lang="fr-FR" u="sng" dirty="0">
                <a:solidFill>
                  <a:schemeClr val="tx2"/>
                </a:solidFill>
              </a:rPr>
              <a:t>orale en continu</a:t>
            </a:r>
            <a:r>
              <a:rPr lang="fr-FR" dirty="0">
                <a:solidFill>
                  <a:schemeClr val="tx2"/>
                </a:solidFill>
              </a:rPr>
              <a:t> =&gt; présentation des publications sur le Padlet </a:t>
            </a:r>
            <a:r>
              <a:rPr lang="fr-FR" dirty="0" smtClean="0">
                <a:solidFill>
                  <a:schemeClr val="tx2"/>
                </a:solidFill>
              </a:rPr>
              <a:t>; </a:t>
            </a:r>
            <a:r>
              <a:rPr lang="fr-FR" dirty="0">
                <a:solidFill>
                  <a:schemeClr val="tx2"/>
                </a:solidFill>
              </a:rPr>
              <a:t>justification des publications et exploitation de celles-ci dans différentes notions du programme du cycle </a:t>
            </a:r>
            <a:r>
              <a:rPr lang="fr-FR" dirty="0" smtClean="0">
                <a:solidFill>
                  <a:schemeClr val="tx2"/>
                </a:solidFill>
              </a:rPr>
              <a:t>terminal ;</a:t>
            </a:r>
            <a:endParaRPr lang="fr-FR" dirty="0">
              <a:solidFill>
                <a:schemeClr val="tx2"/>
              </a:solidFill>
            </a:endParaRPr>
          </a:p>
          <a:p>
            <a:r>
              <a:rPr lang="fr-FR" u="sng" dirty="0" smtClean="0">
                <a:solidFill>
                  <a:schemeClr val="tx2"/>
                </a:solidFill>
              </a:rPr>
              <a:t>Expression </a:t>
            </a:r>
            <a:r>
              <a:rPr lang="fr-FR" u="sng" dirty="0">
                <a:solidFill>
                  <a:schemeClr val="tx2"/>
                </a:solidFill>
              </a:rPr>
              <a:t>orale en </a:t>
            </a:r>
            <a:r>
              <a:rPr lang="fr-FR" u="sng" dirty="0" smtClean="0">
                <a:solidFill>
                  <a:schemeClr val="tx2"/>
                </a:solidFill>
              </a:rPr>
              <a:t>interaction</a:t>
            </a:r>
            <a:r>
              <a:rPr lang="fr-FR" dirty="0" smtClean="0">
                <a:solidFill>
                  <a:schemeClr val="tx2"/>
                </a:solidFill>
              </a:rPr>
              <a:t> =&gt; répondre à des demandes de justification </a:t>
            </a:r>
            <a:r>
              <a:rPr lang="fr-FR" dirty="0">
                <a:solidFill>
                  <a:schemeClr val="tx2"/>
                </a:solidFill>
              </a:rPr>
              <a:t>des </a:t>
            </a:r>
            <a:r>
              <a:rPr lang="fr-FR" dirty="0" smtClean="0">
                <a:solidFill>
                  <a:schemeClr val="tx2"/>
                </a:solidFill>
              </a:rPr>
              <a:t>publications, répondre aux demandes de précision des élèves et/ou du professeur.</a:t>
            </a:r>
            <a:endParaRPr lang="fr-FR" dirty="0">
              <a:solidFill>
                <a:schemeClr val="tx2"/>
              </a:solidFill>
            </a:endParaRP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161653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cap="none" dirty="0" smtClean="0"/>
              <a:t>Outils et ressources numériques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887135"/>
            <a:ext cx="8840589" cy="3268131"/>
          </a:xfrm>
        </p:spPr>
        <p:txBody>
          <a:bodyPr>
            <a:normAutofit/>
          </a:bodyPr>
          <a:lstStyle/>
          <a:p>
            <a:pPr lvl="0"/>
            <a:r>
              <a:rPr lang="fr-FR" dirty="0" smtClean="0">
                <a:solidFill>
                  <a:schemeClr val="tx2"/>
                </a:solidFill>
              </a:rPr>
              <a:t>Padlet / Mur collaboratif</a:t>
            </a:r>
            <a:r>
              <a:rPr lang="fr-FR" dirty="0">
                <a:solidFill>
                  <a:schemeClr val="tx2"/>
                </a:solidFill>
              </a:rPr>
              <a:t> ;</a:t>
            </a:r>
          </a:p>
          <a:p>
            <a:r>
              <a:rPr lang="fr-FR" dirty="0" err="1" smtClean="0">
                <a:solidFill>
                  <a:schemeClr val="tx2"/>
                </a:solidFill>
              </a:rPr>
              <a:t>Vidéo-projecteur</a:t>
            </a:r>
            <a:r>
              <a:rPr lang="fr-FR" dirty="0">
                <a:solidFill>
                  <a:schemeClr val="tx2"/>
                </a:solidFill>
              </a:rPr>
              <a:t> </a:t>
            </a:r>
            <a:r>
              <a:rPr lang="fr-FR" dirty="0" smtClean="0">
                <a:solidFill>
                  <a:schemeClr val="tx2"/>
                </a:solidFill>
              </a:rPr>
              <a:t>;</a:t>
            </a:r>
          </a:p>
          <a:p>
            <a:r>
              <a:rPr lang="fr-FR" dirty="0" smtClean="0">
                <a:solidFill>
                  <a:schemeClr val="tx2"/>
                </a:solidFill>
              </a:rPr>
              <a:t>Tablettes, ordinateurs de la salle informatique et smartphones ;</a:t>
            </a:r>
            <a:endParaRPr lang="fr-FR" dirty="0">
              <a:solidFill>
                <a:schemeClr val="tx2"/>
              </a:solidFill>
            </a:endParaRPr>
          </a:p>
          <a:p>
            <a:pPr lvl="0"/>
            <a:r>
              <a:rPr lang="fr-FR" dirty="0" err="1" smtClean="0">
                <a:solidFill>
                  <a:schemeClr val="tx2"/>
                </a:solidFill>
              </a:rPr>
              <a:t>QRCode</a:t>
            </a:r>
            <a:r>
              <a:rPr lang="fr-FR" dirty="0" smtClean="0">
                <a:solidFill>
                  <a:schemeClr val="tx2"/>
                </a:solidFill>
              </a:rPr>
              <a:t>, création et exploitation ;</a:t>
            </a:r>
            <a:endParaRPr lang="fr-FR" dirty="0">
              <a:solidFill>
                <a:schemeClr val="tx2"/>
              </a:solidFill>
            </a:endParaRPr>
          </a:p>
          <a:p>
            <a:r>
              <a:rPr lang="fr-FR" dirty="0" smtClean="0">
                <a:solidFill>
                  <a:schemeClr val="tx2"/>
                </a:solidFill>
              </a:rPr>
              <a:t>Dictionnaire et Traducteur en ligne.</a:t>
            </a:r>
            <a:endParaRPr lang="fr-FR" dirty="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419055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cap="none" dirty="0" smtClean="0"/>
              <a:t>Plus-values de ce projet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22121"/>
            <a:ext cx="8840589" cy="3268131"/>
          </a:xfrm>
        </p:spPr>
        <p:txBody>
          <a:bodyPr>
            <a:normAutofit fontScale="85000" lnSpcReduction="10000"/>
          </a:bodyPr>
          <a:lstStyle/>
          <a:p>
            <a:pPr lvl="0"/>
            <a:r>
              <a:rPr lang="fr-FR" dirty="0" smtClean="0">
                <a:solidFill>
                  <a:schemeClr val="tx2"/>
                </a:solidFill>
              </a:rPr>
              <a:t>Enorme intérêt des élèves pour ce genre de travail</a:t>
            </a:r>
            <a:r>
              <a:rPr lang="fr-FR" dirty="0">
                <a:solidFill>
                  <a:schemeClr val="tx2"/>
                </a:solidFill>
              </a:rPr>
              <a:t> </a:t>
            </a:r>
            <a:r>
              <a:rPr lang="fr-FR" dirty="0" smtClean="0">
                <a:solidFill>
                  <a:schemeClr val="tx2"/>
                </a:solidFill>
              </a:rPr>
              <a:t>;</a:t>
            </a:r>
          </a:p>
          <a:p>
            <a:pPr lvl="0"/>
            <a:r>
              <a:rPr lang="fr-FR" dirty="0" smtClean="0">
                <a:solidFill>
                  <a:schemeClr val="tx2"/>
                </a:solidFill>
              </a:rPr>
              <a:t>Développement de l'autonomie des élèves ;</a:t>
            </a:r>
            <a:endParaRPr lang="fr-FR" dirty="0">
              <a:solidFill>
                <a:schemeClr val="tx2"/>
              </a:solidFill>
            </a:endParaRPr>
          </a:p>
          <a:p>
            <a:r>
              <a:rPr lang="fr-FR" dirty="0" smtClean="0">
                <a:solidFill>
                  <a:schemeClr val="tx2"/>
                </a:solidFill>
              </a:rPr>
              <a:t>Possibilités de présentation originales et de nature à maintenir en éveil l'intérêt des élèves</a:t>
            </a:r>
            <a:r>
              <a:rPr lang="fr-FR" dirty="0">
                <a:solidFill>
                  <a:schemeClr val="tx2"/>
                </a:solidFill>
              </a:rPr>
              <a:t> </a:t>
            </a:r>
            <a:r>
              <a:rPr lang="fr-FR" dirty="0" smtClean="0">
                <a:solidFill>
                  <a:schemeClr val="tx2"/>
                </a:solidFill>
              </a:rPr>
              <a:t>;</a:t>
            </a:r>
          </a:p>
          <a:p>
            <a:r>
              <a:rPr lang="fr-FR" dirty="0" smtClean="0">
                <a:solidFill>
                  <a:schemeClr val="tx2"/>
                </a:solidFill>
              </a:rPr>
              <a:t>Améliorer l'écoute mutuelle et favoriser l'interaction et la mutualisation de la parole ;</a:t>
            </a:r>
          </a:p>
          <a:p>
            <a:r>
              <a:rPr lang="fr-FR" dirty="0" smtClean="0">
                <a:solidFill>
                  <a:schemeClr val="tx2"/>
                </a:solidFill>
              </a:rPr>
              <a:t>Exposition à la langue en dehors des heures de cours ;</a:t>
            </a:r>
            <a:endParaRPr lang="fr-FR" dirty="0">
              <a:solidFill>
                <a:schemeClr val="tx2"/>
              </a:solidFill>
            </a:endParaRPr>
          </a:p>
          <a:p>
            <a:pPr lvl="0"/>
            <a:r>
              <a:rPr lang="fr-FR" dirty="0" smtClean="0">
                <a:solidFill>
                  <a:schemeClr val="tx2"/>
                </a:solidFill>
              </a:rPr>
              <a:t>Enorme diversité de supports accessibles aux élèves ;</a:t>
            </a:r>
            <a:endParaRPr lang="fr-FR" dirty="0">
              <a:solidFill>
                <a:schemeClr val="tx2"/>
              </a:solidFill>
            </a:endParaRPr>
          </a:p>
          <a:p>
            <a:r>
              <a:rPr lang="fr-FR" dirty="0" smtClean="0">
                <a:solidFill>
                  <a:schemeClr val="tx2"/>
                </a:solidFill>
              </a:rPr>
              <a:t>Immense fierté des élèves pour le résultat obtenu et pour lequel ils ont fourni un travail considérable ;</a:t>
            </a:r>
          </a:p>
          <a:p>
            <a:r>
              <a:rPr lang="fr-FR" dirty="0" smtClean="0">
                <a:solidFill>
                  <a:schemeClr val="tx2"/>
                </a:solidFill>
              </a:rPr>
              <a:t>Ce travail restera accessible et exploitable l'année prochaine et même au-delà.</a:t>
            </a:r>
            <a:endParaRPr lang="fr-FR" dirty="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425979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a:t>Freins à la réalisation </a:t>
            </a:r>
            <a:r>
              <a:rPr lang="fr-FR" b="1" cap="none" dirty="0" smtClean="0"/>
              <a:t>du </a:t>
            </a:r>
            <a:r>
              <a:rPr lang="fr-FR" b="1" cap="none" dirty="0"/>
              <a:t>projet</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22121"/>
            <a:ext cx="8840589" cy="3268131"/>
          </a:xfrm>
        </p:spPr>
        <p:txBody>
          <a:bodyPr>
            <a:normAutofit/>
          </a:bodyPr>
          <a:lstStyle/>
          <a:p>
            <a:pPr lvl="0"/>
            <a:r>
              <a:rPr lang="fr-FR" dirty="0" smtClean="0">
                <a:solidFill>
                  <a:schemeClr val="tx2"/>
                </a:solidFill>
              </a:rPr>
              <a:t>Notre établissement n'est pas encore équipé de tablettes ;</a:t>
            </a:r>
          </a:p>
          <a:p>
            <a:pPr lvl="0"/>
            <a:r>
              <a:rPr lang="fr-FR" dirty="0" smtClean="0">
                <a:solidFill>
                  <a:schemeClr val="tx2"/>
                </a:solidFill>
              </a:rPr>
              <a:t>Les salles informatiques sont généralement occupées par les sections professionnelles ;</a:t>
            </a:r>
            <a:endParaRPr lang="fr-FR" dirty="0">
              <a:solidFill>
                <a:schemeClr val="tx2"/>
              </a:solidFill>
            </a:endParaRPr>
          </a:p>
          <a:p>
            <a:r>
              <a:rPr lang="fr-FR" dirty="0" smtClean="0">
                <a:solidFill>
                  <a:schemeClr val="tx2"/>
                </a:solidFill>
              </a:rPr>
              <a:t>Une partie du travail était à faire hors de la classe, et tous les élèves n'ont pas toujours respecté les délais fixés</a:t>
            </a:r>
            <a:r>
              <a:rPr lang="fr-FR" dirty="0">
                <a:solidFill>
                  <a:schemeClr val="tx2"/>
                </a:solidFill>
              </a:rPr>
              <a:t> </a:t>
            </a:r>
            <a:r>
              <a:rPr lang="fr-FR" dirty="0" smtClean="0">
                <a:solidFill>
                  <a:schemeClr val="tx2"/>
                </a:solidFill>
              </a:rPr>
              <a:t>;</a:t>
            </a:r>
          </a:p>
          <a:p>
            <a:r>
              <a:rPr lang="fr-FR" dirty="0" smtClean="0">
                <a:solidFill>
                  <a:schemeClr val="tx2"/>
                </a:solidFill>
              </a:rPr>
              <a:t>Contraintes (parfois décourageantes !) liées à l'entrée en vigueur de la RGPD depuis mai 2018, pour la publication de travaux d'élèves sur Padlet ;</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37975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smtClean="0"/>
              <a:t>Conduite de la séquence</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22121"/>
            <a:ext cx="8840589" cy="3268131"/>
          </a:xfrm>
        </p:spPr>
        <p:txBody>
          <a:bodyPr>
            <a:normAutofit/>
          </a:bodyPr>
          <a:lstStyle/>
          <a:p>
            <a:pPr lvl="0"/>
            <a:r>
              <a:rPr lang="fr-FR" dirty="0" smtClean="0">
                <a:solidFill>
                  <a:schemeClr val="tx2"/>
                </a:solidFill>
                <a:latin typeface="Arial" panose="020B0604020202020204" pitchFamily="34" charset="0"/>
                <a:cs typeface="Arial" panose="020B0604020202020204" pitchFamily="34" charset="0"/>
              </a:rPr>
              <a:t>1</a:t>
            </a:r>
            <a:r>
              <a:rPr lang="fr-FR" dirty="0" smtClean="0">
                <a:solidFill>
                  <a:schemeClr val="tx2"/>
                </a:solidFill>
              </a:rPr>
              <a:t>) Les élèves ont reçu l'adresse du Padlet sur papier, avec l'adresse in extenso et un </a:t>
            </a:r>
            <a:r>
              <a:rPr lang="fr-FR" dirty="0" err="1" smtClean="0">
                <a:solidFill>
                  <a:schemeClr val="tx2"/>
                </a:solidFill>
              </a:rPr>
              <a:t>QRCode</a:t>
            </a:r>
            <a:r>
              <a:rPr lang="fr-FR" dirty="0" smtClean="0">
                <a:solidFill>
                  <a:schemeClr val="tx2"/>
                </a:solidFill>
              </a:rPr>
              <a:t> (voir ci-dessous) et cette même adresse a été mise à leur disposition sur l'ENT</a:t>
            </a:r>
          </a:p>
          <a:p>
            <a:pPr lvl="0"/>
            <a:endParaRPr lang="fr-FR" dirty="0" smtClean="0">
              <a:solidFill>
                <a:schemeClr val="tx2"/>
              </a:solidFill>
            </a:endParaRPr>
          </a:p>
          <a:p>
            <a:pPr lvl="0"/>
            <a:endParaRPr lang="fr-FR" dirty="0" smtClean="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pic>
        <p:nvPicPr>
          <p:cNvPr id="3" name="Imag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5505" y="3774113"/>
            <a:ext cx="8629650" cy="1628775"/>
          </a:xfrm>
          <a:prstGeom prst="rect">
            <a:avLst/>
          </a:prstGeom>
        </p:spPr>
      </p:pic>
    </p:spTree>
    <p:extLst>
      <p:ext uri="{BB962C8B-B14F-4D97-AF65-F5344CB8AC3E}">
        <p14:creationId xmlns:p14="http://schemas.microsoft.com/office/powerpoint/2010/main" val="139263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a:xfrm>
            <a:off x="1251678" y="382385"/>
            <a:ext cx="10178322" cy="1492132"/>
          </a:xfrm>
        </p:spPr>
        <p:txBody>
          <a:bodyPr anchor="ctr">
            <a:normAutofit/>
          </a:bodyPr>
          <a:lstStyle/>
          <a:p>
            <a:r>
              <a:rPr lang="fr-FR" b="1" cap="none" dirty="0" smtClean="0"/>
              <a:t>Conduite de la séquence</a:t>
            </a:r>
            <a:r>
              <a:rPr lang="fr-FR" cap="none" dirty="0" smtClean="0"/>
              <a:t> :</a:t>
            </a:r>
            <a:endParaRPr lang="fr-FR" cap="none"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Espace réservé du contenu 5"/>
          <p:cNvSpPr>
            <a:spLocks noGrp="1"/>
          </p:cNvSpPr>
          <p:nvPr>
            <p:ph idx="1"/>
          </p:nvPr>
        </p:nvSpPr>
        <p:spPr>
          <a:xfrm>
            <a:off x="1251677" y="2222122"/>
            <a:ext cx="9306344" cy="3226571"/>
          </a:xfrm>
        </p:spPr>
        <p:txBody>
          <a:bodyPr>
            <a:normAutofit fontScale="25000" lnSpcReduction="20000"/>
          </a:bodyPr>
          <a:lstStyle/>
          <a:p>
            <a:pPr lvl="0"/>
            <a:r>
              <a:rPr lang="fr-FR" sz="5600" dirty="0" smtClean="0">
                <a:solidFill>
                  <a:schemeClr val="tx2"/>
                </a:solidFill>
                <a:latin typeface="Arial" panose="020B0604020202020204" pitchFamily="34" charset="0"/>
                <a:cs typeface="Arial" panose="020B0604020202020204" pitchFamily="34" charset="0"/>
              </a:rPr>
              <a:t>2</a:t>
            </a:r>
            <a:r>
              <a:rPr lang="fr-FR" sz="5600" dirty="0" smtClean="0">
                <a:solidFill>
                  <a:schemeClr val="tx2"/>
                </a:solidFill>
              </a:rPr>
              <a:t>) Une fois arrivés sur le Padlet, les élèves trouvaient les consignes suivantes :</a:t>
            </a:r>
          </a:p>
          <a:p>
            <a:pPr lvl="0"/>
            <a:endParaRPr lang="fr-FR" dirty="0" smtClean="0">
              <a:solidFill>
                <a:schemeClr val="tx2"/>
              </a:solidFill>
            </a:endParaRPr>
          </a:p>
          <a:p>
            <a:pPr marL="0" indent="0">
              <a:spcAft>
                <a:spcPts val="500"/>
              </a:spcAft>
              <a:buNone/>
            </a:pPr>
            <a:r>
              <a:rPr lang="fr-FR" sz="4800" dirty="0">
                <a:solidFill>
                  <a:schemeClr val="tx2"/>
                </a:solidFill>
              </a:rPr>
              <a:t>Nous souhaitons montrer que les différentes notions étudiées ne sont pas cloisonnées, mais que de très nombreux documents peuvent en concerner plusieurs.</a:t>
            </a:r>
          </a:p>
          <a:p>
            <a:pPr marL="0" indent="0">
              <a:spcAft>
                <a:spcPts val="500"/>
              </a:spcAft>
              <a:buNone/>
            </a:pPr>
            <a:r>
              <a:rPr lang="fr-FR" sz="4800" dirty="0" smtClean="0">
                <a:solidFill>
                  <a:schemeClr val="tx2"/>
                </a:solidFill>
              </a:rPr>
              <a:t>Vous </a:t>
            </a:r>
            <a:r>
              <a:rPr lang="fr-FR" sz="4800" dirty="0">
                <a:solidFill>
                  <a:schemeClr val="tx2"/>
                </a:solidFill>
              </a:rPr>
              <a:t>devez publier un contenu de votre choix (image, texte, vidéo, son, etc.) en rapport avec l'une des notions du Cycle Terminal</a:t>
            </a:r>
            <a:r>
              <a:rPr lang="fr-FR" sz="4800" dirty="0" smtClean="0">
                <a:solidFill>
                  <a:schemeClr val="tx2"/>
                </a:solidFill>
              </a:rPr>
              <a:t>.</a:t>
            </a:r>
            <a:endParaRPr lang="fr-FR" sz="4800" dirty="0">
              <a:solidFill>
                <a:schemeClr val="tx2"/>
              </a:solidFill>
            </a:endParaRPr>
          </a:p>
          <a:p>
            <a:pPr marL="0" indent="0">
              <a:spcAft>
                <a:spcPts val="500"/>
              </a:spcAft>
              <a:buNone/>
            </a:pPr>
            <a:r>
              <a:rPr lang="fr-FR" sz="4800" dirty="0" smtClean="0">
                <a:solidFill>
                  <a:schemeClr val="tx2"/>
                </a:solidFill>
              </a:rPr>
              <a:t>Vous </a:t>
            </a:r>
            <a:r>
              <a:rPr lang="fr-FR" sz="4800" dirty="0">
                <a:solidFill>
                  <a:schemeClr val="tx2"/>
                </a:solidFill>
              </a:rPr>
              <a:t>indiquerez quelle est la Notion qui vous parait la mieux adaptée pour la publication et vous justifierez brièvement ce choix</a:t>
            </a:r>
            <a:r>
              <a:rPr lang="fr-FR" sz="4800" dirty="0" smtClean="0">
                <a:solidFill>
                  <a:schemeClr val="tx2"/>
                </a:solidFill>
              </a:rPr>
              <a:t>.</a:t>
            </a:r>
            <a:endParaRPr lang="fr-FR" sz="4800" dirty="0">
              <a:solidFill>
                <a:schemeClr val="tx2"/>
              </a:solidFill>
            </a:endParaRPr>
          </a:p>
          <a:p>
            <a:pPr marL="0" indent="0">
              <a:spcAft>
                <a:spcPts val="500"/>
              </a:spcAft>
              <a:buNone/>
            </a:pPr>
            <a:r>
              <a:rPr lang="fr-FR" sz="4800" dirty="0" smtClean="0">
                <a:solidFill>
                  <a:schemeClr val="tx2"/>
                </a:solidFill>
              </a:rPr>
              <a:t>Le </a:t>
            </a:r>
            <a:r>
              <a:rPr lang="fr-FR" sz="4800" dirty="0">
                <a:solidFill>
                  <a:schemeClr val="tx2"/>
                </a:solidFill>
              </a:rPr>
              <a:t>but ensuite, sera d'exploiter cette publication sous un autre angle, c'est à dire à la lumière d'une autre notion, que vous justifierez également</a:t>
            </a:r>
            <a:r>
              <a:rPr lang="fr-FR" sz="4800" dirty="0" smtClean="0">
                <a:solidFill>
                  <a:schemeClr val="tx2"/>
                </a:solidFill>
              </a:rPr>
              <a:t>.</a:t>
            </a:r>
            <a:endParaRPr lang="fr-FR" sz="4800" dirty="0">
              <a:solidFill>
                <a:schemeClr val="tx2"/>
              </a:solidFill>
            </a:endParaRPr>
          </a:p>
          <a:p>
            <a:pPr marL="0" indent="0">
              <a:spcAft>
                <a:spcPts val="500"/>
              </a:spcAft>
              <a:buNone/>
            </a:pPr>
            <a:r>
              <a:rPr lang="fr-FR" sz="4800" dirty="0" smtClean="0">
                <a:solidFill>
                  <a:schemeClr val="tx2"/>
                </a:solidFill>
              </a:rPr>
              <a:t>L'objectif </a:t>
            </a:r>
            <a:r>
              <a:rPr lang="fr-FR" sz="4800" dirty="0">
                <a:solidFill>
                  <a:schemeClr val="tx2"/>
                </a:solidFill>
              </a:rPr>
              <a:t>final sera une production orale en continu de deux minutes (au moins) durant laquelle vous développerez, justifierez et expliquerez vos choix</a:t>
            </a:r>
            <a:r>
              <a:rPr lang="fr-FR" sz="4800" dirty="0" smtClean="0">
                <a:solidFill>
                  <a:schemeClr val="tx2"/>
                </a:solidFill>
              </a:rPr>
              <a:t>.</a:t>
            </a:r>
            <a:endParaRPr lang="fr-FR" sz="4800" dirty="0">
              <a:solidFill>
                <a:schemeClr val="tx2"/>
              </a:solidFill>
            </a:endParaRPr>
          </a:p>
          <a:p>
            <a:pPr marL="0" indent="0">
              <a:spcAft>
                <a:spcPts val="500"/>
              </a:spcAft>
              <a:buNone/>
            </a:pPr>
            <a:r>
              <a:rPr lang="fr-FR" sz="4800" dirty="0" smtClean="0">
                <a:solidFill>
                  <a:schemeClr val="tx2"/>
                </a:solidFill>
              </a:rPr>
              <a:t>L'enregistrement </a:t>
            </a:r>
            <a:r>
              <a:rPr lang="fr-FR" sz="4800" dirty="0">
                <a:solidFill>
                  <a:schemeClr val="tx2"/>
                </a:solidFill>
              </a:rPr>
              <a:t>oral de cette production orale serait un vrai plus, qui serait récompensé </a:t>
            </a:r>
            <a:r>
              <a:rPr lang="fr-FR" sz="4800" dirty="0" smtClean="0">
                <a:solidFill>
                  <a:schemeClr val="tx2"/>
                </a:solidFill>
              </a:rPr>
              <a:t>!</a:t>
            </a:r>
            <a:endParaRPr lang="fr-FR" sz="4800" dirty="0">
              <a:solidFill>
                <a:schemeClr val="tx2"/>
              </a:solidFill>
            </a:endParaRPr>
          </a:p>
          <a:p>
            <a:pPr marL="0" indent="0">
              <a:spcAft>
                <a:spcPts val="500"/>
              </a:spcAft>
              <a:buNone/>
            </a:pPr>
            <a:r>
              <a:rPr lang="fr-FR" sz="4800" dirty="0" smtClean="0">
                <a:solidFill>
                  <a:schemeClr val="tx2"/>
                </a:solidFill>
              </a:rPr>
              <a:t>Une </a:t>
            </a:r>
            <a:r>
              <a:rPr lang="fr-FR" sz="4800" dirty="0">
                <a:solidFill>
                  <a:schemeClr val="tx2"/>
                </a:solidFill>
              </a:rPr>
              <a:t>même publication pourra même donner lieu à son exploitation en rapport avec trois voire les quatre notions.</a:t>
            </a:r>
          </a:p>
          <a:p>
            <a:pPr marL="0" lvl="0" indent="0">
              <a:buNone/>
            </a:pPr>
            <a:endParaRPr lang="fr-FR" sz="3700" dirty="0" smtClean="0">
              <a:solidFill>
                <a:schemeClr val="tx2"/>
              </a:solidFill>
            </a:endParaRPr>
          </a:p>
          <a:p>
            <a:pPr marL="0" lvl="0" indent="0">
              <a:buNone/>
            </a:pPr>
            <a:endParaRPr lang="fr-FR" sz="3700" dirty="0" smtClean="0">
              <a:solidFill>
                <a:schemeClr val="tx2"/>
              </a:solidFill>
            </a:endParaRPr>
          </a:p>
          <a:p>
            <a:pPr marL="0" lvl="0" indent="0">
              <a:buNone/>
            </a:pPr>
            <a:endParaRPr lang="fr-FR" sz="3700" dirty="0" smtClean="0">
              <a:solidFill>
                <a:schemeClr val="tx2"/>
              </a:solidFill>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152780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otalTime>320</TotalTime>
  <Words>988</Words>
  <Application>Microsoft Office PowerPoint</Application>
  <PresentationFormat>Personnalisé</PresentationFormat>
  <Paragraphs>65</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Badge</vt:lpstr>
      <vt:lpstr> Regards Croisés  Travail sur les différentes notions du Cycle Terminal  2018-2019</vt:lpstr>
      <vt:lpstr>Origine du projet</vt:lpstr>
      <vt:lpstr>Objectifs :</vt:lpstr>
      <vt:lpstr>Activités langagières :</vt:lpstr>
      <vt:lpstr>Outils et ressources numériques :</vt:lpstr>
      <vt:lpstr>Plus-values de ce projet :</vt:lpstr>
      <vt:lpstr>Freins à la réalisation du projet :</vt:lpstr>
      <vt:lpstr>Conduite de la séquence :</vt:lpstr>
      <vt:lpstr>Conduite de la séquence :</vt:lpstr>
      <vt:lpstr>Conduite de la séquence :</vt:lpstr>
      <vt:lpstr>Conduite de la séquence :</vt:lpstr>
      <vt:lpstr>Evaluation :</vt:lpstr>
      <vt:lpstr>Bilan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 accompagnée - plan de travail - 2018-2019</dc:title>
  <dc:creator>Pablo</dc:creator>
  <cp:lastModifiedBy>Adm</cp:lastModifiedBy>
  <cp:revision>65</cp:revision>
  <dcterms:created xsi:type="dcterms:W3CDTF">2019-04-29T08:55:45Z</dcterms:created>
  <dcterms:modified xsi:type="dcterms:W3CDTF">2019-07-04T18:52:03Z</dcterms:modified>
</cp:coreProperties>
</file>