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73" r:id="rId5"/>
    <p:sldId id="277" r:id="rId6"/>
    <p:sldId id="260" r:id="rId7"/>
    <p:sldId id="261" r:id="rId8"/>
    <p:sldId id="263" r:id="rId9"/>
    <p:sldId id="264" r:id="rId10"/>
    <p:sldId id="269" r:id="rId11"/>
    <p:sldId id="262" r:id="rId12"/>
    <p:sldId id="265" r:id="rId13"/>
    <p:sldId id="271" r:id="rId14"/>
    <p:sldId id="266" r:id="rId15"/>
    <p:sldId id="267" r:id="rId16"/>
    <p:sldId id="270" r:id="rId17"/>
    <p:sldId id="272" r:id="rId18"/>
    <p:sldId id="278" r:id="rId19"/>
    <p:sldId id="279" r:id="rId20"/>
    <p:sldId id="274"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931644E-1EB9-47A1-9326-0CBD4C468EAC}" type="datetimeFigureOut">
              <a:rPr lang="fr-FR" smtClean="0"/>
              <a:t>20/05/2021</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4249725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31644E-1EB9-47A1-9326-0CBD4C468EAC}" type="datetimeFigureOut">
              <a:rPr lang="fr-FR" smtClean="0"/>
              <a:t>20/05/2021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314392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31644E-1EB9-47A1-9326-0CBD4C468EAC}" type="datetimeFigureOut">
              <a:rPr lang="fr-FR" smtClean="0"/>
              <a:t>20/05/2021</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A3FD69D-6DFD-43DB-A8BC-31A50E129C1A}"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3449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931644E-1EB9-47A1-9326-0CBD4C468EAC}" type="datetimeFigureOut">
              <a:rPr lang="fr-FR" smtClean="0"/>
              <a:t>20/05/2021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3402863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931644E-1EB9-47A1-9326-0CBD4C468EAC}" type="datetimeFigureOut">
              <a:rPr lang="fr-FR" smtClean="0"/>
              <a:t>20/05/2021</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3FD69D-6DFD-43DB-A8BC-31A50E129C1A}"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43232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931644E-1EB9-47A1-9326-0CBD4C468EAC}" type="datetimeFigureOut">
              <a:rPr lang="fr-FR" smtClean="0"/>
              <a:t>20/05/2021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986489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31644E-1EB9-47A1-9326-0CBD4C468EAC}" type="datetimeFigureOut">
              <a:rPr lang="fr-FR" smtClean="0"/>
              <a:t>20/05/2021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92653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31644E-1EB9-47A1-9326-0CBD4C468EAC}" type="datetimeFigureOut">
              <a:rPr lang="fr-FR" smtClean="0"/>
              <a:t>20/05/2021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233135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31644E-1EB9-47A1-9326-0CBD4C468EAC}" type="datetimeFigureOut">
              <a:rPr lang="fr-FR" smtClean="0"/>
              <a:t>20/05/2021</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4235424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931644E-1EB9-47A1-9326-0CBD4C468EAC}" type="datetimeFigureOut">
              <a:rPr lang="fr-FR" smtClean="0"/>
              <a:t>20/05/2021</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1350418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931644E-1EB9-47A1-9326-0CBD4C468EAC}" type="datetimeFigureOut">
              <a:rPr lang="fr-FR" smtClean="0"/>
              <a:t>20/05/2021</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117935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931644E-1EB9-47A1-9326-0CBD4C468EAC}" type="datetimeFigureOut">
              <a:rPr lang="fr-FR" smtClean="0"/>
              <a:t>20/05/2021</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81938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931644E-1EB9-47A1-9326-0CBD4C468EAC}" type="datetimeFigureOut">
              <a:rPr lang="fr-FR" smtClean="0"/>
              <a:t>20/05/2021</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3131840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1644E-1EB9-47A1-9326-0CBD4C468EAC}" type="datetimeFigureOut">
              <a:rPr lang="fr-FR" smtClean="0"/>
              <a:t>20/05/2021</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3998772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931644E-1EB9-47A1-9326-0CBD4C468EAC}" type="datetimeFigureOut">
              <a:rPr lang="fr-FR" smtClean="0"/>
              <a:t>20/05/2021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40951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931644E-1EB9-47A1-9326-0CBD4C468EAC}" type="datetimeFigureOut">
              <a:rPr lang="fr-FR" smtClean="0"/>
              <a:t>20/05/2021</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3A3FD69D-6DFD-43DB-A8BC-31A50E129C1A}" type="slidenum">
              <a:rPr lang="fr-FR" smtClean="0"/>
              <a:t>‹N°›</a:t>
            </a:fld>
            <a:endParaRPr lang="fr-FR"/>
          </a:p>
        </p:txBody>
      </p:sp>
    </p:spTree>
    <p:extLst>
      <p:ext uri="{BB962C8B-B14F-4D97-AF65-F5344CB8AC3E}">
        <p14:creationId xmlns:p14="http://schemas.microsoft.com/office/powerpoint/2010/main" val="2474064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931644E-1EB9-47A1-9326-0CBD4C468EAC}" type="datetimeFigureOut">
              <a:rPr lang="fr-FR" smtClean="0"/>
              <a:t>20/05/2021</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A3FD69D-6DFD-43DB-A8BC-31A50E129C1A}" type="slidenum">
              <a:rPr lang="fr-FR" smtClean="0"/>
              <a:t>‹N°›</a:t>
            </a:fld>
            <a:endParaRPr lang="fr-FR"/>
          </a:p>
        </p:txBody>
      </p:sp>
    </p:spTree>
    <p:extLst>
      <p:ext uri="{BB962C8B-B14F-4D97-AF65-F5344CB8AC3E}">
        <p14:creationId xmlns:p14="http://schemas.microsoft.com/office/powerpoint/2010/main" val="10795665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visio-agents.education.fr/meeting/signin/34595/creator/25445/hash/31afe0c6a564eea1cae61944e67e92d86cdeb9bd"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dane.ac-nancy-metz.fr/recherche-e-education-projet-b4mativ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ane.ac-nancy-metz.fr/?s=tactile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dane.ac-nancy-metz.fr/ia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padlet.com/kastlerlabo/2021_JANE_IA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4.ac-nancy-metz.fr/physique/peda_inversee.ph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duscol.education.fr/692/les-travaux-academiques-mutualises-traam" TargetMode="External"/><Relationship Id="rId7" Type="http://schemas.openxmlformats.org/officeDocument/2006/relationships/hyperlink" Target="https://view.genial.ly/604f6000773ce80da33e3185"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videos.ac-nancy-metz.fr/videos/watch/53eef629-5fab-4213-b620-3b06e2bee492"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4.ac-nancy-metz.fr/physique/tice.php"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09D9EE-6BE3-4027-A4BE-B247815D58BF}"/>
              </a:ext>
            </a:extLst>
          </p:cNvPr>
          <p:cNvSpPr>
            <a:spLocks noGrp="1"/>
          </p:cNvSpPr>
          <p:nvPr>
            <p:ph type="ctrTitle"/>
          </p:nvPr>
        </p:nvSpPr>
        <p:spPr/>
        <p:txBody>
          <a:bodyPr/>
          <a:lstStyle/>
          <a:p>
            <a:r>
              <a:rPr lang="fr-FR" dirty="0"/>
              <a:t>JANE 2021</a:t>
            </a:r>
          </a:p>
        </p:txBody>
      </p:sp>
      <p:sp>
        <p:nvSpPr>
          <p:cNvPr id="3" name="Sous-titre 2">
            <a:extLst>
              <a:ext uri="{FF2B5EF4-FFF2-40B4-BE49-F238E27FC236}">
                <a16:creationId xmlns:a16="http://schemas.microsoft.com/office/drawing/2014/main" id="{28AD9745-3D8F-4AE1-B650-46A7585349F8}"/>
              </a:ext>
            </a:extLst>
          </p:cNvPr>
          <p:cNvSpPr>
            <a:spLocks noGrp="1"/>
          </p:cNvSpPr>
          <p:nvPr>
            <p:ph type="subTitle" idx="1"/>
          </p:nvPr>
        </p:nvSpPr>
        <p:spPr/>
        <p:txBody>
          <a:bodyPr>
            <a:normAutofit fontScale="85000" lnSpcReduction="20000"/>
          </a:bodyPr>
          <a:lstStyle/>
          <a:p>
            <a:r>
              <a:rPr lang="fr-FR" sz="3500" b="1" dirty="0">
                <a:solidFill>
                  <a:srgbClr val="0070C0"/>
                </a:solidFill>
              </a:rPr>
              <a:t>COMMUNAUTE DES IAN </a:t>
            </a:r>
          </a:p>
          <a:p>
            <a:r>
              <a:rPr lang="fr-FR" sz="1800" dirty="0">
                <a:solidFill>
                  <a:srgbClr val="222222"/>
                </a:solidFill>
                <a:effectLst/>
                <a:latin typeface="Arial" panose="020B0604020202020204" pitchFamily="34" charset="0"/>
                <a:ea typeface="Times New Roman" panose="02020603050405020304" pitchFamily="18" charset="0"/>
              </a:rPr>
              <a:t>10h30 à 11h10 </a:t>
            </a:r>
          </a:p>
          <a:p>
            <a:r>
              <a:rPr lang="fr-FR" sz="1800" dirty="0">
                <a:solidFill>
                  <a:srgbClr val="222222"/>
                </a:solidFill>
                <a:effectLst/>
                <a:latin typeface="Arial" panose="020B0604020202020204" pitchFamily="34" charset="0"/>
                <a:ea typeface="Times New Roman" panose="02020603050405020304" pitchFamily="18" charset="0"/>
              </a:rPr>
              <a:t> </a:t>
            </a:r>
            <a:r>
              <a:rPr lang="fr-FR" sz="1800" u="sng" dirty="0">
                <a:solidFill>
                  <a:srgbClr val="222222"/>
                </a:solidFill>
                <a:effectLst/>
                <a:latin typeface="Arial" panose="020B0604020202020204" pitchFamily="34" charset="0"/>
                <a:ea typeface="Times New Roman" panose="02020603050405020304" pitchFamily="18" charset="0"/>
                <a:hlinkClick r:id="rId2"/>
              </a:rPr>
              <a:t>lien</a:t>
            </a:r>
            <a:r>
              <a:rPr lang="fr-FR" sz="1800" dirty="0">
                <a:solidFill>
                  <a:srgbClr val="222222"/>
                </a:solidFill>
                <a:effectLst/>
                <a:latin typeface="Arial" panose="020B0604020202020204" pitchFamily="34" charset="0"/>
                <a:ea typeface="Times New Roman" panose="02020603050405020304" pitchFamily="18" charset="0"/>
              </a:rPr>
              <a:t> de la Visio 24</a:t>
            </a:r>
            <a:endParaRPr lang="fr-FR" dirty="0"/>
          </a:p>
        </p:txBody>
      </p:sp>
      <p:graphicFrame>
        <p:nvGraphicFramePr>
          <p:cNvPr id="10" name="Objet 9">
            <a:extLst>
              <a:ext uri="{FF2B5EF4-FFF2-40B4-BE49-F238E27FC236}">
                <a16:creationId xmlns:a16="http://schemas.microsoft.com/office/drawing/2014/main" id="{F7A37937-8EB0-4E98-93A7-7BC7683DDCCA}"/>
              </a:ext>
            </a:extLst>
          </p:cNvPr>
          <p:cNvGraphicFramePr>
            <a:graphicFrameLocks noChangeAspect="1"/>
          </p:cNvGraphicFramePr>
          <p:nvPr>
            <p:extLst>
              <p:ext uri="{D42A27DB-BD31-4B8C-83A1-F6EECF244321}">
                <p14:modId xmlns:p14="http://schemas.microsoft.com/office/powerpoint/2010/main" val="248235235"/>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Image bitmap" r:id="rId3" imgW="0" imgH="0" progId="Paint.Picture">
                  <p:embed/>
                </p:oleObj>
              </mc:Choice>
              <mc:Fallback>
                <p:oleObj name="Image bitmap" r:id="rId3"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pic>
        <p:nvPicPr>
          <p:cNvPr id="13" name="Image 12">
            <a:extLst>
              <a:ext uri="{FF2B5EF4-FFF2-40B4-BE49-F238E27FC236}">
                <a16:creationId xmlns:a16="http://schemas.microsoft.com/office/drawing/2014/main" id="{CA81D36F-8716-4B5C-B1ED-28276E1C5A46}"/>
              </a:ext>
            </a:extLst>
          </p:cNvPr>
          <p:cNvPicPr>
            <a:picLocks noChangeAspect="1"/>
          </p:cNvPicPr>
          <p:nvPr/>
        </p:nvPicPr>
        <p:blipFill>
          <a:blip r:embed="rId4"/>
          <a:stretch>
            <a:fillRect/>
          </a:stretch>
        </p:blipFill>
        <p:spPr>
          <a:xfrm>
            <a:off x="2909823" y="275191"/>
            <a:ext cx="3326431" cy="1699530"/>
          </a:xfrm>
          <a:prstGeom prst="rect">
            <a:avLst/>
          </a:prstGeom>
        </p:spPr>
      </p:pic>
      <p:pic>
        <p:nvPicPr>
          <p:cNvPr id="15" name="Image 14">
            <a:extLst>
              <a:ext uri="{FF2B5EF4-FFF2-40B4-BE49-F238E27FC236}">
                <a16:creationId xmlns:a16="http://schemas.microsoft.com/office/drawing/2014/main" id="{C18E53F8-239F-485E-BF26-5D29AFD795B1}"/>
              </a:ext>
            </a:extLst>
          </p:cNvPr>
          <p:cNvPicPr>
            <a:picLocks noChangeAspect="1"/>
          </p:cNvPicPr>
          <p:nvPr/>
        </p:nvPicPr>
        <p:blipFill>
          <a:blip r:embed="rId5"/>
          <a:stretch>
            <a:fillRect/>
          </a:stretch>
        </p:blipFill>
        <p:spPr>
          <a:xfrm>
            <a:off x="8801573" y="290196"/>
            <a:ext cx="2703039" cy="1990791"/>
          </a:xfrm>
          <a:prstGeom prst="rect">
            <a:avLst/>
          </a:prstGeom>
        </p:spPr>
      </p:pic>
      <p:pic>
        <p:nvPicPr>
          <p:cNvPr id="17" name="Image 16">
            <a:extLst>
              <a:ext uri="{FF2B5EF4-FFF2-40B4-BE49-F238E27FC236}">
                <a16:creationId xmlns:a16="http://schemas.microsoft.com/office/drawing/2014/main" id="{8C473212-5AE1-46AF-BDB8-C6D966345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6980" y="5259297"/>
            <a:ext cx="5314845" cy="1522343"/>
          </a:xfrm>
          <a:prstGeom prst="rect">
            <a:avLst/>
          </a:prstGeom>
        </p:spPr>
      </p:pic>
    </p:spTree>
    <p:extLst>
      <p:ext uri="{BB962C8B-B14F-4D97-AF65-F5344CB8AC3E}">
        <p14:creationId xmlns:p14="http://schemas.microsoft.com/office/powerpoint/2010/main" val="3581427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301CFE6-BDB8-4737-9195-ED481C11F321}"/>
              </a:ext>
            </a:extLst>
          </p:cNvPr>
          <p:cNvPicPr>
            <a:picLocks noChangeAspect="1"/>
          </p:cNvPicPr>
          <p:nvPr/>
        </p:nvPicPr>
        <p:blipFill>
          <a:blip r:embed="rId2"/>
          <a:stretch>
            <a:fillRect/>
          </a:stretch>
        </p:blipFill>
        <p:spPr>
          <a:xfrm>
            <a:off x="3722400" y="3307332"/>
            <a:ext cx="8373041" cy="3443689"/>
          </a:xfrm>
          <a:prstGeom prst="rect">
            <a:avLst/>
          </a:prstGeom>
        </p:spPr>
      </p:pic>
      <p:pic>
        <p:nvPicPr>
          <p:cNvPr id="6" name="Image 5">
            <a:extLst>
              <a:ext uri="{FF2B5EF4-FFF2-40B4-BE49-F238E27FC236}">
                <a16:creationId xmlns:a16="http://schemas.microsoft.com/office/drawing/2014/main" id="{5503077B-D024-4EA8-8E2B-345E7D94D199}"/>
              </a:ext>
            </a:extLst>
          </p:cNvPr>
          <p:cNvPicPr>
            <a:picLocks noChangeAspect="1"/>
          </p:cNvPicPr>
          <p:nvPr/>
        </p:nvPicPr>
        <p:blipFill>
          <a:blip r:embed="rId3"/>
          <a:stretch>
            <a:fillRect/>
          </a:stretch>
        </p:blipFill>
        <p:spPr>
          <a:xfrm>
            <a:off x="6790670" y="3288264"/>
            <a:ext cx="2275130" cy="890268"/>
          </a:xfrm>
          <a:prstGeom prst="rect">
            <a:avLst/>
          </a:prstGeom>
        </p:spPr>
      </p:pic>
      <p:pic>
        <p:nvPicPr>
          <p:cNvPr id="7" name="Image 6">
            <a:extLst>
              <a:ext uri="{FF2B5EF4-FFF2-40B4-BE49-F238E27FC236}">
                <a16:creationId xmlns:a16="http://schemas.microsoft.com/office/drawing/2014/main" id="{926630AC-45E5-49B8-88E4-1C7076D6FFFC}"/>
              </a:ext>
            </a:extLst>
          </p:cNvPr>
          <p:cNvPicPr>
            <a:picLocks noChangeAspect="1"/>
          </p:cNvPicPr>
          <p:nvPr/>
        </p:nvPicPr>
        <p:blipFill>
          <a:blip r:embed="rId4"/>
          <a:stretch>
            <a:fillRect/>
          </a:stretch>
        </p:blipFill>
        <p:spPr>
          <a:xfrm>
            <a:off x="1572016" y="0"/>
            <a:ext cx="5121383" cy="3443689"/>
          </a:xfrm>
          <a:prstGeom prst="rect">
            <a:avLst/>
          </a:prstGeom>
        </p:spPr>
      </p:pic>
      <p:sp>
        <p:nvSpPr>
          <p:cNvPr id="2" name="ZoneTexte 1">
            <a:extLst>
              <a:ext uri="{FF2B5EF4-FFF2-40B4-BE49-F238E27FC236}">
                <a16:creationId xmlns:a16="http://schemas.microsoft.com/office/drawing/2014/main" id="{DB542CD7-C705-46F9-BA91-B81F1E928A6F}"/>
              </a:ext>
            </a:extLst>
          </p:cNvPr>
          <p:cNvSpPr txBox="1"/>
          <p:nvPr/>
        </p:nvSpPr>
        <p:spPr>
          <a:xfrm>
            <a:off x="1976582" y="3796145"/>
            <a:ext cx="1588654" cy="1477328"/>
          </a:xfrm>
          <a:prstGeom prst="rect">
            <a:avLst/>
          </a:prstGeom>
          <a:noFill/>
        </p:spPr>
        <p:txBody>
          <a:bodyPr wrap="square" rtlCol="0">
            <a:spAutoFit/>
          </a:bodyPr>
          <a:lstStyle/>
          <a:p>
            <a:r>
              <a:rPr lang="fr-FR" dirty="0"/>
              <a:t>Avoir des codes pour contribuer à </a:t>
            </a:r>
            <a:r>
              <a:rPr lang="fr-FR" dirty="0" err="1"/>
              <a:t>edubase</a:t>
            </a:r>
            <a:r>
              <a:rPr lang="fr-FR" dirty="0"/>
              <a:t> (DNE, IPR)</a:t>
            </a:r>
          </a:p>
        </p:txBody>
      </p:sp>
    </p:spTree>
    <p:extLst>
      <p:ext uri="{BB962C8B-B14F-4D97-AF65-F5344CB8AC3E}">
        <p14:creationId xmlns:p14="http://schemas.microsoft.com/office/powerpoint/2010/main" val="3943730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9373627-19F8-465D-81F7-F54B10CBC372}"/>
              </a:ext>
            </a:extLst>
          </p:cNvPr>
          <p:cNvPicPr>
            <a:picLocks noChangeAspect="1"/>
          </p:cNvPicPr>
          <p:nvPr/>
        </p:nvPicPr>
        <p:blipFill>
          <a:blip r:embed="rId2"/>
          <a:stretch>
            <a:fillRect/>
          </a:stretch>
        </p:blipFill>
        <p:spPr>
          <a:xfrm>
            <a:off x="1930399" y="3998325"/>
            <a:ext cx="8866909" cy="2794885"/>
          </a:xfrm>
          <a:prstGeom prst="rect">
            <a:avLst/>
          </a:prstGeom>
        </p:spPr>
      </p:pic>
      <p:pic>
        <p:nvPicPr>
          <p:cNvPr id="8" name="Image 7">
            <a:extLst>
              <a:ext uri="{FF2B5EF4-FFF2-40B4-BE49-F238E27FC236}">
                <a16:creationId xmlns:a16="http://schemas.microsoft.com/office/drawing/2014/main" id="{0EC011CB-E9CA-4EA7-B72D-C823C860FA6F}"/>
              </a:ext>
            </a:extLst>
          </p:cNvPr>
          <p:cNvPicPr>
            <a:picLocks noChangeAspect="1"/>
          </p:cNvPicPr>
          <p:nvPr/>
        </p:nvPicPr>
        <p:blipFill>
          <a:blip r:embed="rId3"/>
          <a:stretch>
            <a:fillRect/>
          </a:stretch>
        </p:blipFill>
        <p:spPr>
          <a:xfrm>
            <a:off x="1800513" y="180975"/>
            <a:ext cx="3067050" cy="3248025"/>
          </a:xfrm>
          <a:prstGeom prst="rect">
            <a:avLst/>
          </a:prstGeom>
        </p:spPr>
      </p:pic>
      <p:pic>
        <p:nvPicPr>
          <p:cNvPr id="10" name="Image 9">
            <a:extLst>
              <a:ext uri="{FF2B5EF4-FFF2-40B4-BE49-F238E27FC236}">
                <a16:creationId xmlns:a16="http://schemas.microsoft.com/office/drawing/2014/main" id="{B5C4B551-8D9B-428B-AB41-9E72C39BC319}"/>
              </a:ext>
            </a:extLst>
          </p:cNvPr>
          <p:cNvPicPr>
            <a:picLocks noChangeAspect="1"/>
          </p:cNvPicPr>
          <p:nvPr/>
        </p:nvPicPr>
        <p:blipFill>
          <a:blip r:embed="rId4"/>
          <a:stretch>
            <a:fillRect/>
          </a:stretch>
        </p:blipFill>
        <p:spPr>
          <a:xfrm>
            <a:off x="5098473" y="0"/>
            <a:ext cx="5175682" cy="3286797"/>
          </a:xfrm>
          <a:prstGeom prst="rect">
            <a:avLst/>
          </a:prstGeom>
        </p:spPr>
      </p:pic>
      <p:pic>
        <p:nvPicPr>
          <p:cNvPr id="12" name="Image 11">
            <a:extLst>
              <a:ext uri="{FF2B5EF4-FFF2-40B4-BE49-F238E27FC236}">
                <a16:creationId xmlns:a16="http://schemas.microsoft.com/office/drawing/2014/main" id="{9E089426-4C9C-46D8-979A-A87F5044FB24}"/>
              </a:ext>
            </a:extLst>
          </p:cNvPr>
          <p:cNvPicPr>
            <a:picLocks noChangeAspect="1"/>
          </p:cNvPicPr>
          <p:nvPr/>
        </p:nvPicPr>
        <p:blipFill>
          <a:blip r:embed="rId5"/>
          <a:stretch>
            <a:fillRect/>
          </a:stretch>
        </p:blipFill>
        <p:spPr>
          <a:xfrm>
            <a:off x="8688519" y="3571204"/>
            <a:ext cx="3381387" cy="2349930"/>
          </a:xfrm>
          <a:prstGeom prst="rect">
            <a:avLst/>
          </a:prstGeom>
        </p:spPr>
      </p:pic>
      <p:pic>
        <p:nvPicPr>
          <p:cNvPr id="3" name="Image 2">
            <a:extLst>
              <a:ext uri="{FF2B5EF4-FFF2-40B4-BE49-F238E27FC236}">
                <a16:creationId xmlns:a16="http://schemas.microsoft.com/office/drawing/2014/main" id="{BFE5BB66-0A4F-437E-9501-0E759FB8C629}"/>
              </a:ext>
            </a:extLst>
          </p:cNvPr>
          <p:cNvPicPr>
            <a:picLocks noChangeAspect="1"/>
          </p:cNvPicPr>
          <p:nvPr/>
        </p:nvPicPr>
        <p:blipFill>
          <a:blip r:embed="rId6"/>
          <a:stretch>
            <a:fillRect/>
          </a:stretch>
        </p:blipFill>
        <p:spPr>
          <a:xfrm>
            <a:off x="657801" y="3679055"/>
            <a:ext cx="3497262" cy="2134227"/>
          </a:xfrm>
          <a:prstGeom prst="rect">
            <a:avLst/>
          </a:prstGeom>
        </p:spPr>
      </p:pic>
    </p:spTree>
    <p:extLst>
      <p:ext uri="{BB962C8B-B14F-4D97-AF65-F5344CB8AC3E}">
        <p14:creationId xmlns:p14="http://schemas.microsoft.com/office/powerpoint/2010/main" val="57157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F1EC53-1F46-44F1-821D-0EC8E187E6FF}"/>
              </a:ext>
            </a:extLst>
          </p:cNvPr>
          <p:cNvSpPr>
            <a:spLocks noGrp="1"/>
          </p:cNvSpPr>
          <p:nvPr>
            <p:ph type="title"/>
          </p:nvPr>
        </p:nvSpPr>
        <p:spPr/>
        <p:txBody>
          <a:bodyPr/>
          <a:lstStyle/>
          <a:p>
            <a:r>
              <a:rPr lang="fr-FR" dirty="0"/>
              <a:t>Actions dans le cadre de la continuité pédagogique </a:t>
            </a:r>
          </a:p>
        </p:txBody>
      </p:sp>
      <p:pic>
        <p:nvPicPr>
          <p:cNvPr id="4" name="Image 3">
            <a:extLst>
              <a:ext uri="{FF2B5EF4-FFF2-40B4-BE49-F238E27FC236}">
                <a16:creationId xmlns:a16="http://schemas.microsoft.com/office/drawing/2014/main" id="{009B50D7-3221-4BA4-A916-D340A4D144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83792" y="2198255"/>
            <a:ext cx="9503487" cy="3648363"/>
          </a:xfrm>
          <a:prstGeom prst="rect">
            <a:avLst/>
          </a:prstGeom>
        </p:spPr>
      </p:pic>
      <p:sp>
        <p:nvSpPr>
          <p:cNvPr id="3" name="ZoneTexte 2">
            <a:extLst>
              <a:ext uri="{FF2B5EF4-FFF2-40B4-BE49-F238E27FC236}">
                <a16:creationId xmlns:a16="http://schemas.microsoft.com/office/drawing/2014/main" id="{4F822AC6-0A2F-4122-AAB3-562B0125ACDB}"/>
              </a:ext>
            </a:extLst>
          </p:cNvPr>
          <p:cNvSpPr txBox="1"/>
          <p:nvPr/>
        </p:nvSpPr>
        <p:spPr>
          <a:xfrm>
            <a:off x="3334326" y="6169891"/>
            <a:ext cx="4941455" cy="369332"/>
          </a:xfrm>
          <a:prstGeom prst="rect">
            <a:avLst/>
          </a:prstGeom>
          <a:noFill/>
        </p:spPr>
        <p:txBody>
          <a:bodyPr wrap="square" rtlCol="0">
            <a:spAutoFit/>
          </a:bodyPr>
          <a:lstStyle/>
          <a:p>
            <a:r>
              <a:rPr lang="fr-FR" dirty="0"/>
              <a:t>Extrait d’un document de Valérie Marcon</a:t>
            </a:r>
          </a:p>
        </p:txBody>
      </p:sp>
    </p:spTree>
    <p:extLst>
      <p:ext uri="{BB962C8B-B14F-4D97-AF65-F5344CB8AC3E}">
        <p14:creationId xmlns:p14="http://schemas.microsoft.com/office/powerpoint/2010/main" val="1298032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80FD4B-695E-4A13-9480-477927F230AF}"/>
              </a:ext>
            </a:extLst>
          </p:cNvPr>
          <p:cNvSpPr>
            <a:spLocks noGrp="1"/>
          </p:cNvSpPr>
          <p:nvPr>
            <p:ph type="title"/>
          </p:nvPr>
        </p:nvSpPr>
        <p:spPr/>
        <p:txBody>
          <a:bodyPr>
            <a:normAutofit fontScale="90000"/>
          </a:bodyPr>
          <a:lstStyle/>
          <a:p>
            <a:r>
              <a:rPr lang="fr-FR" dirty="0"/>
              <a:t>Enseignement hybride en EPS : un exemple concret « à vivre » en ligne</a:t>
            </a:r>
            <a:br>
              <a:rPr lang="fr-FR" dirty="0"/>
            </a:br>
            <a:endParaRPr lang="fr-FR" dirty="0"/>
          </a:p>
        </p:txBody>
      </p:sp>
      <p:sp>
        <p:nvSpPr>
          <p:cNvPr id="3" name="Espace réservé du contenu 2">
            <a:extLst>
              <a:ext uri="{FF2B5EF4-FFF2-40B4-BE49-F238E27FC236}">
                <a16:creationId xmlns:a16="http://schemas.microsoft.com/office/drawing/2014/main" id="{6FB52FF9-9FD2-4245-8F70-425428582B76}"/>
              </a:ext>
            </a:extLst>
          </p:cNvPr>
          <p:cNvSpPr>
            <a:spLocks noGrp="1"/>
          </p:cNvSpPr>
          <p:nvPr>
            <p:ph idx="1"/>
          </p:nvPr>
        </p:nvSpPr>
        <p:spPr/>
        <p:txBody>
          <a:bodyPr/>
          <a:lstStyle/>
          <a:p>
            <a:r>
              <a:rPr lang="fr-FR" dirty="0"/>
              <a:t>Environnement virtuel à 360° permettant de travailler alternativement à distance et en présentiel sur site. Ensemble de productions académique dont la diffusion vers les enseignants est prévue au courant du mois de juin (lettre NUM’EPS de l’académie dédiée voire la lettre EDU’NUM nationale, information via Twitter et Eduscol), publication par deux revues professionnelles également envisagées. </a:t>
            </a:r>
          </a:p>
          <a:p>
            <a:r>
              <a:rPr lang="fr-FR" dirty="0"/>
              <a:t>Un prolongement de ce travail est envisagé l’année prochaine pour augmenter l’offre en faisant appel à  quelques enseignants volontaires de l’académie</a:t>
            </a:r>
          </a:p>
          <a:p>
            <a:r>
              <a:rPr lang="fr-FR" dirty="0"/>
              <a:t>Cette thématique correspond à celle des </a:t>
            </a:r>
            <a:r>
              <a:rPr lang="fr-FR" dirty="0" err="1"/>
              <a:t>TRaAM</a:t>
            </a:r>
            <a:r>
              <a:rPr lang="fr-FR" dirty="0"/>
              <a:t> pour 2020-21 mais, d’un commun accord avec mes IPR, nous avons pris la décision de ne pas répondre à l’appel à participer.</a:t>
            </a:r>
          </a:p>
          <a:p>
            <a:endParaRPr lang="fr-FR" dirty="0"/>
          </a:p>
        </p:txBody>
      </p:sp>
      <p:pic>
        <p:nvPicPr>
          <p:cNvPr id="4" name="Image 3">
            <a:extLst>
              <a:ext uri="{FF2B5EF4-FFF2-40B4-BE49-F238E27FC236}">
                <a16:creationId xmlns:a16="http://schemas.microsoft.com/office/drawing/2014/main" id="{49147057-C817-49BB-AB31-EA799FC523EC}"/>
              </a:ext>
            </a:extLst>
          </p:cNvPr>
          <p:cNvPicPr>
            <a:picLocks noChangeAspect="1"/>
          </p:cNvPicPr>
          <p:nvPr/>
        </p:nvPicPr>
        <p:blipFill>
          <a:blip r:embed="rId2"/>
          <a:stretch>
            <a:fillRect/>
          </a:stretch>
        </p:blipFill>
        <p:spPr>
          <a:xfrm>
            <a:off x="3768435" y="2002083"/>
            <a:ext cx="5911273" cy="4138677"/>
          </a:xfrm>
          <a:prstGeom prst="rect">
            <a:avLst/>
          </a:prstGeom>
        </p:spPr>
      </p:pic>
    </p:spTree>
    <p:extLst>
      <p:ext uri="{BB962C8B-B14F-4D97-AF65-F5344CB8AC3E}">
        <p14:creationId xmlns:p14="http://schemas.microsoft.com/office/powerpoint/2010/main" val="400679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582FA-24AE-4208-BB25-B75E3B082D88}"/>
              </a:ext>
            </a:extLst>
          </p:cNvPr>
          <p:cNvSpPr>
            <a:spLocks noGrp="1"/>
          </p:cNvSpPr>
          <p:nvPr>
            <p:ph type="title"/>
          </p:nvPr>
        </p:nvSpPr>
        <p:spPr/>
        <p:txBody>
          <a:bodyPr/>
          <a:lstStyle/>
          <a:p>
            <a:r>
              <a:rPr lang="fr-FR" dirty="0"/>
              <a:t>Expérimentations</a:t>
            </a:r>
          </a:p>
        </p:txBody>
      </p:sp>
      <p:pic>
        <p:nvPicPr>
          <p:cNvPr id="5" name="Image 4">
            <a:hlinkClick r:id="rId2"/>
            <a:extLst>
              <a:ext uri="{FF2B5EF4-FFF2-40B4-BE49-F238E27FC236}">
                <a16:creationId xmlns:a16="http://schemas.microsoft.com/office/drawing/2014/main" id="{DDD3C361-94E6-4740-B393-2620B0110716}"/>
              </a:ext>
            </a:extLst>
          </p:cNvPr>
          <p:cNvPicPr>
            <a:picLocks noChangeAspect="1"/>
          </p:cNvPicPr>
          <p:nvPr/>
        </p:nvPicPr>
        <p:blipFill>
          <a:blip r:embed="rId3"/>
          <a:stretch>
            <a:fillRect/>
          </a:stretch>
        </p:blipFill>
        <p:spPr>
          <a:xfrm>
            <a:off x="3126562" y="2211728"/>
            <a:ext cx="8086383" cy="3311566"/>
          </a:xfrm>
          <a:prstGeom prst="rect">
            <a:avLst/>
          </a:prstGeom>
        </p:spPr>
      </p:pic>
      <p:sp>
        <p:nvSpPr>
          <p:cNvPr id="3" name="ZoneTexte 2">
            <a:extLst>
              <a:ext uri="{FF2B5EF4-FFF2-40B4-BE49-F238E27FC236}">
                <a16:creationId xmlns:a16="http://schemas.microsoft.com/office/drawing/2014/main" id="{DCF92315-9E6A-4F25-8D03-0B43D10EBB76}"/>
              </a:ext>
            </a:extLst>
          </p:cNvPr>
          <p:cNvSpPr txBox="1"/>
          <p:nvPr/>
        </p:nvSpPr>
        <p:spPr>
          <a:xfrm>
            <a:off x="3556000" y="1302327"/>
            <a:ext cx="2475345" cy="523220"/>
          </a:xfrm>
          <a:prstGeom prst="rect">
            <a:avLst/>
          </a:prstGeom>
          <a:noFill/>
        </p:spPr>
        <p:txBody>
          <a:bodyPr wrap="square" rtlCol="0">
            <a:spAutoFit/>
          </a:bodyPr>
          <a:lstStyle/>
          <a:p>
            <a:r>
              <a:rPr lang="fr-FR" sz="2800" b="1" dirty="0"/>
              <a:t>EMCC</a:t>
            </a:r>
            <a:r>
              <a:rPr lang="fr-FR" dirty="0"/>
              <a:t> </a:t>
            </a:r>
          </a:p>
        </p:txBody>
      </p:sp>
    </p:spTree>
    <p:extLst>
      <p:ext uri="{BB962C8B-B14F-4D97-AF65-F5344CB8AC3E}">
        <p14:creationId xmlns:p14="http://schemas.microsoft.com/office/powerpoint/2010/main" val="1332120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2"/>
            <a:extLst>
              <a:ext uri="{FF2B5EF4-FFF2-40B4-BE49-F238E27FC236}">
                <a16:creationId xmlns:a16="http://schemas.microsoft.com/office/drawing/2014/main" id="{16E27A1A-3F44-49C5-9C3A-8F4E0A0B04CE}"/>
              </a:ext>
            </a:extLst>
          </p:cNvPr>
          <p:cNvPicPr>
            <a:picLocks noChangeAspect="1"/>
          </p:cNvPicPr>
          <p:nvPr/>
        </p:nvPicPr>
        <p:blipFill>
          <a:blip r:embed="rId3"/>
          <a:stretch>
            <a:fillRect/>
          </a:stretch>
        </p:blipFill>
        <p:spPr>
          <a:xfrm>
            <a:off x="2592925" y="1905000"/>
            <a:ext cx="9357590" cy="4081845"/>
          </a:xfrm>
          <a:prstGeom prst="rect">
            <a:avLst/>
          </a:prstGeom>
        </p:spPr>
      </p:pic>
      <p:sp>
        <p:nvSpPr>
          <p:cNvPr id="2" name="ZoneTexte 1">
            <a:extLst>
              <a:ext uri="{FF2B5EF4-FFF2-40B4-BE49-F238E27FC236}">
                <a16:creationId xmlns:a16="http://schemas.microsoft.com/office/drawing/2014/main" id="{13934BB0-F6A7-4ABF-85BA-5E66C155D7A9}"/>
              </a:ext>
            </a:extLst>
          </p:cNvPr>
          <p:cNvSpPr txBox="1"/>
          <p:nvPr/>
        </p:nvSpPr>
        <p:spPr>
          <a:xfrm>
            <a:off x="4174836" y="757382"/>
            <a:ext cx="5043055" cy="369332"/>
          </a:xfrm>
          <a:prstGeom prst="rect">
            <a:avLst/>
          </a:prstGeom>
          <a:noFill/>
        </p:spPr>
        <p:txBody>
          <a:bodyPr wrap="square" rtlCol="0">
            <a:spAutoFit/>
          </a:bodyPr>
          <a:lstStyle/>
          <a:p>
            <a:r>
              <a:rPr lang="fr-FR" dirty="0"/>
              <a:t>Sur le site de la DANE : des publications</a:t>
            </a:r>
          </a:p>
        </p:txBody>
      </p:sp>
    </p:spTree>
    <p:extLst>
      <p:ext uri="{BB962C8B-B14F-4D97-AF65-F5344CB8AC3E}">
        <p14:creationId xmlns:p14="http://schemas.microsoft.com/office/powerpoint/2010/main" val="1034814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6499D2-1E34-4685-9A4F-8C7EDAA1F108}"/>
              </a:ext>
            </a:extLst>
          </p:cNvPr>
          <p:cNvSpPr>
            <a:spLocks noGrp="1"/>
          </p:cNvSpPr>
          <p:nvPr>
            <p:ph type="title"/>
          </p:nvPr>
        </p:nvSpPr>
        <p:spPr/>
        <p:txBody>
          <a:bodyPr/>
          <a:lstStyle/>
          <a:p>
            <a:r>
              <a:rPr lang="fr-FR" dirty="0"/>
              <a:t>Productions et Formations</a:t>
            </a:r>
          </a:p>
        </p:txBody>
      </p:sp>
      <p:sp>
        <p:nvSpPr>
          <p:cNvPr id="3" name="Espace réservé du contenu 2">
            <a:extLst>
              <a:ext uri="{FF2B5EF4-FFF2-40B4-BE49-F238E27FC236}">
                <a16:creationId xmlns:a16="http://schemas.microsoft.com/office/drawing/2014/main" id="{ABF97F63-8534-4EF0-9EC0-31AEADD691D1}"/>
              </a:ext>
            </a:extLst>
          </p:cNvPr>
          <p:cNvSpPr>
            <a:spLocks noGrp="1"/>
          </p:cNvSpPr>
          <p:nvPr>
            <p:ph idx="1"/>
          </p:nvPr>
        </p:nvSpPr>
        <p:spPr>
          <a:xfrm>
            <a:off x="2589212" y="1540189"/>
            <a:ext cx="8915400" cy="4842138"/>
          </a:xfrm>
        </p:spPr>
        <p:txBody>
          <a:bodyPr>
            <a:normAutofit fontScale="85000" lnSpcReduction="20000"/>
          </a:bodyPr>
          <a:lstStyle/>
          <a:p>
            <a:r>
              <a:rPr lang="fr-FR" sz="1900" dirty="0"/>
              <a:t> </a:t>
            </a:r>
            <a:r>
              <a:rPr lang="fr-FR" sz="1900" b="1" dirty="0"/>
              <a:t>Exemple en EPS :</a:t>
            </a:r>
            <a:r>
              <a:rPr lang="fr-FR" sz="1900" dirty="0"/>
              <a:t>4 thèmes sont développés :</a:t>
            </a:r>
          </a:p>
          <a:p>
            <a:pPr lvl="1"/>
            <a:r>
              <a:rPr lang="fr-FR" sz="1700" dirty="0"/>
              <a:t>Captation et diffusion de l’image (droit à l’image)</a:t>
            </a:r>
          </a:p>
          <a:p>
            <a:pPr lvl="1"/>
            <a:r>
              <a:rPr lang="fr-FR" sz="1700" dirty="0"/>
              <a:t>L’utilisation du smartphone en classe</a:t>
            </a:r>
          </a:p>
          <a:p>
            <a:pPr lvl="1"/>
            <a:r>
              <a:rPr lang="fr-FR" sz="1700" dirty="0"/>
              <a:t>Le RGPD</a:t>
            </a:r>
          </a:p>
          <a:p>
            <a:pPr lvl="1"/>
            <a:r>
              <a:rPr lang="fr-FR" sz="1700" dirty="0"/>
              <a:t>La messagerie professionnelle</a:t>
            </a:r>
          </a:p>
          <a:p>
            <a:r>
              <a:rPr lang="fr-FR" sz="1900" dirty="0">
                <a:effectLst/>
              </a:rPr>
              <a:t>Autoformation à distance : </a:t>
            </a:r>
          </a:p>
          <a:p>
            <a:pPr lvl="1"/>
            <a:r>
              <a:rPr lang="fr-FR" sz="1700" dirty="0">
                <a:effectLst/>
              </a:rPr>
              <a:t>un parcours  de formation à distance est proposé. Il est destiné à sensibiliser les enseignants sur le sujet délicat des connaissances requises en matière de réglementation afin de pouvoir utiliser applications, services et ressources numériques dans les meilleures conditions.</a:t>
            </a:r>
          </a:p>
          <a:p>
            <a:pPr lvl="1"/>
            <a:r>
              <a:rPr lang="fr-FR" sz="1700" dirty="0">
                <a:effectLst/>
              </a:rPr>
              <a:t>Site interactif</a:t>
            </a:r>
          </a:p>
          <a:p>
            <a:pPr lvl="1"/>
            <a:r>
              <a:rPr lang="fr-FR" sz="1700" b="1" dirty="0">
                <a:effectLst/>
              </a:rPr>
              <a:t>Le parcours est composé de 5 étapes</a:t>
            </a:r>
            <a:r>
              <a:rPr lang="fr-FR" sz="1700" dirty="0">
                <a:effectLst/>
              </a:rPr>
              <a:t> :</a:t>
            </a:r>
          </a:p>
          <a:p>
            <a:pPr lvl="2"/>
            <a:r>
              <a:rPr lang="fr-FR" sz="1500" b="1" dirty="0">
                <a:effectLst/>
              </a:rPr>
              <a:t>L'utilisation du téléphone personnel par l'élève en classe</a:t>
            </a:r>
          </a:p>
          <a:p>
            <a:pPr lvl="2"/>
            <a:r>
              <a:rPr lang="fr-FR" sz="1500" b="1" dirty="0">
                <a:effectLst/>
              </a:rPr>
              <a:t>Le droit à l'image </a:t>
            </a:r>
          </a:p>
          <a:p>
            <a:pPr lvl="2"/>
            <a:r>
              <a:rPr lang="fr-FR" sz="1500" b="1" dirty="0">
                <a:effectLst/>
              </a:rPr>
              <a:t>La protection des données personnelles (RGPD)</a:t>
            </a:r>
          </a:p>
          <a:p>
            <a:pPr lvl="2"/>
            <a:r>
              <a:rPr lang="fr-FR" sz="1500" b="1" dirty="0">
                <a:effectLst/>
              </a:rPr>
              <a:t>Le RGPD dans les établissements scolaires du second degré</a:t>
            </a:r>
          </a:p>
          <a:p>
            <a:pPr lvl="2"/>
            <a:r>
              <a:rPr lang="fr-FR" sz="1500" b="1" dirty="0"/>
              <a:t>Etude d’un cas pratique</a:t>
            </a:r>
            <a:endParaRPr lang="fr-FR" sz="1500" dirty="0">
              <a:effectLst/>
            </a:endParaRPr>
          </a:p>
          <a:p>
            <a:r>
              <a:rPr lang="fr-FR" sz="1900" dirty="0"/>
              <a:t>Des ressources supplémentaires pour approfondir ses connaissances</a:t>
            </a:r>
          </a:p>
          <a:p>
            <a:endParaRPr lang="fr-FR" sz="1000" dirty="0"/>
          </a:p>
        </p:txBody>
      </p:sp>
      <p:pic>
        <p:nvPicPr>
          <p:cNvPr id="4" name="Image 3">
            <a:extLst>
              <a:ext uri="{FF2B5EF4-FFF2-40B4-BE49-F238E27FC236}">
                <a16:creationId xmlns:a16="http://schemas.microsoft.com/office/drawing/2014/main" id="{E4981BE0-7E70-43B5-8364-F57754CA89FE}"/>
              </a:ext>
            </a:extLst>
          </p:cNvPr>
          <p:cNvPicPr>
            <a:picLocks noChangeAspect="1"/>
          </p:cNvPicPr>
          <p:nvPr/>
        </p:nvPicPr>
        <p:blipFill>
          <a:blip r:embed="rId2"/>
          <a:stretch>
            <a:fillRect/>
          </a:stretch>
        </p:blipFill>
        <p:spPr>
          <a:xfrm>
            <a:off x="2392121" y="1582149"/>
            <a:ext cx="8337406" cy="5275851"/>
          </a:xfrm>
          <a:prstGeom prst="rect">
            <a:avLst/>
          </a:prstGeom>
        </p:spPr>
      </p:pic>
    </p:spTree>
    <p:extLst>
      <p:ext uri="{BB962C8B-B14F-4D97-AF65-F5344CB8AC3E}">
        <p14:creationId xmlns:p14="http://schemas.microsoft.com/office/powerpoint/2010/main" val="353427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3CBD38-0B41-4DC9-A939-B8359C983E6A}"/>
              </a:ext>
            </a:extLst>
          </p:cNvPr>
          <p:cNvSpPr>
            <a:spLocks noGrp="1"/>
          </p:cNvSpPr>
          <p:nvPr>
            <p:ph type="title"/>
          </p:nvPr>
        </p:nvSpPr>
        <p:spPr>
          <a:xfrm>
            <a:off x="2581398" y="624110"/>
            <a:ext cx="8911687" cy="1280890"/>
          </a:xfrm>
        </p:spPr>
        <p:txBody>
          <a:bodyPr>
            <a:normAutofit fontScale="90000"/>
          </a:bodyPr>
          <a:lstStyle/>
          <a:p>
            <a:r>
              <a:rPr lang="fr-FR" b="0" i="0" dirty="0">
                <a:solidFill>
                  <a:srgbClr val="232323"/>
                </a:solidFill>
                <a:effectLst/>
                <a:latin typeface="Raleway"/>
              </a:rPr>
              <a:t>Mise en œuvre du CRCN et certification des compétences</a:t>
            </a:r>
            <a:br>
              <a:rPr lang="fr-FR" b="0" i="0" dirty="0">
                <a:solidFill>
                  <a:srgbClr val="232323"/>
                </a:solidFill>
                <a:effectLst/>
                <a:latin typeface="Raleway"/>
              </a:rPr>
            </a:br>
            <a:r>
              <a:rPr lang="fr-FR" dirty="0"/>
              <a:t> </a:t>
            </a:r>
          </a:p>
        </p:txBody>
      </p:sp>
      <p:sp>
        <p:nvSpPr>
          <p:cNvPr id="3" name="Espace réservé du contenu 2">
            <a:extLst>
              <a:ext uri="{FF2B5EF4-FFF2-40B4-BE49-F238E27FC236}">
                <a16:creationId xmlns:a16="http://schemas.microsoft.com/office/drawing/2014/main" id="{9CF865CA-C573-4E54-9FED-844E2F91FD10}"/>
              </a:ext>
            </a:extLst>
          </p:cNvPr>
          <p:cNvSpPr>
            <a:spLocks noGrp="1"/>
          </p:cNvSpPr>
          <p:nvPr>
            <p:ph idx="1"/>
          </p:nvPr>
        </p:nvSpPr>
        <p:spPr>
          <a:xfrm>
            <a:off x="2589212" y="1905000"/>
            <a:ext cx="8915400" cy="3777622"/>
          </a:xfrm>
        </p:spPr>
        <p:txBody>
          <a:bodyPr/>
          <a:lstStyle/>
          <a:p>
            <a:r>
              <a:rPr lang="fr-FR" sz="2400" dirty="0"/>
              <a:t>Développement des compétences numériques des élèves en EPS : PIX</a:t>
            </a:r>
          </a:p>
          <a:p>
            <a:pPr marL="0" indent="0">
              <a:buNone/>
            </a:pPr>
            <a:endParaRPr lang="fr-FR" dirty="0"/>
          </a:p>
        </p:txBody>
      </p:sp>
      <p:pic>
        <p:nvPicPr>
          <p:cNvPr id="5" name="Image 4">
            <a:extLst>
              <a:ext uri="{FF2B5EF4-FFF2-40B4-BE49-F238E27FC236}">
                <a16:creationId xmlns:a16="http://schemas.microsoft.com/office/drawing/2014/main" id="{3448EEBA-76D8-4DFC-A50C-485CEDE86901}"/>
              </a:ext>
            </a:extLst>
          </p:cNvPr>
          <p:cNvPicPr>
            <a:picLocks noChangeAspect="1"/>
          </p:cNvPicPr>
          <p:nvPr/>
        </p:nvPicPr>
        <p:blipFill>
          <a:blip r:embed="rId2"/>
          <a:stretch>
            <a:fillRect/>
          </a:stretch>
        </p:blipFill>
        <p:spPr>
          <a:xfrm>
            <a:off x="10802648" y="1020907"/>
            <a:ext cx="1171575" cy="1047750"/>
          </a:xfrm>
          <a:prstGeom prst="rect">
            <a:avLst/>
          </a:prstGeom>
        </p:spPr>
      </p:pic>
    </p:spTree>
    <p:extLst>
      <p:ext uri="{BB962C8B-B14F-4D97-AF65-F5344CB8AC3E}">
        <p14:creationId xmlns:p14="http://schemas.microsoft.com/office/powerpoint/2010/main" val="3451981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E6A448E-8639-4B95-9970-F62E90EDE6DF}"/>
              </a:ext>
            </a:extLst>
          </p:cNvPr>
          <p:cNvPicPr>
            <a:picLocks noChangeAspect="1"/>
          </p:cNvPicPr>
          <p:nvPr/>
        </p:nvPicPr>
        <p:blipFill>
          <a:blip r:embed="rId2"/>
          <a:stretch>
            <a:fillRect/>
          </a:stretch>
        </p:blipFill>
        <p:spPr>
          <a:xfrm>
            <a:off x="1485900" y="85725"/>
            <a:ext cx="9220200" cy="6686550"/>
          </a:xfrm>
          <a:prstGeom prst="rect">
            <a:avLst/>
          </a:prstGeom>
        </p:spPr>
      </p:pic>
      <p:sp>
        <p:nvSpPr>
          <p:cNvPr id="6" name="ZoneTexte 5">
            <a:extLst>
              <a:ext uri="{FF2B5EF4-FFF2-40B4-BE49-F238E27FC236}">
                <a16:creationId xmlns:a16="http://schemas.microsoft.com/office/drawing/2014/main" id="{DB5DA7A1-6AC1-49A5-B354-D463EE0C206F}"/>
              </a:ext>
            </a:extLst>
          </p:cNvPr>
          <p:cNvSpPr txBox="1"/>
          <p:nvPr/>
        </p:nvSpPr>
        <p:spPr>
          <a:xfrm>
            <a:off x="9134763" y="369454"/>
            <a:ext cx="2540000" cy="646331"/>
          </a:xfrm>
          <a:prstGeom prst="rect">
            <a:avLst/>
          </a:prstGeom>
          <a:noFill/>
        </p:spPr>
        <p:txBody>
          <a:bodyPr wrap="square" rtlCol="0">
            <a:spAutoFit/>
          </a:bodyPr>
          <a:lstStyle/>
          <a:p>
            <a:r>
              <a:rPr lang="fr-FR" dirty="0"/>
              <a:t>A remplir au fur et à mesure de l’année</a:t>
            </a:r>
          </a:p>
        </p:txBody>
      </p:sp>
    </p:spTree>
    <p:extLst>
      <p:ext uri="{BB962C8B-B14F-4D97-AF65-F5344CB8AC3E}">
        <p14:creationId xmlns:p14="http://schemas.microsoft.com/office/powerpoint/2010/main" val="3258220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1A10CD-579A-4814-8E11-8E12E277CE64}"/>
              </a:ext>
            </a:extLst>
          </p:cNvPr>
          <p:cNvPicPr>
            <a:picLocks noChangeAspect="1"/>
          </p:cNvPicPr>
          <p:nvPr/>
        </p:nvPicPr>
        <p:blipFill>
          <a:blip r:embed="rId2"/>
          <a:stretch>
            <a:fillRect/>
          </a:stretch>
        </p:blipFill>
        <p:spPr>
          <a:xfrm>
            <a:off x="2259012" y="801832"/>
            <a:ext cx="8486775" cy="3314700"/>
          </a:xfrm>
          <a:prstGeom prst="rect">
            <a:avLst/>
          </a:prstGeom>
        </p:spPr>
      </p:pic>
    </p:spTree>
    <p:extLst>
      <p:ext uri="{BB962C8B-B14F-4D97-AF65-F5344CB8AC3E}">
        <p14:creationId xmlns:p14="http://schemas.microsoft.com/office/powerpoint/2010/main" val="17003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F0A65ED-51F6-41FF-B429-0F996FEFEF0E}"/>
              </a:ext>
            </a:extLst>
          </p:cNvPr>
          <p:cNvSpPr>
            <a:spLocks noGrp="1"/>
          </p:cNvSpPr>
          <p:nvPr>
            <p:ph idx="1"/>
          </p:nvPr>
        </p:nvSpPr>
        <p:spPr>
          <a:xfrm>
            <a:off x="2071975" y="563082"/>
            <a:ext cx="4024025" cy="609936"/>
          </a:xfrm>
        </p:spPr>
        <p:txBody>
          <a:bodyPr>
            <a:normAutofit fontScale="85000" lnSpcReduction="10000"/>
          </a:bodyPr>
          <a:lstStyle/>
          <a:p>
            <a:r>
              <a:rPr lang="fr-FR" sz="2400" b="1" dirty="0"/>
              <a:t>Notre communauté de IAN : </a:t>
            </a:r>
          </a:p>
        </p:txBody>
      </p:sp>
      <p:pic>
        <p:nvPicPr>
          <p:cNvPr id="5" name="Image 4">
            <a:extLst>
              <a:ext uri="{FF2B5EF4-FFF2-40B4-BE49-F238E27FC236}">
                <a16:creationId xmlns:a16="http://schemas.microsoft.com/office/drawing/2014/main" id="{17DB66FF-3987-46CF-9FE6-ABA9509A600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952507" y="133362"/>
            <a:ext cx="1963493" cy="1514475"/>
          </a:xfrm>
          <a:prstGeom prst="rect">
            <a:avLst/>
          </a:prstGeom>
        </p:spPr>
      </p:pic>
      <p:pic>
        <p:nvPicPr>
          <p:cNvPr id="7" name="Image 6">
            <a:extLst>
              <a:ext uri="{FF2B5EF4-FFF2-40B4-BE49-F238E27FC236}">
                <a16:creationId xmlns:a16="http://schemas.microsoft.com/office/drawing/2014/main" id="{1EA50706-E0D8-4A50-A850-513FAD8EC0F5}"/>
              </a:ext>
            </a:extLst>
          </p:cNvPr>
          <p:cNvPicPr>
            <a:picLocks noChangeAspect="1"/>
          </p:cNvPicPr>
          <p:nvPr/>
        </p:nvPicPr>
        <p:blipFill>
          <a:blip r:embed="rId3"/>
          <a:stretch>
            <a:fillRect/>
          </a:stretch>
        </p:blipFill>
        <p:spPr>
          <a:xfrm>
            <a:off x="1690254" y="1082964"/>
            <a:ext cx="6849484" cy="4561186"/>
          </a:xfrm>
          <a:prstGeom prst="rect">
            <a:avLst/>
          </a:prstGeom>
        </p:spPr>
      </p:pic>
      <p:sp>
        <p:nvSpPr>
          <p:cNvPr id="8" name="Titre 1">
            <a:extLst>
              <a:ext uri="{FF2B5EF4-FFF2-40B4-BE49-F238E27FC236}">
                <a16:creationId xmlns:a16="http://schemas.microsoft.com/office/drawing/2014/main" id="{048480BE-3978-44CD-A969-44BDA3AC7D6F}"/>
              </a:ext>
            </a:extLst>
          </p:cNvPr>
          <p:cNvSpPr>
            <a:spLocks noGrp="1"/>
          </p:cNvSpPr>
          <p:nvPr>
            <p:ph type="title"/>
          </p:nvPr>
        </p:nvSpPr>
        <p:spPr>
          <a:xfrm>
            <a:off x="3134160" y="5882593"/>
            <a:ext cx="7330642" cy="640445"/>
          </a:xfrm>
        </p:spPr>
        <p:txBody>
          <a:bodyPr/>
          <a:lstStyle/>
          <a:p>
            <a:r>
              <a:rPr lang="fr-FR" sz="1800" dirty="0">
                <a:solidFill>
                  <a:srgbClr val="222222"/>
                </a:solidFill>
                <a:latin typeface="Arial" panose="020B0604020202020204" pitchFamily="34" charset="0"/>
                <a:ea typeface="Times New Roman" panose="02020603050405020304" pitchFamily="18" charset="0"/>
              </a:rPr>
              <a:t>L</a:t>
            </a:r>
            <a:r>
              <a:rPr lang="fr-FR" sz="1800" dirty="0">
                <a:solidFill>
                  <a:srgbClr val="222222"/>
                </a:solidFill>
                <a:effectLst/>
                <a:latin typeface="Arial" panose="020B0604020202020204" pitchFamily="34" charset="0"/>
                <a:ea typeface="Times New Roman" panose="02020603050405020304" pitchFamily="18" charset="0"/>
              </a:rPr>
              <a:t>a page académique des IAN : </a:t>
            </a:r>
            <a:r>
              <a:rPr lang="fr-FR" sz="1800" u="sng" dirty="0">
                <a:solidFill>
                  <a:srgbClr val="1155CC"/>
                </a:solidFill>
                <a:effectLst/>
                <a:latin typeface="Arial" panose="020B0604020202020204" pitchFamily="34" charset="0"/>
                <a:ea typeface="Times New Roman" panose="02020603050405020304" pitchFamily="18" charset="0"/>
                <a:cs typeface="Times New Roman" panose="02020603050405020304" pitchFamily="18" charset="0"/>
                <a:hlinkClick r:id="rId4"/>
              </a:rPr>
              <a:t>https://dane.ac-nancy-metz.fr/ian/</a:t>
            </a:r>
            <a:endParaRPr lang="fr-FR" dirty="0"/>
          </a:p>
        </p:txBody>
      </p:sp>
      <p:sp>
        <p:nvSpPr>
          <p:cNvPr id="2" name="ZoneTexte 1">
            <a:extLst>
              <a:ext uri="{FF2B5EF4-FFF2-40B4-BE49-F238E27FC236}">
                <a16:creationId xmlns:a16="http://schemas.microsoft.com/office/drawing/2014/main" id="{D350CE30-EC71-447B-A1B7-1157EFA27894}"/>
              </a:ext>
            </a:extLst>
          </p:cNvPr>
          <p:cNvSpPr txBox="1"/>
          <p:nvPr/>
        </p:nvSpPr>
        <p:spPr>
          <a:xfrm>
            <a:off x="9150951" y="4691977"/>
            <a:ext cx="2281382" cy="369332"/>
          </a:xfrm>
          <a:prstGeom prst="rect">
            <a:avLst/>
          </a:prstGeom>
          <a:noFill/>
        </p:spPr>
        <p:txBody>
          <a:bodyPr wrap="square" rtlCol="0">
            <a:spAutoFit/>
          </a:bodyPr>
          <a:lstStyle/>
          <a:p>
            <a:r>
              <a:rPr lang="fr-FR" dirty="0"/>
              <a:t>Mise à jour à faire </a:t>
            </a:r>
          </a:p>
        </p:txBody>
      </p:sp>
      <p:sp>
        <p:nvSpPr>
          <p:cNvPr id="4" name="ZoneTexte 3">
            <a:extLst>
              <a:ext uri="{FF2B5EF4-FFF2-40B4-BE49-F238E27FC236}">
                <a16:creationId xmlns:a16="http://schemas.microsoft.com/office/drawing/2014/main" id="{1064FCAB-752C-4BC5-ABBF-6A043F900D72}"/>
              </a:ext>
            </a:extLst>
          </p:cNvPr>
          <p:cNvSpPr txBox="1"/>
          <p:nvPr/>
        </p:nvSpPr>
        <p:spPr>
          <a:xfrm>
            <a:off x="8913090" y="2253673"/>
            <a:ext cx="3002909" cy="1200329"/>
          </a:xfrm>
          <a:prstGeom prst="rect">
            <a:avLst/>
          </a:prstGeom>
          <a:noFill/>
        </p:spPr>
        <p:txBody>
          <a:bodyPr wrap="square" rtlCol="0">
            <a:spAutoFit/>
          </a:bodyPr>
          <a:lstStyle/>
          <a:p>
            <a:r>
              <a:rPr lang="fr-FR" dirty="0"/>
              <a:t>Florence Deneuve : animation de la communauté des IAN : rentrée 2021</a:t>
            </a:r>
          </a:p>
        </p:txBody>
      </p:sp>
    </p:spTree>
    <p:extLst>
      <p:ext uri="{BB962C8B-B14F-4D97-AF65-F5344CB8AC3E}">
        <p14:creationId xmlns:p14="http://schemas.microsoft.com/office/powerpoint/2010/main" val="3208277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4DE410-3F1B-467E-A2BC-7518886E8D6D}"/>
              </a:ext>
            </a:extLst>
          </p:cNvPr>
          <p:cNvSpPr>
            <a:spLocks noGrp="1"/>
          </p:cNvSpPr>
          <p:nvPr>
            <p:ph type="title"/>
          </p:nvPr>
        </p:nvSpPr>
        <p:spPr/>
        <p:txBody>
          <a:bodyPr/>
          <a:lstStyle/>
          <a:p>
            <a:r>
              <a:rPr lang="fr-FR" dirty="0"/>
              <a:t>Un padlet pour y déposer des idées, des témoignages …</a:t>
            </a:r>
          </a:p>
        </p:txBody>
      </p:sp>
      <p:sp>
        <p:nvSpPr>
          <p:cNvPr id="3" name="Espace réservé du contenu 2">
            <a:extLst>
              <a:ext uri="{FF2B5EF4-FFF2-40B4-BE49-F238E27FC236}">
                <a16:creationId xmlns:a16="http://schemas.microsoft.com/office/drawing/2014/main" id="{FB88DD62-120F-412F-AD66-14E42A1A4DAD}"/>
              </a:ext>
            </a:extLst>
          </p:cNvPr>
          <p:cNvSpPr>
            <a:spLocks noGrp="1"/>
          </p:cNvSpPr>
          <p:nvPr>
            <p:ph idx="1"/>
          </p:nvPr>
        </p:nvSpPr>
        <p:spPr/>
        <p:txBody>
          <a:bodyPr/>
          <a:lstStyle/>
          <a:p>
            <a:r>
              <a:rPr lang="fr-FR" dirty="0">
                <a:hlinkClick r:id="rId2"/>
              </a:rPr>
              <a:t>https://padlet.com/kastlerlabo/2021_JANE_IAN</a:t>
            </a:r>
            <a:endParaRPr lang="fr-FR" dirty="0"/>
          </a:p>
          <a:p>
            <a:endParaRPr lang="fr-FR" dirty="0"/>
          </a:p>
        </p:txBody>
      </p:sp>
      <p:pic>
        <p:nvPicPr>
          <p:cNvPr id="5" name="Image 4">
            <a:extLst>
              <a:ext uri="{FF2B5EF4-FFF2-40B4-BE49-F238E27FC236}">
                <a16:creationId xmlns:a16="http://schemas.microsoft.com/office/drawing/2014/main" id="{50E03EAA-4A7C-4F1D-B134-46D48C6FF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400" y="2855400"/>
            <a:ext cx="2764200" cy="2764200"/>
          </a:xfrm>
          <a:prstGeom prst="rect">
            <a:avLst/>
          </a:prstGeom>
        </p:spPr>
      </p:pic>
    </p:spTree>
    <p:extLst>
      <p:ext uri="{BB962C8B-B14F-4D97-AF65-F5344CB8AC3E}">
        <p14:creationId xmlns:p14="http://schemas.microsoft.com/office/powerpoint/2010/main" val="4037214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8203407-E042-4FEF-9A26-7BF6A5E0DD40}"/>
              </a:ext>
            </a:extLst>
          </p:cNvPr>
          <p:cNvPicPr>
            <a:picLocks noChangeAspect="1"/>
          </p:cNvPicPr>
          <p:nvPr/>
        </p:nvPicPr>
        <p:blipFill>
          <a:blip r:embed="rId2"/>
          <a:stretch>
            <a:fillRect/>
          </a:stretch>
        </p:blipFill>
        <p:spPr>
          <a:xfrm>
            <a:off x="1034472" y="1247053"/>
            <a:ext cx="10972800" cy="5324475"/>
          </a:xfrm>
          <a:prstGeom prst="rect">
            <a:avLst/>
          </a:prstGeom>
        </p:spPr>
      </p:pic>
    </p:spTree>
    <p:extLst>
      <p:ext uri="{BB962C8B-B14F-4D97-AF65-F5344CB8AC3E}">
        <p14:creationId xmlns:p14="http://schemas.microsoft.com/office/powerpoint/2010/main" val="2414499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C4BB9B5-AB14-47B3-82BC-BD1AFFC9B439}"/>
              </a:ext>
            </a:extLst>
          </p:cNvPr>
          <p:cNvSpPr>
            <a:spLocks noGrp="1"/>
          </p:cNvSpPr>
          <p:nvPr>
            <p:ph idx="1"/>
          </p:nvPr>
        </p:nvSpPr>
        <p:spPr>
          <a:xfrm>
            <a:off x="3014085" y="1403927"/>
            <a:ext cx="8915400" cy="4756727"/>
          </a:xfrm>
        </p:spPr>
        <p:txBody>
          <a:bodyPr>
            <a:normAutofit fontScale="92500" lnSpcReduction="20000"/>
          </a:bodyPr>
          <a:lstStyle/>
          <a:p>
            <a:r>
              <a:rPr lang="fr-FR" sz="3200" dirty="0"/>
              <a:t>Une lettre de mission</a:t>
            </a:r>
          </a:p>
          <a:p>
            <a:r>
              <a:rPr lang="fr-FR" sz="3200" dirty="0"/>
              <a:t>Un bilan en fin d’année </a:t>
            </a:r>
          </a:p>
          <a:p>
            <a:r>
              <a:rPr lang="fr-FR" sz="3200" dirty="0"/>
              <a:t>Reconduction sur la mission par la DANE et les IA-IPR</a:t>
            </a:r>
          </a:p>
          <a:p>
            <a:r>
              <a:rPr lang="fr-FR" sz="3200" dirty="0"/>
              <a:t>Des experts du réseau IAN (livret d’accueil par discipline)</a:t>
            </a:r>
          </a:p>
          <a:p>
            <a:endParaRPr lang="fr-FR" sz="3200" dirty="0"/>
          </a:p>
          <a:p>
            <a:endParaRPr lang="fr-FR" sz="3200" dirty="0"/>
          </a:p>
          <a:p>
            <a:r>
              <a:rPr lang="fr-FR" sz="3200" dirty="0"/>
              <a:t>Des actions, des animations, des formations…</a:t>
            </a:r>
          </a:p>
          <a:p>
            <a:pPr marL="0" indent="0">
              <a:buNone/>
            </a:pPr>
            <a:endParaRPr lang="fr-FR" sz="3200" dirty="0"/>
          </a:p>
        </p:txBody>
      </p:sp>
      <p:pic>
        <p:nvPicPr>
          <p:cNvPr id="7" name="Image 6">
            <a:extLst>
              <a:ext uri="{FF2B5EF4-FFF2-40B4-BE49-F238E27FC236}">
                <a16:creationId xmlns:a16="http://schemas.microsoft.com/office/drawing/2014/main" id="{127D5203-7C6D-4999-B188-412A3C91B244}"/>
              </a:ext>
            </a:extLst>
          </p:cNvPr>
          <p:cNvPicPr>
            <a:picLocks noChangeAspect="1"/>
          </p:cNvPicPr>
          <p:nvPr/>
        </p:nvPicPr>
        <p:blipFill>
          <a:blip r:embed="rId2"/>
          <a:stretch>
            <a:fillRect/>
          </a:stretch>
        </p:blipFill>
        <p:spPr>
          <a:xfrm>
            <a:off x="8505559" y="3935051"/>
            <a:ext cx="3082181" cy="1006042"/>
          </a:xfrm>
          <a:prstGeom prst="rect">
            <a:avLst/>
          </a:prstGeom>
        </p:spPr>
      </p:pic>
    </p:spTree>
    <p:extLst>
      <p:ext uri="{BB962C8B-B14F-4D97-AF65-F5344CB8AC3E}">
        <p14:creationId xmlns:p14="http://schemas.microsoft.com/office/powerpoint/2010/main" val="391137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41D19C3-09DB-426D-85E0-43C90BD42F39}"/>
              </a:ext>
            </a:extLst>
          </p:cNvPr>
          <p:cNvPicPr>
            <a:picLocks noChangeAspect="1"/>
          </p:cNvPicPr>
          <p:nvPr/>
        </p:nvPicPr>
        <p:blipFill>
          <a:blip r:embed="rId2"/>
          <a:stretch>
            <a:fillRect/>
          </a:stretch>
        </p:blipFill>
        <p:spPr>
          <a:xfrm>
            <a:off x="2885341" y="317220"/>
            <a:ext cx="4407790" cy="3249450"/>
          </a:xfrm>
          <a:prstGeom prst="rect">
            <a:avLst/>
          </a:prstGeom>
        </p:spPr>
      </p:pic>
      <p:pic>
        <p:nvPicPr>
          <p:cNvPr id="5" name="Image 4">
            <a:extLst>
              <a:ext uri="{FF2B5EF4-FFF2-40B4-BE49-F238E27FC236}">
                <a16:creationId xmlns:a16="http://schemas.microsoft.com/office/drawing/2014/main" id="{791B9E74-BC68-42D4-81EE-7A2906C895EB}"/>
              </a:ext>
            </a:extLst>
          </p:cNvPr>
          <p:cNvPicPr>
            <a:picLocks noChangeAspect="1"/>
          </p:cNvPicPr>
          <p:nvPr/>
        </p:nvPicPr>
        <p:blipFill>
          <a:blip r:embed="rId3"/>
          <a:stretch>
            <a:fillRect/>
          </a:stretch>
        </p:blipFill>
        <p:spPr>
          <a:xfrm>
            <a:off x="7900699" y="485764"/>
            <a:ext cx="3812771" cy="1795617"/>
          </a:xfrm>
          <a:prstGeom prst="rect">
            <a:avLst/>
          </a:prstGeom>
        </p:spPr>
      </p:pic>
      <p:pic>
        <p:nvPicPr>
          <p:cNvPr id="7" name="Image 6">
            <a:extLst>
              <a:ext uri="{FF2B5EF4-FFF2-40B4-BE49-F238E27FC236}">
                <a16:creationId xmlns:a16="http://schemas.microsoft.com/office/drawing/2014/main" id="{57F2217C-4001-4381-98C2-B1541C1906A4}"/>
              </a:ext>
            </a:extLst>
          </p:cNvPr>
          <p:cNvPicPr>
            <a:picLocks noChangeAspect="1"/>
          </p:cNvPicPr>
          <p:nvPr/>
        </p:nvPicPr>
        <p:blipFill>
          <a:blip r:embed="rId4"/>
          <a:stretch>
            <a:fillRect/>
          </a:stretch>
        </p:blipFill>
        <p:spPr>
          <a:xfrm>
            <a:off x="3590924" y="4298805"/>
            <a:ext cx="3881293" cy="1254410"/>
          </a:xfrm>
          <a:prstGeom prst="rect">
            <a:avLst/>
          </a:prstGeom>
        </p:spPr>
      </p:pic>
      <p:pic>
        <p:nvPicPr>
          <p:cNvPr id="9" name="Image 8">
            <a:extLst>
              <a:ext uri="{FF2B5EF4-FFF2-40B4-BE49-F238E27FC236}">
                <a16:creationId xmlns:a16="http://schemas.microsoft.com/office/drawing/2014/main" id="{56EB1CEA-ED29-4C20-8A10-3774BF20F69F}"/>
              </a:ext>
            </a:extLst>
          </p:cNvPr>
          <p:cNvPicPr>
            <a:picLocks noChangeAspect="1"/>
          </p:cNvPicPr>
          <p:nvPr/>
        </p:nvPicPr>
        <p:blipFill>
          <a:blip r:embed="rId5"/>
          <a:stretch>
            <a:fillRect/>
          </a:stretch>
        </p:blipFill>
        <p:spPr>
          <a:xfrm>
            <a:off x="8102100" y="4298805"/>
            <a:ext cx="2971800" cy="1162050"/>
          </a:xfrm>
          <a:prstGeom prst="rect">
            <a:avLst/>
          </a:prstGeom>
        </p:spPr>
      </p:pic>
      <p:sp>
        <p:nvSpPr>
          <p:cNvPr id="2" name="ZoneTexte 1">
            <a:extLst>
              <a:ext uri="{FF2B5EF4-FFF2-40B4-BE49-F238E27FC236}">
                <a16:creationId xmlns:a16="http://schemas.microsoft.com/office/drawing/2014/main" id="{D44CA757-F6E9-484F-8A84-4DCA756B155F}"/>
              </a:ext>
            </a:extLst>
          </p:cNvPr>
          <p:cNvSpPr txBox="1"/>
          <p:nvPr/>
        </p:nvSpPr>
        <p:spPr>
          <a:xfrm>
            <a:off x="6567055" y="5994400"/>
            <a:ext cx="4506845" cy="646331"/>
          </a:xfrm>
          <a:prstGeom prst="rect">
            <a:avLst/>
          </a:prstGeom>
          <a:noFill/>
        </p:spPr>
        <p:txBody>
          <a:bodyPr wrap="square" rtlCol="0">
            <a:spAutoFit/>
          </a:bodyPr>
          <a:lstStyle/>
          <a:p>
            <a:r>
              <a:rPr lang="fr-FR" dirty="0"/>
              <a:t>Mettre à jour les logos sur les sites et autres supports …</a:t>
            </a:r>
          </a:p>
        </p:txBody>
      </p:sp>
    </p:spTree>
    <p:extLst>
      <p:ext uri="{BB962C8B-B14F-4D97-AF65-F5344CB8AC3E}">
        <p14:creationId xmlns:p14="http://schemas.microsoft.com/office/powerpoint/2010/main" val="3548937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605B21-7438-48CC-B2C7-0AB169679309}"/>
              </a:ext>
            </a:extLst>
          </p:cNvPr>
          <p:cNvSpPr>
            <a:spLocks noGrp="1"/>
          </p:cNvSpPr>
          <p:nvPr>
            <p:ph type="title"/>
          </p:nvPr>
        </p:nvSpPr>
        <p:spPr/>
        <p:txBody>
          <a:bodyPr>
            <a:normAutofit fontScale="90000"/>
          </a:bodyPr>
          <a:lstStyle/>
          <a:p>
            <a:r>
              <a:rPr lang="fr-FR" dirty="0"/>
              <a:t>Niveau académique : Être identifié, reconnu par les collègues de la discipline :</a:t>
            </a:r>
          </a:p>
        </p:txBody>
      </p:sp>
      <p:sp>
        <p:nvSpPr>
          <p:cNvPr id="3" name="Espace réservé du contenu 2">
            <a:extLst>
              <a:ext uri="{FF2B5EF4-FFF2-40B4-BE49-F238E27FC236}">
                <a16:creationId xmlns:a16="http://schemas.microsoft.com/office/drawing/2014/main" id="{C098C133-8BC4-4FB7-BF2A-C5D130AAB7D7}"/>
              </a:ext>
            </a:extLst>
          </p:cNvPr>
          <p:cNvSpPr>
            <a:spLocks noGrp="1"/>
          </p:cNvSpPr>
          <p:nvPr>
            <p:ph idx="1"/>
          </p:nvPr>
        </p:nvSpPr>
        <p:spPr/>
        <p:txBody>
          <a:bodyPr/>
          <a:lstStyle/>
          <a:p>
            <a:r>
              <a:rPr lang="fr-FR" dirty="0"/>
              <a:t>Apparaître sur la lettre de rentrée disciplinaire , sur le site académique.</a:t>
            </a:r>
          </a:p>
        </p:txBody>
      </p:sp>
      <p:sp>
        <p:nvSpPr>
          <p:cNvPr id="4" name="ZoneTexte 3">
            <a:extLst>
              <a:ext uri="{FF2B5EF4-FFF2-40B4-BE49-F238E27FC236}">
                <a16:creationId xmlns:a16="http://schemas.microsoft.com/office/drawing/2014/main" id="{E05F1B2E-4535-4072-98A6-526B4AE920F3}"/>
              </a:ext>
            </a:extLst>
          </p:cNvPr>
          <p:cNvSpPr txBox="1"/>
          <p:nvPr/>
        </p:nvSpPr>
        <p:spPr>
          <a:xfrm>
            <a:off x="2863273" y="3084945"/>
            <a:ext cx="8109527" cy="646331"/>
          </a:xfrm>
          <a:prstGeom prst="rect">
            <a:avLst/>
          </a:prstGeom>
          <a:noFill/>
        </p:spPr>
        <p:txBody>
          <a:bodyPr wrap="square" rtlCol="0">
            <a:spAutoFit/>
          </a:bodyPr>
          <a:lstStyle/>
          <a:p>
            <a:r>
              <a:rPr lang="fr-FR" dirty="0"/>
              <a:t>Si des questions : ce.dane@ac-nancy-metz.fr </a:t>
            </a:r>
          </a:p>
          <a:p>
            <a:endParaRPr lang="fr-FR" dirty="0"/>
          </a:p>
        </p:txBody>
      </p:sp>
      <p:sp>
        <p:nvSpPr>
          <p:cNvPr id="5" name="Titre 1">
            <a:extLst>
              <a:ext uri="{FF2B5EF4-FFF2-40B4-BE49-F238E27FC236}">
                <a16:creationId xmlns:a16="http://schemas.microsoft.com/office/drawing/2014/main" id="{09484300-7BA7-4973-8021-B5F2364981F9}"/>
              </a:ext>
            </a:extLst>
          </p:cNvPr>
          <p:cNvSpPr txBox="1">
            <a:spLocks/>
          </p:cNvSpPr>
          <p:nvPr/>
        </p:nvSpPr>
        <p:spPr>
          <a:xfrm>
            <a:off x="2462192" y="3731276"/>
            <a:ext cx="8911687" cy="1280890"/>
          </a:xfrm>
          <a:prstGeom prst="rect">
            <a:avLst/>
          </a:prstGeom>
        </p:spPr>
        <p:txBody>
          <a:bodyPr vert="horz" lIns="91440" tIns="45720" rIns="91440" bIns="45720" rtlCol="0" anchor="t">
            <a:normAutofit fontScale="9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dirty="0"/>
              <a:t>Niveau national  : liste de diffusion de la DNE disciplinaire, participation au séminaire annuel </a:t>
            </a:r>
          </a:p>
        </p:txBody>
      </p:sp>
    </p:spTree>
    <p:extLst>
      <p:ext uri="{BB962C8B-B14F-4D97-AF65-F5344CB8AC3E}">
        <p14:creationId xmlns:p14="http://schemas.microsoft.com/office/powerpoint/2010/main" val="1252467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3E4DE-38B9-466D-B130-019C3B42DBA4}"/>
              </a:ext>
            </a:extLst>
          </p:cNvPr>
          <p:cNvSpPr>
            <a:spLocks noGrp="1"/>
          </p:cNvSpPr>
          <p:nvPr>
            <p:ph type="title"/>
          </p:nvPr>
        </p:nvSpPr>
        <p:spPr/>
        <p:txBody>
          <a:bodyPr/>
          <a:lstStyle/>
          <a:p>
            <a:r>
              <a:rPr lang="fr-FR" dirty="0"/>
              <a:t>Newsletter  </a:t>
            </a:r>
          </a:p>
        </p:txBody>
      </p:sp>
      <p:pic>
        <p:nvPicPr>
          <p:cNvPr id="4" name="Image 3">
            <a:extLst>
              <a:ext uri="{FF2B5EF4-FFF2-40B4-BE49-F238E27FC236}">
                <a16:creationId xmlns:a16="http://schemas.microsoft.com/office/drawing/2014/main" id="{4505E262-9CB3-44CD-80BB-00D79326938F}"/>
              </a:ext>
            </a:extLst>
          </p:cNvPr>
          <p:cNvPicPr>
            <a:picLocks noChangeAspect="1"/>
          </p:cNvPicPr>
          <p:nvPr/>
        </p:nvPicPr>
        <p:blipFill>
          <a:blip r:embed="rId2"/>
          <a:stretch>
            <a:fillRect/>
          </a:stretch>
        </p:blipFill>
        <p:spPr>
          <a:xfrm>
            <a:off x="6368539" y="2900217"/>
            <a:ext cx="5756077" cy="2972451"/>
          </a:xfrm>
          <a:prstGeom prst="rect">
            <a:avLst/>
          </a:prstGeom>
        </p:spPr>
      </p:pic>
      <p:sp>
        <p:nvSpPr>
          <p:cNvPr id="5" name="ZoneTexte 4">
            <a:extLst>
              <a:ext uri="{FF2B5EF4-FFF2-40B4-BE49-F238E27FC236}">
                <a16:creationId xmlns:a16="http://schemas.microsoft.com/office/drawing/2014/main" id="{5370C719-B72D-49BD-8C60-C9EB0A638A39}"/>
              </a:ext>
            </a:extLst>
          </p:cNvPr>
          <p:cNvSpPr txBox="1"/>
          <p:nvPr/>
        </p:nvSpPr>
        <p:spPr>
          <a:xfrm>
            <a:off x="5824799" y="6163200"/>
            <a:ext cx="4100079" cy="369332"/>
          </a:xfrm>
          <a:prstGeom prst="rect">
            <a:avLst/>
          </a:prstGeom>
          <a:noFill/>
        </p:spPr>
        <p:txBody>
          <a:bodyPr wrap="square" rtlCol="0">
            <a:spAutoFit/>
          </a:bodyPr>
          <a:lstStyle/>
          <a:p>
            <a:r>
              <a:rPr lang="fr-FR" dirty="0"/>
              <a:t>Pour partager, diffuser, informer</a:t>
            </a:r>
          </a:p>
        </p:txBody>
      </p:sp>
      <p:pic>
        <p:nvPicPr>
          <p:cNvPr id="6" name="Image 5">
            <a:extLst>
              <a:ext uri="{FF2B5EF4-FFF2-40B4-BE49-F238E27FC236}">
                <a16:creationId xmlns:a16="http://schemas.microsoft.com/office/drawing/2014/main" id="{42E6E828-BEDA-4006-B213-7BFF74E771E3}"/>
              </a:ext>
            </a:extLst>
          </p:cNvPr>
          <p:cNvPicPr>
            <a:picLocks noChangeAspect="1"/>
          </p:cNvPicPr>
          <p:nvPr/>
        </p:nvPicPr>
        <p:blipFill>
          <a:blip r:embed="rId3"/>
          <a:stretch>
            <a:fillRect/>
          </a:stretch>
        </p:blipFill>
        <p:spPr>
          <a:xfrm>
            <a:off x="2177302" y="1905000"/>
            <a:ext cx="4100080" cy="3452699"/>
          </a:xfrm>
          <a:prstGeom prst="rect">
            <a:avLst/>
          </a:prstGeom>
        </p:spPr>
      </p:pic>
      <p:sp>
        <p:nvSpPr>
          <p:cNvPr id="7" name="Rectangle 6">
            <a:extLst>
              <a:ext uri="{FF2B5EF4-FFF2-40B4-BE49-F238E27FC236}">
                <a16:creationId xmlns:a16="http://schemas.microsoft.com/office/drawing/2014/main" id="{DACA3DA3-B052-494D-B45A-6C306C809BF0}"/>
              </a:ext>
            </a:extLst>
          </p:cNvPr>
          <p:cNvSpPr/>
          <p:nvPr/>
        </p:nvSpPr>
        <p:spPr>
          <a:xfrm>
            <a:off x="2386948" y="3872499"/>
            <a:ext cx="3367305" cy="923330"/>
          </a:xfrm>
          <a:prstGeom prst="rect">
            <a:avLst/>
          </a:prstGeom>
          <a:noFill/>
        </p:spPr>
        <p:txBody>
          <a:bodyPr wrap="squar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Interface</a:t>
            </a:r>
          </a:p>
        </p:txBody>
      </p:sp>
      <p:sp>
        <p:nvSpPr>
          <p:cNvPr id="8" name="Rectangle 7">
            <a:extLst>
              <a:ext uri="{FF2B5EF4-FFF2-40B4-BE49-F238E27FC236}">
                <a16:creationId xmlns:a16="http://schemas.microsoft.com/office/drawing/2014/main" id="{8535467A-39B6-4CD5-8589-D125BD369AE2}"/>
              </a:ext>
            </a:extLst>
          </p:cNvPr>
          <p:cNvSpPr/>
          <p:nvPr/>
        </p:nvSpPr>
        <p:spPr>
          <a:xfrm>
            <a:off x="8335155" y="3834045"/>
            <a:ext cx="3169457" cy="400110"/>
          </a:xfrm>
          <a:prstGeom prst="rect">
            <a:avLst/>
          </a:prstGeom>
          <a:noFill/>
        </p:spPr>
        <p:txBody>
          <a:bodyPr wrap="none" lIns="91440" tIns="45720" rIns="91440" bIns="45720">
            <a:spAutoFit/>
          </a:bodyPr>
          <a:lstStyle/>
          <a:p>
            <a:pPr algn="ctr"/>
            <a:r>
              <a:rPr lang="fr-FR"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 petit monde de la PC</a:t>
            </a:r>
          </a:p>
        </p:txBody>
      </p:sp>
    </p:spTree>
    <p:extLst>
      <p:ext uri="{BB962C8B-B14F-4D97-AF65-F5344CB8AC3E}">
        <p14:creationId xmlns:p14="http://schemas.microsoft.com/office/powerpoint/2010/main" val="77701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960B87-CF24-49B2-ACAA-3C835779711A}"/>
              </a:ext>
            </a:extLst>
          </p:cNvPr>
          <p:cNvSpPr>
            <a:spLocks noGrp="1"/>
          </p:cNvSpPr>
          <p:nvPr>
            <p:ph type="title"/>
          </p:nvPr>
        </p:nvSpPr>
        <p:spPr/>
        <p:txBody>
          <a:bodyPr/>
          <a:lstStyle/>
          <a:p>
            <a:r>
              <a:rPr lang="fr-FR" dirty="0"/>
              <a:t>Le site disciplinaire</a:t>
            </a:r>
          </a:p>
        </p:txBody>
      </p:sp>
      <p:pic>
        <p:nvPicPr>
          <p:cNvPr id="4" name="Image 3">
            <a:hlinkClick r:id="rId2"/>
            <a:extLst>
              <a:ext uri="{FF2B5EF4-FFF2-40B4-BE49-F238E27FC236}">
                <a16:creationId xmlns:a16="http://schemas.microsoft.com/office/drawing/2014/main" id="{7CC6B3F2-B2C8-444D-B097-AF9EFB0D1E8A}"/>
              </a:ext>
            </a:extLst>
          </p:cNvPr>
          <p:cNvPicPr>
            <a:picLocks noChangeAspect="1"/>
          </p:cNvPicPr>
          <p:nvPr/>
        </p:nvPicPr>
        <p:blipFill>
          <a:blip r:embed="rId3"/>
          <a:stretch>
            <a:fillRect/>
          </a:stretch>
        </p:blipFill>
        <p:spPr>
          <a:xfrm>
            <a:off x="3016115" y="1449218"/>
            <a:ext cx="8389658" cy="1979782"/>
          </a:xfrm>
          <a:prstGeom prst="rect">
            <a:avLst/>
          </a:prstGeom>
        </p:spPr>
      </p:pic>
      <p:sp>
        <p:nvSpPr>
          <p:cNvPr id="5" name="ZoneTexte 4">
            <a:extLst>
              <a:ext uri="{FF2B5EF4-FFF2-40B4-BE49-F238E27FC236}">
                <a16:creationId xmlns:a16="http://schemas.microsoft.com/office/drawing/2014/main" id="{34B1C0C7-15A2-46D6-8765-572C449E5A96}"/>
              </a:ext>
            </a:extLst>
          </p:cNvPr>
          <p:cNvSpPr txBox="1"/>
          <p:nvPr/>
        </p:nvSpPr>
        <p:spPr>
          <a:xfrm>
            <a:off x="4765964" y="4165600"/>
            <a:ext cx="4608945" cy="461665"/>
          </a:xfrm>
          <a:prstGeom prst="rect">
            <a:avLst/>
          </a:prstGeom>
          <a:noFill/>
        </p:spPr>
        <p:txBody>
          <a:bodyPr wrap="square" rtlCol="0">
            <a:spAutoFit/>
          </a:bodyPr>
          <a:lstStyle/>
          <a:p>
            <a:r>
              <a:rPr lang="fr-FR" sz="2400" dirty="0"/>
              <a:t>Pour valoriser les pratiques</a:t>
            </a:r>
          </a:p>
        </p:txBody>
      </p:sp>
      <p:sp>
        <p:nvSpPr>
          <p:cNvPr id="3" name="ZoneTexte 2">
            <a:extLst>
              <a:ext uri="{FF2B5EF4-FFF2-40B4-BE49-F238E27FC236}">
                <a16:creationId xmlns:a16="http://schemas.microsoft.com/office/drawing/2014/main" id="{C0254665-F6AD-4DB9-B30E-F7C23A1FDE21}"/>
              </a:ext>
            </a:extLst>
          </p:cNvPr>
          <p:cNvSpPr txBox="1"/>
          <p:nvPr/>
        </p:nvSpPr>
        <p:spPr>
          <a:xfrm>
            <a:off x="4461163" y="5070764"/>
            <a:ext cx="5532581" cy="646331"/>
          </a:xfrm>
          <a:prstGeom prst="rect">
            <a:avLst/>
          </a:prstGeom>
          <a:noFill/>
        </p:spPr>
        <p:txBody>
          <a:bodyPr wrap="square" rtlCol="0">
            <a:spAutoFit/>
          </a:bodyPr>
          <a:lstStyle/>
          <a:p>
            <a:r>
              <a:rPr lang="fr-FR" dirty="0"/>
              <a:t>IAN webmaster ou pas </a:t>
            </a:r>
          </a:p>
          <a:p>
            <a:r>
              <a:rPr lang="fr-FR" dirty="0"/>
              <a:t>Lettre de mission pour les webmasters ?</a:t>
            </a:r>
          </a:p>
        </p:txBody>
      </p:sp>
    </p:spTree>
    <p:extLst>
      <p:ext uri="{BB962C8B-B14F-4D97-AF65-F5344CB8AC3E}">
        <p14:creationId xmlns:p14="http://schemas.microsoft.com/office/powerpoint/2010/main" val="46436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C7D163-131B-4620-85AF-0A176251CC16}"/>
              </a:ext>
            </a:extLst>
          </p:cNvPr>
          <p:cNvSpPr>
            <a:spLocks noGrp="1"/>
          </p:cNvSpPr>
          <p:nvPr>
            <p:ph type="title"/>
          </p:nvPr>
        </p:nvSpPr>
        <p:spPr/>
        <p:txBody>
          <a:bodyPr/>
          <a:lstStyle/>
          <a:p>
            <a:r>
              <a:rPr lang="fr-FR" dirty="0"/>
              <a:t>GTP TICE</a:t>
            </a:r>
          </a:p>
        </p:txBody>
      </p:sp>
      <p:pic>
        <p:nvPicPr>
          <p:cNvPr id="5" name="Image 4">
            <a:extLst>
              <a:ext uri="{FF2B5EF4-FFF2-40B4-BE49-F238E27FC236}">
                <a16:creationId xmlns:a16="http://schemas.microsoft.com/office/drawing/2014/main" id="{8F04DB0A-F059-4427-B256-BF543D3FD67A}"/>
              </a:ext>
            </a:extLst>
          </p:cNvPr>
          <p:cNvPicPr>
            <a:picLocks noChangeAspect="1"/>
          </p:cNvPicPr>
          <p:nvPr/>
        </p:nvPicPr>
        <p:blipFill>
          <a:blip r:embed="rId2"/>
          <a:stretch>
            <a:fillRect/>
          </a:stretch>
        </p:blipFill>
        <p:spPr>
          <a:xfrm>
            <a:off x="2068946" y="1469075"/>
            <a:ext cx="10123054" cy="1858911"/>
          </a:xfrm>
          <a:prstGeom prst="rect">
            <a:avLst/>
          </a:prstGeom>
        </p:spPr>
      </p:pic>
      <p:pic>
        <p:nvPicPr>
          <p:cNvPr id="7" name="Image 6">
            <a:hlinkClick r:id="rId3"/>
            <a:extLst>
              <a:ext uri="{FF2B5EF4-FFF2-40B4-BE49-F238E27FC236}">
                <a16:creationId xmlns:a16="http://schemas.microsoft.com/office/drawing/2014/main" id="{C725425A-250F-4178-B8D5-74C40E558B59}"/>
              </a:ext>
            </a:extLst>
          </p:cNvPr>
          <p:cNvPicPr>
            <a:picLocks noChangeAspect="1"/>
          </p:cNvPicPr>
          <p:nvPr/>
        </p:nvPicPr>
        <p:blipFill>
          <a:blip r:embed="rId4"/>
          <a:stretch>
            <a:fillRect/>
          </a:stretch>
        </p:blipFill>
        <p:spPr>
          <a:xfrm>
            <a:off x="2125787" y="3833746"/>
            <a:ext cx="3145809" cy="2536156"/>
          </a:xfrm>
          <a:prstGeom prst="rect">
            <a:avLst/>
          </a:prstGeom>
        </p:spPr>
      </p:pic>
      <p:pic>
        <p:nvPicPr>
          <p:cNvPr id="8" name="Image 7">
            <a:hlinkClick r:id="rId3"/>
            <a:extLst>
              <a:ext uri="{FF2B5EF4-FFF2-40B4-BE49-F238E27FC236}">
                <a16:creationId xmlns:a16="http://schemas.microsoft.com/office/drawing/2014/main" id="{7320217B-1844-4C32-8CFD-B31EF352005A}"/>
              </a:ext>
            </a:extLst>
          </p:cNvPr>
          <p:cNvPicPr>
            <a:picLocks noChangeAspect="1"/>
          </p:cNvPicPr>
          <p:nvPr/>
        </p:nvPicPr>
        <p:blipFill>
          <a:blip r:embed="rId5"/>
          <a:stretch>
            <a:fillRect/>
          </a:stretch>
        </p:blipFill>
        <p:spPr>
          <a:xfrm>
            <a:off x="5524481" y="4172951"/>
            <a:ext cx="6795439" cy="870104"/>
          </a:xfrm>
          <a:prstGeom prst="rect">
            <a:avLst/>
          </a:prstGeom>
        </p:spPr>
      </p:pic>
      <p:sp>
        <p:nvSpPr>
          <p:cNvPr id="9" name="ZoneTexte 8">
            <a:extLst>
              <a:ext uri="{FF2B5EF4-FFF2-40B4-BE49-F238E27FC236}">
                <a16:creationId xmlns:a16="http://schemas.microsoft.com/office/drawing/2014/main" id="{F426F94E-5D72-4E19-90B3-46573AC775AA}"/>
              </a:ext>
            </a:extLst>
          </p:cNvPr>
          <p:cNvSpPr txBox="1"/>
          <p:nvPr/>
        </p:nvSpPr>
        <p:spPr>
          <a:xfrm>
            <a:off x="6768873" y="5910724"/>
            <a:ext cx="5163120" cy="923330"/>
          </a:xfrm>
          <a:prstGeom prst="rect">
            <a:avLst/>
          </a:prstGeom>
          <a:noFill/>
        </p:spPr>
        <p:txBody>
          <a:bodyPr wrap="square" rtlCol="0">
            <a:spAutoFit/>
          </a:bodyPr>
          <a:lstStyle/>
          <a:p>
            <a:r>
              <a:rPr lang="fr-FR" dirty="0"/>
              <a:t>Pour essaimer les travaux réalisés par des académies et pilotés par la DNE, relayer auprès des collègues.</a:t>
            </a:r>
          </a:p>
        </p:txBody>
      </p:sp>
      <p:sp>
        <p:nvSpPr>
          <p:cNvPr id="3" name="ZoneTexte 2">
            <a:extLst>
              <a:ext uri="{FF2B5EF4-FFF2-40B4-BE49-F238E27FC236}">
                <a16:creationId xmlns:a16="http://schemas.microsoft.com/office/drawing/2014/main" id="{FE7E5C0D-FD48-4BDE-97BA-7A9C82247731}"/>
              </a:ext>
            </a:extLst>
          </p:cNvPr>
          <p:cNvSpPr txBox="1"/>
          <p:nvPr/>
        </p:nvSpPr>
        <p:spPr>
          <a:xfrm>
            <a:off x="8285018" y="5255491"/>
            <a:ext cx="2438400" cy="369332"/>
          </a:xfrm>
          <a:prstGeom prst="rect">
            <a:avLst/>
          </a:prstGeom>
          <a:noFill/>
        </p:spPr>
        <p:txBody>
          <a:bodyPr wrap="square" rtlCol="0">
            <a:spAutoFit/>
          </a:bodyPr>
          <a:lstStyle/>
          <a:p>
            <a:r>
              <a:rPr lang="fr-FR" dirty="0">
                <a:hlinkClick r:id="rId6"/>
              </a:rPr>
              <a:t>Webséries</a:t>
            </a:r>
            <a:r>
              <a:rPr lang="fr-FR" dirty="0"/>
              <a:t> GESTE/S</a:t>
            </a:r>
          </a:p>
        </p:txBody>
      </p:sp>
      <p:sp>
        <p:nvSpPr>
          <p:cNvPr id="6" name="ZoneTexte 5">
            <a:extLst>
              <a:ext uri="{FF2B5EF4-FFF2-40B4-BE49-F238E27FC236}">
                <a16:creationId xmlns:a16="http://schemas.microsoft.com/office/drawing/2014/main" id="{AA6D8184-3C94-4543-BA70-0BDEF81011A6}"/>
              </a:ext>
            </a:extLst>
          </p:cNvPr>
          <p:cNvSpPr txBox="1"/>
          <p:nvPr/>
        </p:nvSpPr>
        <p:spPr>
          <a:xfrm>
            <a:off x="6003636" y="5384800"/>
            <a:ext cx="1911928" cy="369332"/>
          </a:xfrm>
          <a:prstGeom prst="rect">
            <a:avLst/>
          </a:prstGeom>
          <a:noFill/>
        </p:spPr>
        <p:txBody>
          <a:bodyPr wrap="square" rtlCol="0">
            <a:spAutoFit/>
          </a:bodyPr>
          <a:lstStyle/>
          <a:p>
            <a:r>
              <a:rPr lang="fr-FR" dirty="0">
                <a:solidFill>
                  <a:srgbClr val="FB9318"/>
                </a:solidFill>
                <a:hlinkClick r:id="rId7"/>
              </a:rPr>
              <a:t>Traam </a:t>
            </a:r>
            <a:r>
              <a:rPr lang="fr-FR" dirty="0">
                <a:solidFill>
                  <a:srgbClr val="FF0000"/>
                </a:solidFill>
                <a:hlinkClick r:id="rId7"/>
              </a:rPr>
              <a:t>EMCC</a:t>
            </a:r>
            <a:endParaRPr lang="fr-FR" dirty="0">
              <a:solidFill>
                <a:srgbClr val="FF0000"/>
              </a:solidFill>
            </a:endParaRPr>
          </a:p>
        </p:txBody>
      </p:sp>
    </p:spTree>
    <p:extLst>
      <p:ext uri="{BB962C8B-B14F-4D97-AF65-F5344CB8AC3E}">
        <p14:creationId xmlns:p14="http://schemas.microsoft.com/office/powerpoint/2010/main" val="48493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extLst>
              <a:ext uri="{FF2B5EF4-FFF2-40B4-BE49-F238E27FC236}">
                <a16:creationId xmlns:a16="http://schemas.microsoft.com/office/drawing/2014/main" id="{6443C2C0-CE9D-4B1C-A18F-1B60CC57EC8A}"/>
              </a:ext>
            </a:extLst>
          </p:cNvPr>
          <p:cNvPicPr>
            <a:picLocks noChangeAspect="1"/>
          </p:cNvPicPr>
          <p:nvPr/>
        </p:nvPicPr>
        <p:blipFill>
          <a:blip r:embed="rId3"/>
          <a:stretch>
            <a:fillRect/>
          </a:stretch>
        </p:blipFill>
        <p:spPr>
          <a:xfrm>
            <a:off x="3528290" y="1206270"/>
            <a:ext cx="7250634" cy="5386185"/>
          </a:xfrm>
          <a:prstGeom prst="rect">
            <a:avLst/>
          </a:prstGeom>
        </p:spPr>
      </p:pic>
      <p:sp>
        <p:nvSpPr>
          <p:cNvPr id="5" name="Titre 1">
            <a:extLst>
              <a:ext uri="{FF2B5EF4-FFF2-40B4-BE49-F238E27FC236}">
                <a16:creationId xmlns:a16="http://schemas.microsoft.com/office/drawing/2014/main" id="{D6CC4240-A4CC-4426-BE17-EAC7C783C22D}"/>
              </a:ext>
            </a:extLst>
          </p:cNvPr>
          <p:cNvSpPr>
            <a:spLocks noGrp="1"/>
          </p:cNvSpPr>
          <p:nvPr>
            <p:ph type="title"/>
          </p:nvPr>
        </p:nvSpPr>
        <p:spPr>
          <a:xfrm>
            <a:off x="1789361" y="85255"/>
            <a:ext cx="8911687" cy="1280890"/>
          </a:xfrm>
        </p:spPr>
        <p:txBody>
          <a:bodyPr>
            <a:noAutofit/>
          </a:bodyPr>
          <a:lstStyle/>
          <a:p>
            <a:r>
              <a:rPr lang="fr-FR" sz="2400" dirty="0"/>
              <a:t>Publication de productions, des formateurs, du IAN …sur le site disciplinaire, référencement sur edubase</a:t>
            </a:r>
          </a:p>
        </p:txBody>
      </p:sp>
      <p:sp>
        <p:nvSpPr>
          <p:cNvPr id="6" name="Ellipse 5">
            <a:extLst>
              <a:ext uri="{FF2B5EF4-FFF2-40B4-BE49-F238E27FC236}">
                <a16:creationId xmlns:a16="http://schemas.microsoft.com/office/drawing/2014/main" id="{06BF5BF0-4B14-4FF0-9F4D-7C8FB53882A9}"/>
              </a:ext>
            </a:extLst>
          </p:cNvPr>
          <p:cNvSpPr/>
          <p:nvPr/>
        </p:nvSpPr>
        <p:spPr>
          <a:xfrm>
            <a:off x="3594367" y="1616364"/>
            <a:ext cx="2650837" cy="10252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678A8CB-16C3-4C5F-B3E6-9D7D17575A6E}"/>
              </a:ext>
            </a:extLst>
          </p:cNvPr>
          <p:cNvSpPr/>
          <p:nvPr/>
        </p:nvSpPr>
        <p:spPr>
          <a:xfrm>
            <a:off x="5347855" y="6179127"/>
            <a:ext cx="2267527" cy="51261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00"/>
              </a:solidFill>
            </a:endParaRPr>
          </a:p>
        </p:txBody>
      </p:sp>
    </p:spTree>
    <p:extLst>
      <p:ext uri="{BB962C8B-B14F-4D97-AF65-F5344CB8AC3E}">
        <p14:creationId xmlns:p14="http://schemas.microsoft.com/office/powerpoint/2010/main" val="1044683811"/>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BD150C62F3F64B9C7B02DBEC2358C0" ma:contentTypeVersion="8" ma:contentTypeDescription="Crée un document." ma:contentTypeScope="" ma:versionID="e2c4bb496626c35b730b9ba633162bff">
  <xsd:schema xmlns:xsd="http://www.w3.org/2001/XMLSchema" xmlns:xs="http://www.w3.org/2001/XMLSchema" xmlns:p="http://schemas.microsoft.com/office/2006/metadata/properties" xmlns:ns2="bbbae31a-6d4f-401d-bc3e-624006b39212" targetNamespace="http://schemas.microsoft.com/office/2006/metadata/properties" ma:root="true" ma:fieldsID="7fe1fa774e8637dd8a9e95f5dde2189c" ns2:_="">
    <xsd:import namespace="bbbae31a-6d4f-401d-bc3e-624006b392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ae31a-6d4f-401d-bc3e-624006b392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6EC2AB-6ED9-489E-A312-B6CD8FF9CC3C}"/>
</file>

<file path=customXml/itemProps2.xml><?xml version="1.0" encoding="utf-8"?>
<ds:datastoreItem xmlns:ds="http://schemas.openxmlformats.org/officeDocument/2006/customXml" ds:itemID="{48411C1C-E062-49BA-A173-9E83007538AB}"/>
</file>

<file path=customXml/itemProps3.xml><?xml version="1.0" encoding="utf-8"?>
<ds:datastoreItem xmlns:ds="http://schemas.openxmlformats.org/officeDocument/2006/customXml" ds:itemID="{508D9A42-91D8-4B6A-9E14-C410DF09D27C}"/>
</file>

<file path=docProps/app.xml><?xml version="1.0" encoding="utf-8"?>
<Properties xmlns="http://schemas.openxmlformats.org/officeDocument/2006/extended-properties" xmlns:vt="http://schemas.openxmlformats.org/officeDocument/2006/docPropsVTypes">
  <Template>Wisp</Template>
  <TotalTime>205</TotalTime>
  <Words>582</Words>
  <Application>Microsoft Office PowerPoint</Application>
  <PresentationFormat>Grand écran</PresentationFormat>
  <Paragraphs>64</Paragraphs>
  <Slides>21</Slides>
  <Notes>0</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27" baseType="lpstr">
      <vt:lpstr>Arial</vt:lpstr>
      <vt:lpstr>Century Gothic</vt:lpstr>
      <vt:lpstr>Raleway</vt:lpstr>
      <vt:lpstr>Wingdings 3</vt:lpstr>
      <vt:lpstr>Brin</vt:lpstr>
      <vt:lpstr>Image bitmap</vt:lpstr>
      <vt:lpstr>JANE 2021</vt:lpstr>
      <vt:lpstr>La page académique des IAN : https://dane.ac-nancy-metz.fr/ian/</vt:lpstr>
      <vt:lpstr>Présentation PowerPoint</vt:lpstr>
      <vt:lpstr>Présentation PowerPoint</vt:lpstr>
      <vt:lpstr>Niveau académique : Être identifié, reconnu par les collègues de la discipline :</vt:lpstr>
      <vt:lpstr>Newsletter  </vt:lpstr>
      <vt:lpstr>Le site disciplinaire</vt:lpstr>
      <vt:lpstr>GTP TICE</vt:lpstr>
      <vt:lpstr>Publication de productions, des formateurs, du IAN …sur le site disciplinaire, référencement sur edubase</vt:lpstr>
      <vt:lpstr>Présentation PowerPoint</vt:lpstr>
      <vt:lpstr>Présentation PowerPoint</vt:lpstr>
      <vt:lpstr>Actions dans le cadre de la continuité pédagogique </vt:lpstr>
      <vt:lpstr>Enseignement hybride en EPS : un exemple concret « à vivre » en ligne </vt:lpstr>
      <vt:lpstr>Expérimentations</vt:lpstr>
      <vt:lpstr>Présentation PowerPoint</vt:lpstr>
      <vt:lpstr>Productions et Formations</vt:lpstr>
      <vt:lpstr>Mise en œuvre du CRCN et certification des compétences  </vt:lpstr>
      <vt:lpstr>Présentation PowerPoint</vt:lpstr>
      <vt:lpstr>Présentation PowerPoint</vt:lpstr>
      <vt:lpstr>Un padlet pour y déposer des idées, des témoignages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JANE 2021</dc:title>
  <dc:creator>florence deneuve</dc:creator>
  <cp:lastModifiedBy>florence deneuve</cp:lastModifiedBy>
  <cp:revision>28</cp:revision>
  <dcterms:created xsi:type="dcterms:W3CDTF">2021-05-19T13:03:32Z</dcterms:created>
  <dcterms:modified xsi:type="dcterms:W3CDTF">2021-05-20T13:14:40Z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0x0101005FBD150C62F3F64B9C7B02DBEC2358C0</vt:lpwstr>
  </property>
</Properties>
</file>