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67"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9" autoAdjust="0"/>
    <p:restoredTop sz="94660"/>
  </p:normalViewPr>
  <p:slideViewPr>
    <p:cSldViewPr snapToGrid="0">
      <p:cViewPr varScale="1">
        <p:scale>
          <a:sx n="60" d="100"/>
          <a:sy n="60" d="100"/>
        </p:scale>
        <p:origin x="57" y="126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fr-FR"/>
              <a:t>Modifiez le style du titre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12/18/2019</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fr-FR"/>
              <a:t>Cliquez sur l'icône pour ajouter une image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12/18/2019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fr-FR"/>
              <a:t>Modifiez le style du titre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12/18/2019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fr-FR"/>
              <a:t>Modifiez le style du titre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12/18/2019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fr-FR"/>
              <a:t>Modifiez le style du titre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12/18/2019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fr-FR"/>
              <a:t>Modifiez le style du titre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3" name="Date Placeholder 2"/>
          <p:cNvSpPr>
            <a:spLocks noGrp="1"/>
          </p:cNvSpPr>
          <p:nvPr>
            <p:ph type="dt" sz="half" idx="10"/>
          </p:nvPr>
        </p:nvSpPr>
        <p:spPr/>
        <p:txBody>
          <a:bodyPr/>
          <a:lstStyle/>
          <a:p>
            <a:fld id="{48A87A34-81AB-432B-8DAE-1953F412C126}" type="datetimeFigureOut">
              <a:rPr lang="en-US" dirty="0"/>
              <a:t>12/18/2019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fr-FR"/>
              <a:t>Modifiez le style du titre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fr-FR"/>
              <a:t>Cliquez sur l'icône pour ajouter une image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fr-FR"/>
              <a:t>Cliquez sur l'icône pour ajouter une image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fr-FR"/>
              <a:t>Cliquez sur l'icône pour ajouter une image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3" name="Date Placeholder 2"/>
          <p:cNvSpPr>
            <a:spLocks noGrp="1"/>
          </p:cNvSpPr>
          <p:nvPr>
            <p:ph type="dt" sz="half" idx="10"/>
          </p:nvPr>
        </p:nvSpPr>
        <p:spPr/>
        <p:txBody>
          <a:bodyPr/>
          <a:lstStyle/>
          <a:p>
            <a:fld id="{48A87A34-81AB-432B-8DAE-1953F412C126}" type="datetimeFigureOut">
              <a:rPr lang="en-US" dirty="0"/>
              <a:t>12/18/2019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fr-FR"/>
              <a:t>Modifiez le style du titre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dirty="0"/>
              <a:t>12/18/2019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fr-FR"/>
              <a:t>Modifiez le style du titre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141410" y="3073397"/>
            <a:ext cx="4878391" cy="2717801"/>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172200" y="3073397"/>
            <a:ext cx="4875210" cy="2717801"/>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12/18/2019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12/18/2019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12/18/2019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fr-FR"/>
              <a:t>Modifiez le style du titre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12/18/2019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12/18/2019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12/18/2019</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C67E748-B6FA-4167-A126-6C576530831E}"/>
              </a:ext>
            </a:extLst>
          </p:cNvPr>
          <p:cNvSpPr>
            <a:spLocks noGrp="1"/>
          </p:cNvSpPr>
          <p:nvPr>
            <p:ph type="ctrTitle"/>
          </p:nvPr>
        </p:nvSpPr>
        <p:spPr/>
        <p:txBody>
          <a:bodyPr/>
          <a:lstStyle/>
          <a:p>
            <a:r>
              <a:rPr lang="fr-FR" dirty="0"/>
              <a:t>MAÎTRISE DE LA LANGUE AU LYCÉE</a:t>
            </a:r>
          </a:p>
        </p:txBody>
      </p:sp>
      <p:sp>
        <p:nvSpPr>
          <p:cNvPr id="3" name="Sous-titre 2">
            <a:extLst>
              <a:ext uri="{FF2B5EF4-FFF2-40B4-BE49-F238E27FC236}">
                <a16:creationId xmlns:a16="http://schemas.microsoft.com/office/drawing/2014/main" id="{A2B9BB1E-99F6-468A-807D-47DAA0BA3EC7}"/>
              </a:ext>
            </a:extLst>
          </p:cNvPr>
          <p:cNvSpPr>
            <a:spLocks noGrp="1"/>
          </p:cNvSpPr>
          <p:nvPr>
            <p:ph type="subTitle" idx="1"/>
          </p:nvPr>
        </p:nvSpPr>
        <p:spPr/>
        <p:txBody>
          <a:bodyPr>
            <a:normAutofit/>
          </a:bodyPr>
          <a:lstStyle/>
          <a:p>
            <a:pPr algn="ctr"/>
            <a:r>
              <a:rPr lang="fr-FR" sz="3600" dirty="0"/>
              <a:t>QUELS ENJEUX ?</a:t>
            </a:r>
          </a:p>
        </p:txBody>
      </p:sp>
    </p:spTree>
    <p:extLst>
      <p:ext uri="{BB962C8B-B14F-4D97-AF65-F5344CB8AC3E}">
        <p14:creationId xmlns:p14="http://schemas.microsoft.com/office/powerpoint/2010/main" val="3407357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B6BDDCC-EAF1-43C5-868C-3F68A3B26279}"/>
              </a:ext>
            </a:extLst>
          </p:cNvPr>
          <p:cNvSpPr>
            <a:spLocks noGrp="1"/>
          </p:cNvSpPr>
          <p:nvPr>
            <p:ph type="title"/>
          </p:nvPr>
        </p:nvSpPr>
        <p:spPr/>
        <p:txBody>
          <a:bodyPr/>
          <a:lstStyle/>
          <a:p>
            <a:pPr algn="ctr"/>
            <a:r>
              <a:rPr lang="fr-FR" dirty="0"/>
              <a:t>INSTALLER LES APPRENTISSAGES</a:t>
            </a:r>
          </a:p>
        </p:txBody>
      </p:sp>
      <p:sp>
        <p:nvSpPr>
          <p:cNvPr id="3" name="Espace réservé du contenu 2">
            <a:extLst>
              <a:ext uri="{FF2B5EF4-FFF2-40B4-BE49-F238E27FC236}">
                <a16:creationId xmlns:a16="http://schemas.microsoft.com/office/drawing/2014/main" id="{3B87D32D-72F6-4DC2-ACC9-6526CD8CA0FF}"/>
              </a:ext>
            </a:extLst>
          </p:cNvPr>
          <p:cNvSpPr>
            <a:spLocks noGrp="1"/>
          </p:cNvSpPr>
          <p:nvPr>
            <p:ph idx="1"/>
          </p:nvPr>
        </p:nvSpPr>
        <p:spPr>
          <a:xfrm>
            <a:off x="1411756" y="1772408"/>
            <a:ext cx="9905999" cy="3541714"/>
          </a:xfrm>
        </p:spPr>
        <p:txBody>
          <a:bodyPr>
            <a:noAutofit/>
          </a:bodyPr>
          <a:lstStyle/>
          <a:p>
            <a:r>
              <a:rPr lang="fr-FR" sz="2800" dirty="0"/>
              <a:t>Partir de leurs acquis (cf. carte mentale)</a:t>
            </a:r>
          </a:p>
          <a:p>
            <a:r>
              <a:rPr lang="fr-FR" sz="2800" dirty="0"/>
              <a:t>Leçon en 3 temps</a:t>
            </a:r>
          </a:p>
          <a:p>
            <a:r>
              <a:rPr lang="fr-FR" sz="2800" dirty="0"/>
              <a:t>Exercices de manipulation de difficulté graduée</a:t>
            </a:r>
          </a:p>
          <a:p>
            <a:r>
              <a:rPr lang="fr-FR" sz="2800" dirty="0"/>
              <a:t>Exercices de transfert dans l’écriture</a:t>
            </a:r>
          </a:p>
          <a:p>
            <a:r>
              <a:rPr lang="fr-FR" sz="2800" dirty="0"/>
              <a:t>Rituel de début de cours pour entretien de la notion</a:t>
            </a:r>
          </a:p>
          <a:p>
            <a:r>
              <a:rPr lang="fr-FR" sz="2800" dirty="0"/>
              <a:t>Evaluations brèves mais régulières</a:t>
            </a:r>
          </a:p>
          <a:p>
            <a:r>
              <a:rPr lang="fr-FR" sz="2800" dirty="0"/>
              <a:t>Stabilisation au fil de l’année</a:t>
            </a:r>
          </a:p>
        </p:txBody>
      </p:sp>
    </p:spTree>
    <p:extLst>
      <p:ext uri="{BB962C8B-B14F-4D97-AF65-F5344CB8AC3E}">
        <p14:creationId xmlns:p14="http://schemas.microsoft.com/office/powerpoint/2010/main" val="10642552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5100FD9-A794-4DD9-86DC-2F4D296FE846}"/>
              </a:ext>
            </a:extLst>
          </p:cNvPr>
          <p:cNvSpPr>
            <a:spLocks noGrp="1"/>
          </p:cNvSpPr>
          <p:nvPr>
            <p:ph type="title"/>
          </p:nvPr>
        </p:nvSpPr>
        <p:spPr>
          <a:xfrm>
            <a:off x="1222515" y="574004"/>
            <a:ext cx="9905998" cy="1478570"/>
          </a:xfrm>
        </p:spPr>
        <p:txBody>
          <a:bodyPr/>
          <a:lstStyle/>
          <a:p>
            <a:pPr algn="ctr"/>
            <a:r>
              <a:rPr lang="fr-FR" dirty="0"/>
              <a:t>ASSOCIER TRAVAIL SUR LA LANGUE ET GENRES</a:t>
            </a:r>
          </a:p>
        </p:txBody>
      </p:sp>
      <p:sp>
        <p:nvSpPr>
          <p:cNvPr id="3" name="Espace réservé du contenu 2">
            <a:extLst>
              <a:ext uri="{FF2B5EF4-FFF2-40B4-BE49-F238E27FC236}">
                <a16:creationId xmlns:a16="http://schemas.microsoft.com/office/drawing/2014/main" id="{6B89AC16-63B1-435D-8E2F-C359FA530D97}"/>
              </a:ext>
            </a:extLst>
          </p:cNvPr>
          <p:cNvSpPr>
            <a:spLocks noGrp="1"/>
          </p:cNvSpPr>
          <p:nvPr>
            <p:ph idx="1"/>
          </p:nvPr>
        </p:nvSpPr>
        <p:spPr>
          <a:xfrm>
            <a:off x="1143001" y="1976561"/>
            <a:ext cx="10594713" cy="3922644"/>
          </a:xfrm>
        </p:spPr>
        <p:txBody>
          <a:bodyPr>
            <a:noAutofit/>
          </a:bodyPr>
          <a:lstStyle/>
          <a:p>
            <a:pPr marL="0" indent="0">
              <a:buNone/>
            </a:pPr>
            <a:r>
              <a:rPr lang="fr-FR" dirty="0"/>
              <a:t>Le travail sur la langue peut être associé à la réflexion sur les genres : montrer les faits de langue qui entrent dans la caractérisation du genre. Par exemple :</a:t>
            </a:r>
          </a:p>
          <a:p>
            <a:r>
              <a:rPr lang="fr-FR" dirty="0"/>
              <a:t>le roman se prête plutôt à l’étude de la temporalité</a:t>
            </a:r>
          </a:p>
          <a:p>
            <a:r>
              <a:rPr lang="fr-FR" dirty="0"/>
              <a:t>le dialogue théâtral aux marques de l’énonciation</a:t>
            </a:r>
          </a:p>
          <a:p>
            <a:r>
              <a:rPr lang="fr-FR" dirty="0"/>
              <a:t>l’essai aux modalisations de la vérité</a:t>
            </a:r>
          </a:p>
          <a:p>
            <a:r>
              <a:rPr lang="fr-FR" dirty="0"/>
              <a:t>l’argumentation, aux instruments linguistiques du raisonnement</a:t>
            </a:r>
          </a:p>
          <a:p>
            <a:r>
              <a:rPr lang="fr-FR" dirty="0"/>
              <a:t>Le langage poétique ne joue-t-il pas avec tout et/ou ne se joue-t-il pas de tout?</a:t>
            </a:r>
          </a:p>
        </p:txBody>
      </p:sp>
    </p:spTree>
    <p:extLst>
      <p:ext uri="{BB962C8B-B14F-4D97-AF65-F5344CB8AC3E}">
        <p14:creationId xmlns:p14="http://schemas.microsoft.com/office/powerpoint/2010/main" val="27251871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5257992-90EE-47F3-B4AF-4938F054FDE8}"/>
              </a:ext>
            </a:extLst>
          </p:cNvPr>
          <p:cNvSpPr>
            <a:spLocks noGrp="1"/>
          </p:cNvSpPr>
          <p:nvPr>
            <p:ph type="title"/>
          </p:nvPr>
        </p:nvSpPr>
        <p:spPr/>
        <p:txBody>
          <a:bodyPr/>
          <a:lstStyle/>
          <a:p>
            <a:pPr algn="ctr"/>
            <a:r>
              <a:rPr lang="fr-FR" dirty="0"/>
              <a:t>ASSOCIER TRAVAIL SUR LA LANGUE ET TONALITES</a:t>
            </a:r>
          </a:p>
        </p:txBody>
      </p:sp>
      <p:sp>
        <p:nvSpPr>
          <p:cNvPr id="3" name="Espace réservé du contenu 2">
            <a:extLst>
              <a:ext uri="{FF2B5EF4-FFF2-40B4-BE49-F238E27FC236}">
                <a16:creationId xmlns:a16="http://schemas.microsoft.com/office/drawing/2014/main" id="{0CADD34F-740D-4AA4-AEC2-41992F8F8571}"/>
              </a:ext>
            </a:extLst>
          </p:cNvPr>
          <p:cNvSpPr>
            <a:spLocks noGrp="1"/>
          </p:cNvSpPr>
          <p:nvPr>
            <p:ph idx="1"/>
          </p:nvPr>
        </p:nvSpPr>
        <p:spPr>
          <a:xfrm>
            <a:off x="1069851" y="1748555"/>
            <a:ext cx="10626517" cy="3541714"/>
          </a:xfrm>
        </p:spPr>
        <p:txBody>
          <a:bodyPr>
            <a:noAutofit/>
          </a:bodyPr>
          <a:lstStyle/>
          <a:p>
            <a:pPr marL="0" indent="0">
              <a:buNone/>
            </a:pPr>
            <a:r>
              <a:rPr lang="fr-FR" sz="2800" dirty="0"/>
              <a:t>Il peut être mis en relation avec l’approche des registres :</a:t>
            </a:r>
          </a:p>
          <a:p>
            <a:r>
              <a:rPr lang="fr-FR" sz="2800" dirty="0"/>
              <a:t>modes d’énonciation : multiplication des rôles du sujet, à la fois énonciateur, objet et destinataire du discours dans le registre lyrique ;</a:t>
            </a:r>
          </a:p>
          <a:p>
            <a:r>
              <a:rPr lang="fr-FR" sz="2800" dirty="0"/>
              <a:t>variétés de l’antiphrase dans le registre ironique ;</a:t>
            </a:r>
          </a:p>
          <a:p>
            <a:r>
              <a:rPr lang="fr-FR" sz="2800" dirty="0"/>
              <a:t>exclamative dans le pathétique,</a:t>
            </a:r>
          </a:p>
          <a:p>
            <a:r>
              <a:rPr lang="fr-FR" sz="2800" dirty="0"/>
              <a:t>assertif dans le didactique ;</a:t>
            </a:r>
          </a:p>
          <a:p>
            <a:r>
              <a:rPr lang="fr-FR" sz="2800" dirty="0"/>
              <a:t>comparatif et superlatif dans le polémique…</a:t>
            </a:r>
          </a:p>
        </p:txBody>
      </p:sp>
    </p:spTree>
    <p:extLst>
      <p:ext uri="{BB962C8B-B14F-4D97-AF65-F5344CB8AC3E}">
        <p14:creationId xmlns:p14="http://schemas.microsoft.com/office/powerpoint/2010/main" val="35656138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2B4545F-E01E-4E8A-81FA-02C80D2C891D}"/>
              </a:ext>
            </a:extLst>
          </p:cNvPr>
          <p:cNvSpPr>
            <a:spLocks noGrp="1"/>
          </p:cNvSpPr>
          <p:nvPr>
            <p:ph type="title"/>
          </p:nvPr>
        </p:nvSpPr>
        <p:spPr/>
        <p:txBody>
          <a:bodyPr/>
          <a:lstStyle/>
          <a:p>
            <a:pPr algn="ctr"/>
            <a:r>
              <a:rPr lang="fr-FR" dirty="0"/>
              <a:t>ASSOCIER ETROITEMENT</a:t>
            </a:r>
            <a:br>
              <a:rPr lang="fr-FR" dirty="0"/>
            </a:br>
            <a:r>
              <a:rPr lang="fr-FR" dirty="0"/>
              <a:t>TRAVAIL SUR LA LANGUE ET TRAVAUX D’ÉCRITURE</a:t>
            </a:r>
          </a:p>
        </p:txBody>
      </p:sp>
      <p:sp>
        <p:nvSpPr>
          <p:cNvPr id="3" name="Espace réservé du contenu 2">
            <a:extLst>
              <a:ext uri="{FF2B5EF4-FFF2-40B4-BE49-F238E27FC236}">
                <a16:creationId xmlns:a16="http://schemas.microsoft.com/office/drawing/2014/main" id="{E82E3556-A0DE-42FF-AAF5-3EF61E7E811B}"/>
              </a:ext>
            </a:extLst>
          </p:cNvPr>
          <p:cNvSpPr>
            <a:spLocks noGrp="1"/>
          </p:cNvSpPr>
          <p:nvPr>
            <p:ph idx="1"/>
          </p:nvPr>
        </p:nvSpPr>
        <p:spPr/>
        <p:txBody>
          <a:bodyPr>
            <a:normAutofit/>
          </a:bodyPr>
          <a:lstStyle/>
          <a:p>
            <a:r>
              <a:rPr lang="fr-FR" dirty="0"/>
              <a:t>Dans le commentaire, il est à la fois moyen et objet ;</a:t>
            </a:r>
          </a:p>
          <a:p>
            <a:r>
              <a:rPr lang="fr-FR" dirty="0"/>
              <a:t>Dans la dissertation et l’essai, il est la condition du raisonnement et de l’argumentation ;</a:t>
            </a:r>
          </a:p>
          <a:p>
            <a:r>
              <a:rPr lang="fr-FR" dirty="0"/>
              <a:t>Dans les écrits d’appropriation, les choix d’énonciation, de registre, de genre, de vocabulaire, etc. déterminent la réalisation de ces exercices ;</a:t>
            </a:r>
          </a:p>
          <a:p>
            <a:r>
              <a:rPr lang="fr-FR" dirty="0"/>
              <a:t>Dans la contraction de texte, il sollicite les capacités de condensation alors que les autres écrits sollicitent l’expansion ou l’amplification.</a:t>
            </a:r>
          </a:p>
        </p:txBody>
      </p:sp>
    </p:spTree>
    <p:extLst>
      <p:ext uri="{BB962C8B-B14F-4D97-AF65-F5344CB8AC3E}">
        <p14:creationId xmlns:p14="http://schemas.microsoft.com/office/powerpoint/2010/main" val="16129854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8748688-31EA-4E9F-ADD2-775AEC14BD8C}"/>
              </a:ext>
            </a:extLst>
          </p:cNvPr>
          <p:cNvSpPr>
            <a:spLocks noGrp="1"/>
          </p:cNvSpPr>
          <p:nvPr>
            <p:ph type="title"/>
          </p:nvPr>
        </p:nvSpPr>
        <p:spPr/>
        <p:txBody>
          <a:bodyPr/>
          <a:lstStyle/>
          <a:p>
            <a:pPr algn="ctr"/>
            <a:r>
              <a:rPr lang="fr-FR" dirty="0"/>
              <a:t>LE VOCABULAIRE : CONTEXTUALISATION LEXICALE</a:t>
            </a:r>
            <a:br>
              <a:rPr lang="fr-FR" dirty="0"/>
            </a:br>
            <a:r>
              <a:rPr lang="fr-FR" dirty="0"/>
              <a:t>1/3</a:t>
            </a:r>
          </a:p>
        </p:txBody>
      </p:sp>
      <p:sp>
        <p:nvSpPr>
          <p:cNvPr id="3" name="Espace réservé du contenu 2">
            <a:extLst>
              <a:ext uri="{FF2B5EF4-FFF2-40B4-BE49-F238E27FC236}">
                <a16:creationId xmlns:a16="http://schemas.microsoft.com/office/drawing/2014/main" id="{66A74AE1-08A0-4BF2-9A2D-243E4688D2BE}"/>
              </a:ext>
            </a:extLst>
          </p:cNvPr>
          <p:cNvSpPr>
            <a:spLocks noGrp="1"/>
          </p:cNvSpPr>
          <p:nvPr>
            <p:ph idx="1"/>
          </p:nvPr>
        </p:nvSpPr>
        <p:spPr/>
        <p:txBody>
          <a:bodyPr>
            <a:normAutofit/>
          </a:bodyPr>
          <a:lstStyle/>
          <a:p>
            <a:r>
              <a:rPr lang="fr-FR" sz="3200" dirty="0"/>
              <a:t>Faire mettre en rapport les mots avec des mots, explorer les relations sémantiques, hiérarchie (hyperonymie/hyponymie), similitude partielle, opposition</a:t>
            </a:r>
          </a:p>
          <a:p>
            <a:r>
              <a:rPr lang="fr-FR" sz="3200" dirty="0"/>
              <a:t>Mise en rapport des mots avec leurs définitions</a:t>
            </a:r>
          </a:p>
        </p:txBody>
      </p:sp>
    </p:spTree>
    <p:extLst>
      <p:ext uri="{BB962C8B-B14F-4D97-AF65-F5344CB8AC3E}">
        <p14:creationId xmlns:p14="http://schemas.microsoft.com/office/powerpoint/2010/main" val="50279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98A21D2-D8E0-45A8-BDB5-A37706964EBA}"/>
              </a:ext>
            </a:extLst>
          </p:cNvPr>
          <p:cNvSpPr>
            <a:spLocks noGrp="1"/>
          </p:cNvSpPr>
          <p:nvPr>
            <p:ph type="title"/>
          </p:nvPr>
        </p:nvSpPr>
        <p:spPr/>
        <p:txBody>
          <a:bodyPr/>
          <a:lstStyle/>
          <a:p>
            <a:pPr algn="ctr"/>
            <a:r>
              <a:rPr lang="fr-FR" dirty="0"/>
              <a:t>LE VOCABULAIRE : CONTEXTUALISATION TEXTUELLE</a:t>
            </a:r>
            <a:br>
              <a:rPr lang="fr-FR" dirty="0"/>
            </a:br>
            <a:r>
              <a:rPr lang="fr-FR" dirty="0"/>
              <a:t>2/3</a:t>
            </a:r>
          </a:p>
        </p:txBody>
      </p:sp>
      <p:sp>
        <p:nvSpPr>
          <p:cNvPr id="3" name="Espace réservé du contenu 2">
            <a:extLst>
              <a:ext uri="{FF2B5EF4-FFF2-40B4-BE49-F238E27FC236}">
                <a16:creationId xmlns:a16="http://schemas.microsoft.com/office/drawing/2014/main" id="{5D256351-C7CD-463F-95CE-E705DCFC9B85}"/>
              </a:ext>
            </a:extLst>
          </p:cNvPr>
          <p:cNvSpPr>
            <a:spLocks noGrp="1"/>
          </p:cNvSpPr>
          <p:nvPr>
            <p:ph idx="1"/>
          </p:nvPr>
        </p:nvSpPr>
        <p:spPr>
          <a:xfrm>
            <a:off x="1053947" y="1995045"/>
            <a:ext cx="10276662" cy="3541714"/>
          </a:xfrm>
        </p:spPr>
        <p:txBody>
          <a:bodyPr>
            <a:noAutofit/>
          </a:bodyPr>
          <a:lstStyle/>
          <a:p>
            <a:r>
              <a:rPr lang="fr-FR" sz="2800" dirty="0"/>
              <a:t>La lecture de texte, vecteur de développement du vocabulaire, conduit les élèves à faire des hypothèses sur le sens des mots ignorés.</a:t>
            </a:r>
          </a:p>
          <a:p>
            <a:r>
              <a:rPr lang="fr-FR" sz="2800" dirty="0"/>
              <a:t>Leur apprendre à s’appuyer sur le contexte pour qu’il éclaire la signification effective.</a:t>
            </a:r>
          </a:p>
          <a:p>
            <a:r>
              <a:rPr lang="fr-FR" sz="2800" dirty="0"/>
              <a:t>Leur apprendre à identifier et à utiliser les reprises d’un terme par un autre  (« Les ouvriers se sont approchés du palais. Cette belle audace… »)</a:t>
            </a:r>
          </a:p>
        </p:txBody>
      </p:sp>
    </p:spTree>
    <p:extLst>
      <p:ext uri="{BB962C8B-B14F-4D97-AF65-F5344CB8AC3E}">
        <p14:creationId xmlns:p14="http://schemas.microsoft.com/office/powerpoint/2010/main" val="5124018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EE5E050-F970-47B1-8BE7-0C19036676AA}"/>
              </a:ext>
            </a:extLst>
          </p:cNvPr>
          <p:cNvSpPr>
            <a:spLocks noGrp="1"/>
          </p:cNvSpPr>
          <p:nvPr>
            <p:ph type="title"/>
          </p:nvPr>
        </p:nvSpPr>
        <p:spPr/>
        <p:txBody>
          <a:bodyPr>
            <a:normAutofit fontScale="90000"/>
          </a:bodyPr>
          <a:lstStyle/>
          <a:p>
            <a:pPr algn="ctr"/>
            <a:r>
              <a:rPr lang="fr-FR" dirty="0"/>
              <a:t>LE VOCABULAIRE : CONTEXTUALISATION HISTORIQUE</a:t>
            </a:r>
            <a:br>
              <a:rPr lang="fr-FR" dirty="0"/>
            </a:br>
            <a:r>
              <a:rPr lang="fr-FR" dirty="0"/>
              <a:t>3/3</a:t>
            </a:r>
          </a:p>
        </p:txBody>
      </p:sp>
      <p:sp>
        <p:nvSpPr>
          <p:cNvPr id="3" name="Espace réservé du contenu 2">
            <a:extLst>
              <a:ext uri="{FF2B5EF4-FFF2-40B4-BE49-F238E27FC236}">
                <a16:creationId xmlns:a16="http://schemas.microsoft.com/office/drawing/2014/main" id="{A3F210A4-485E-461E-8326-9EBE27995018}"/>
              </a:ext>
            </a:extLst>
          </p:cNvPr>
          <p:cNvSpPr>
            <a:spLocks noGrp="1"/>
          </p:cNvSpPr>
          <p:nvPr>
            <p:ph idx="1"/>
          </p:nvPr>
        </p:nvSpPr>
        <p:spPr>
          <a:xfrm>
            <a:off x="1063424" y="2034801"/>
            <a:ext cx="10061976" cy="3541714"/>
          </a:xfrm>
        </p:spPr>
        <p:txBody>
          <a:bodyPr>
            <a:noAutofit/>
          </a:bodyPr>
          <a:lstStyle/>
          <a:p>
            <a:r>
              <a:rPr lang="fr-FR" sz="2800" dirty="0"/>
              <a:t>Leur apprendre que les mots interviennent selon les usages et les codes : certains mots tenus pour « nobles », d’autres triviaux dans la tragédie (ex : « fer », « bras »)</a:t>
            </a:r>
          </a:p>
          <a:p>
            <a:r>
              <a:rPr lang="fr-FR" sz="2800" dirty="0"/>
              <a:t>Donner à voir l’inventivité à la Renaissance, le foisonnement lexical baroque, le purisme classique, la part du langage quotidien dans le romantisme, le réalisme ou naturalisme, etc. Réinvestissement dans les ex d’écriture, écrits d’appropriation, etc.</a:t>
            </a:r>
          </a:p>
        </p:txBody>
      </p:sp>
    </p:spTree>
    <p:extLst>
      <p:ext uri="{BB962C8B-B14F-4D97-AF65-F5344CB8AC3E}">
        <p14:creationId xmlns:p14="http://schemas.microsoft.com/office/powerpoint/2010/main" val="9204246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AB5B12A-C7C2-4828-A249-C6F42F6462E5}"/>
              </a:ext>
            </a:extLst>
          </p:cNvPr>
          <p:cNvSpPr>
            <a:spLocks noGrp="1"/>
          </p:cNvSpPr>
          <p:nvPr>
            <p:ph type="title"/>
          </p:nvPr>
        </p:nvSpPr>
        <p:spPr>
          <a:xfrm>
            <a:off x="1188577" y="327145"/>
            <a:ext cx="9905998" cy="1478570"/>
          </a:xfrm>
        </p:spPr>
        <p:txBody>
          <a:bodyPr/>
          <a:lstStyle/>
          <a:p>
            <a:pPr algn="ctr"/>
            <a:r>
              <a:rPr lang="fr-FR" dirty="0"/>
              <a:t>LEXIQUE ET LECTURE EN AMONT DE LA SÉANCE</a:t>
            </a:r>
          </a:p>
        </p:txBody>
      </p:sp>
      <p:sp>
        <p:nvSpPr>
          <p:cNvPr id="3" name="Espace réservé du contenu 2">
            <a:extLst>
              <a:ext uri="{FF2B5EF4-FFF2-40B4-BE49-F238E27FC236}">
                <a16:creationId xmlns:a16="http://schemas.microsoft.com/office/drawing/2014/main" id="{C3E8E041-0CEE-4502-8AE5-E6AB6509BC0E}"/>
              </a:ext>
            </a:extLst>
          </p:cNvPr>
          <p:cNvSpPr>
            <a:spLocks noGrp="1"/>
          </p:cNvSpPr>
          <p:nvPr>
            <p:ph idx="1"/>
          </p:nvPr>
        </p:nvSpPr>
        <p:spPr>
          <a:xfrm>
            <a:off x="1292488" y="1550155"/>
            <a:ext cx="4849088" cy="4105892"/>
          </a:xfrm>
        </p:spPr>
        <p:txBody>
          <a:bodyPr>
            <a:normAutofit fontScale="25000" lnSpcReduction="20000"/>
          </a:bodyPr>
          <a:lstStyle/>
          <a:p>
            <a:pPr marL="0" indent="0">
              <a:buNone/>
            </a:pPr>
            <a:r>
              <a:rPr lang="fr-FR" sz="9600" dirty="0"/>
              <a:t>BUTS, INTENTIONS DU PROFESSEUR</a:t>
            </a:r>
          </a:p>
          <a:p>
            <a:r>
              <a:rPr lang="fr-FR" sz="8000" dirty="0">
                <a:solidFill>
                  <a:srgbClr val="FFFFFF"/>
                </a:solidFill>
                <a:latin typeface="TwCenMT-Regular"/>
              </a:rPr>
              <a:t> Faire connaître des éléments du contexte historique, culturel, social dont l’ignorance entraverait la compréhension</a:t>
            </a:r>
          </a:p>
          <a:p>
            <a:r>
              <a:rPr lang="fr-FR" sz="8000" u="sng" dirty="0">
                <a:solidFill>
                  <a:srgbClr val="FFFFFF"/>
                </a:solidFill>
                <a:latin typeface="TwCenMT-Regular"/>
              </a:rPr>
              <a:t>Compétences de lecture </a:t>
            </a:r>
            <a:r>
              <a:rPr lang="fr-FR" sz="8000" dirty="0">
                <a:solidFill>
                  <a:srgbClr val="FFFFFF"/>
                </a:solidFill>
                <a:latin typeface="TwCenMT-Regular"/>
              </a:rPr>
              <a:t>: déduire le sens d’un mot du contexte. Inférer. Ne pas se contenter de la recherche de définition. Privilégier le raisonnement de l’élève : induire des stratégies grâce aux classes de mots, familles, etc.</a:t>
            </a:r>
          </a:p>
          <a:p>
            <a:r>
              <a:rPr lang="fr-FR" sz="8000" dirty="0">
                <a:solidFill>
                  <a:srgbClr val="FFFFFF"/>
                </a:solidFill>
                <a:latin typeface="TwCenMT-Regular"/>
              </a:rPr>
              <a:t>Faire formuler un horizon d’attente à partir des mots-clés</a:t>
            </a:r>
          </a:p>
        </p:txBody>
      </p:sp>
      <p:pic>
        <p:nvPicPr>
          <p:cNvPr id="4" name="Image 3">
            <a:extLst>
              <a:ext uri="{FF2B5EF4-FFF2-40B4-BE49-F238E27FC236}">
                <a16:creationId xmlns:a16="http://schemas.microsoft.com/office/drawing/2014/main" id="{A5995816-F7FC-499B-B009-118442F37D25}"/>
              </a:ext>
            </a:extLst>
          </p:cNvPr>
          <p:cNvPicPr>
            <a:picLocks noChangeAspect="1"/>
          </p:cNvPicPr>
          <p:nvPr/>
        </p:nvPicPr>
        <p:blipFill>
          <a:blip r:embed="rId2"/>
          <a:stretch>
            <a:fillRect/>
          </a:stretch>
        </p:blipFill>
        <p:spPr>
          <a:xfrm>
            <a:off x="6655362" y="1613381"/>
            <a:ext cx="4392049" cy="3883989"/>
          </a:xfrm>
          <a:prstGeom prst="rect">
            <a:avLst/>
          </a:prstGeom>
        </p:spPr>
      </p:pic>
      <p:sp>
        <p:nvSpPr>
          <p:cNvPr id="5" name="Rectangle 4">
            <a:extLst>
              <a:ext uri="{FF2B5EF4-FFF2-40B4-BE49-F238E27FC236}">
                <a16:creationId xmlns:a16="http://schemas.microsoft.com/office/drawing/2014/main" id="{106A53BD-487C-4B44-A673-0C178DED6087}"/>
              </a:ext>
            </a:extLst>
          </p:cNvPr>
          <p:cNvSpPr/>
          <p:nvPr/>
        </p:nvSpPr>
        <p:spPr>
          <a:xfrm>
            <a:off x="6364756" y="1542554"/>
            <a:ext cx="5466785" cy="4647426"/>
          </a:xfrm>
          <a:prstGeom prst="rect">
            <a:avLst/>
          </a:prstGeom>
        </p:spPr>
        <p:txBody>
          <a:bodyPr wrap="square">
            <a:spAutoFit/>
          </a:bodyPr>
          <a:lstStyle/>
          <a:p>
            <a:r>
              <a:rPr lang="fr-FR" sz="2400" dirty="0">
                <a:solidFill>
                  <a:srgbClr val="FFFFFF"/>
                </a:solidFill>
                <a:latin typeface="TwCenMT-Regular"/>
              </a:rPr>
              <a:t>TRAVAUX DES ÉLÈVES</a:t>
            </a:r>
          </a:p>
          <a:p>
            <a:endParaRPr lang="fr-FR" sz="2000" dirty="0">
              <a:solidFill>
                <a:srgbClr val="FFFFFF"/>
              </a:solidFill>
              <a:latin typeface="TwCenMT-Regular"/>
            </a:endParaRPr>
          </a:p>
          <a:p>
            <a:r>
              <a:rPr lang="fr-FR" dirty="0">
                <a:solidFill>
                  <a:srgbClr val="FFFFFF"/>
                </a:solidFill>
                <a:latin typeface="TwCenMT-Regular"/>
              </a:rPr>
              <a:t>Recherche du sens de mots:</a:t>
            </a:r>
          </a:p>
          <a:p>
            <a:endParaRPr lang="fr-FR" dirty="0">
              <a:solidFill>
                <a:srgbClr val="FFFFFF"/>
              </a:solidFill>
              <a:latin typeface="TwCenMT-Regular"/>
            </a:endParaRPr>
          </a:p>
          <a:p>
            <a:r>
              <a:rPr lang="fr-FR" dirty="0">
                <a:solidFill>
                  <a:srgbClr val="FFFFFF"/>
                </a:solidFill>
                <a:latin typeface="TwCenMT-Regular"/>
              </a:rPr>
              <a:t>- n’appartenant probablement pas à leur</a:t>
            </a:r>
          </a:p>
          <a:p>
            <a:r>
              <a:rPr lang="fr-FR" dirty="0">
                <a:solidFill>
                  <a:srgbClr val="FFFFFF"/>
                </a:solidFill>
                <a:latin typeface="TwCenMT-Regular"/>
              </a:rPr>
              <a:t>univers de référence (ex: « fiacre »)</a:t>
            </a:r>
          </a:p>
          <a:p>
            <a:endParaRPr lang="fr-FR" dirty="0">
              <a:solidFill>
                <a:srgbClr val="FFFFFF"/>
              </a:solidFill>
              <a:latin typeface="TwCenMT-Regular"/>
            </a:endParaRPr>
          </a:p>
          <a:p>
            <a:r>
              <a:rPr lang="fr-FR" dirty="0">
                <a:solidFill>
                  <a:srgbClr val="FFFFFF"/>
                </a:solidFill>
                <a:latin typeface="TwCenMT-Regular"/>
              </a:rPr>
              <a:t>- Polysémiques (ex: « reliefs » /de repas)</a:t>
            </a:r>
          </a:p>
          <a:p>
            <a:pPr marL="285750" indent="-285750">
              <a:buFontTx/>
              <a:buChar char="-"/>
            </a:pPr>
            <a:endParaRPr lang="fr-FR" dirty="0">
              <a:solidFill>
                <a:srgbClr val="FFFFFF"/>
              </a:solidFill>
              <a:latin typeface="TwCenMT-Regular"/>
            </a:endParaRPr>
          </a:p>
          <a:p>
            <a:r>
              <a:rPr lang="fr-FR" dirty="0">
                <a:solidFill>
                  <a:srgbClr val="FFFFFF"/>
                </a:solidFill>
                <a:latin typeface="TwCenMT-Regular"/>
              </a:rPr>
              <a:t>- Donner une définition et faire chercher le mot</a:t>
            </a:r>
          </a:p>
          <a:p>
            <a:r>
              <a:rPr lang="fr-FR" dirty="0">
                <a:solidFill>
                  <a:srgbClr val="FFFFFF"/>
                </a:solidFill>
                <a:latin typeface="TwCenMT-Regular"/>
              </a:rPr>
              <a:t>correspondant dans le texte, ce qui oblige à</a:t>
            </a:r>
          </a:p>
          <a:p>
            <a:r>
              <a:rPr lang="fr-FR" dirty="0">
                <a:solidFill>
                  <a:srgbClr val="FFFFFF"/>
                </a:solidFill>
                <a:latin typeface="TwCenMT-Regular"/>
              </a:rPr>
              <a:t>une relecture et donc une mémorisation</a:t>
            </a:r>
          </a:p>
          <a:p>
            <a:r>
              <a:rPr lang="fr-FR" dirty="0">
                <a:solidFill>
                  <a:srgbClr val="FFFFFF"/>
                </a:solidFill>
                <a:latin typeface="TwCenMT-Regular"/>
              </a:rPr>
              <a:t>progressive.</a:t>
            </a:r>
          </a:p>
          <a:p>
            <a:endParaRPr lang="fr-FR" dirty="0">
              <a:solidFill>
                <a:srgbClr val="FFFFFF"/>
              </a:solidFill>
              <a:latin typeface="TwCenMT-Regular"/>
            </a:endParaRPr>
          </a:p>
          <a:p>
            <a:r>
              <a:rPr lang="fr-FR" dirty="0">
                <a:solidFill>
                  <a:srgbClr val="FFFFFF"/>
                </a:solidFill>
                <a:latin typeface="TwCenMT-Regular"/>
              </a:rPr>
              <a:t>- Recherches lexicales à partir du titre (</a:t>
            </a:r>
            <a:r>
              <a:rPr lang="fr-FR" i="1" dirty="0">
                <a:solidFill>
                  <a:srgbClr val="FFFFFF"/>
                </a:solidFill>
                <a:latin typeface="TwCenMT-Italic"/>
              </a:rPr>
              <a:t>Les</a:t>
            </a:r>
          </a:p>
          <a:p>
            <a:r>
              <a:rPr lang="fr-FR" i="1" dirty="0">
                <a:solidFill>
                  <a:srgbClr val="FFFFFF"/>
                </a:solidFill>
                <a:latin typeface="TwCenMT-Italic"/>
              </a:rPr>
              <a:t>Précieuses Ridicules</a:t>
            </a:r>
            <a:r>
              <a:rPr lang="fr-FR" dirty="0">
                <a:solidFill>
                  <a:srgbClr val="FFFFFF"/>
                </a:solidFill>
                <a:latin typeface="TwCenMT-Regular"/>
              </a:rPr>
              <a:t>)</a:t>
            </a:r>
            <a:endParaRPr lang="fr-FR" dirty="0"/>
          </a:p>
        </p:txBody>
      </p:sp>
    </p:spTree>
    <p:extLst>
      <p:ext uri="{BB962C8B-B14F-4D97-AF65-F5344CB8AC3E}">
        <p14:creationId xmlns:p14="http://schemas.microsoft.com/office/powerpoint/2010/main" val="34779173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0F1F21A-23B1-45E9-BCC2-DC6BD4C9A70B}"/>
              </a:ext>
            </a:extLst>
          </p:cNvPr>
          <p:cNvSpPr>
            <a:spLocks noGrp="1"/>
          </p:cNvSpPr>
          <p:nvPr>
            <p:ph type="title"/>
          </p:nvPr>
        </p:nvSpPr>
        <p:spPr/>
        <p:txBody>
          <a:bodyPr/>
          <a:lstStyle/>
          <a:p>
            <a:pPr algn="ctr"/>
            <a:r>
              <a:rPr lang="fr-FR" dirty="0"/>
              <a:t>LEXIQUE ET LECTURE AU COURS DE LA SÉANCE</a:t>
            </a:r>
            <a:br>
              <a:rPr lang="fr-FR" dirty="0"/>
            </a:br>
            <a:r>
              <a:rPr lang="fr-FR" dirty="0"/>
              <a:t>DE LECTURE : 1/3</a:t>
            </a:r>
          </a:p>
        </p:txBody>
      </p:sp>
      <p:sp>
        <p:nvSpPr>
          <p:cNvPr id="3" name="Espace réservé du contenu 2">
            <a:extLst>
              <a:ext uri="{FF2B5EF4-FFF2-40B4-BE49-F238E27FC236}">
                <a16:creationId xmlns:a16="http://schemas.microsoft.com/office/drawing/2014/main" id="{7F8608BE-7AED-4BC1-9FCF-2D9FE7A513E2}"/>
              </a:ext>
            </a:extLst>
          </p:cNvPr>
          <p:cNvSpPr>
            <a:spLocks noGrp="1"/>
          </p:cNvSpPr>
          <p:nvPr>
            <p:ph idx="1"/>
          </p:nvPr>
        </p:nvSpPr>
        <p:spPr>
          <a:xfrm>
            <a:off x="1141413" y="2111889"/>
            <a:ext cx="4384745" cy="3541714"/>
          </a:xfrm>
        </p:spPr>
        <p:txBody>
          <a:bodyPr>
            <a:normAutofit lnSpcReduction="10000"/>
          </a:bodyPr>
          <a:lstStyle/>
          <a:p>
            <a:pPr marL="0" indent="0">
              <a:buNone/>
            </a:pPr>
            <a:r>
              <a:rPr lang="fr-FR" dirty="0"/>
              <a:t>BUTS, INTENTIONS DU PROFESSEUR</a:t>
            </a:r>
          </a:p>
          <a:p>
            <a:r>
              <a:rPr lang="fr-FR" dirty="0"/>
              <a:t>Faire utiliser des connaissances pour élucider le sens d’un mot</a:t>
            </a:r>
          </a:p>
          <a:p>
            <a:r>
              <a:rPr lang="fr-FR" dirty="0"/>
              <a:t>Accroître le vocabulaire et faire</a:t>
            </a:r>
          </a:p>
          <a:p>
            <a:pPr marL="0" indent="0">
              <a:buNone/>
            </a:pPr>
            <a:r>
              <a:rPr lang="fr-FR" dirty="0"/>
              <a:t>   rechercher le mot juste</a:t>
            </a:r>
          </a:p>
          <a:p>
            <a:r>
              <a:rPr lang="fr-FR" dirty="0"/>
              <a:t>Faire construire l’implicite</a:t>
            </a:r>
          </a:p>
        </p:txBody>
      </p:sp>
      <p:pic>
        <p:nvPicPr>
          <p:cNvPr id="4" name="Image 3">
            <a:extLst>
              <a:ext uri="{FF2B5EF4-FFF2-40B4-BE49-F238E27FC236}">
                <a16:creationId xmlns:a16="http://schemas.microsoft.com/office/drawing/2014/main" id="{BBB633A5-74B5-4606-8E45-989E87E2FF28}"/>
              </a:ext>
            </a:extLst>
          </p:cNvPr>
          <p:cNvPicPr>
            <a:picLocks noChangeAspect="1"/>
          </p:cNvPicPr>
          <p:nvPr/>
        </p:nvPicPr>
        <p:blipFill>
          <a:blip r:embed="rId2"/>
          <a:stretch>
            <a:fillRect/>
          </a:stretch>
        </p:blipFill>
        <p:spPr>
          <a:xfrm>
            <a:off x="6094412" y="2249487"/>
            <a:ext cx="4389500" cy="3542083"/>
          </a:xfrm>
          <a:prstGeom prst="rect">
            <a:avLst/>
          </a:prstGeom>
        </p:spPr>
      </p:pic>
      <p:sp>
        <p:nvSpPr>
          <p:cNvPr id="5" name="Rectangle 4">
            <a:extLst>
              <a:ext uri="{FF2B5EF4-FFF2-40B4-BE49-F238E27FC236}">
                <a16:creationId xmlns:a16="http://schemas.microsoft.com/office/drawing/2014/main" id="{036CABD3-D090-4126-9E07-8751384EDAAE}"/>
              </a:ext>
            </a:extLst>
          </p:cNvPr>
          <p:cNvSpPr/>
          <p:nvPr/>
        </p:nvSpPr>
        <p:spPr>
          <a:xfrm>
            <a:off x="6003235" y="2111889"/>
            <a:ext cx="5200153" cy="4154984"/>
          </a:xfrm>
          <a:prstGeom prst="rect">
            <a:avLst/>
          </a:prstGeom>
        </p:spPr>
        <p:txBody>
          <a:bodyPr wrap="square">
            <a:spAutoFit/>
          </a:bodyPr>
          <a:lstStyle/>
          <a:p>
            <a:r>
              <a:rPr lang="fr-FR" sz="2400" dirty="0">
                <a:solidFill>
                  <a:srgbClr val="FFFFFF"/>
                </a:solidFill>
                <a:latin typeface="TwCenMT-Regular"/>
              </a:rPr>
              <a:t>TRAVAUX DES ÉLÈVES</a:t>
            </a:r>
          </a:p>
          <a:p>
            <a:endParaRPr lang="fr-FR" sz="2400" dirty="0">
              <a:solidFill>
                <a:srgbClr val="FFFFFF"/>
              </a:solidFill>
              <a:latin typeface="TwCenMT-Regular"/>
            </a:endParaRPr>
          </a:p>
          <a:p>
            <a:r>
              <a:rPr lang="fr-FR" sz="2400" dirty="0">
                <a:solidFill>
                  <a:srgbClr val="FFFFFF"/>
                </a:solidFill>
                <a:latin typeface="ArialMT"/>
              </a:rPr>
              <a:t>• </a:t>
            </a:r>
            <a:r>
              <a:rPr lang="fr-FR" sz="2400" dirty="0">
                <a:solidFill>
                  <a:srgbClr val="FFFFFF"/>
                </a:solidFill>
                <a:latin typeface="TwCenMT-Regular"/>
              </a:rPr>
              <a:t>Recours à l’étymologie, à la</a:t>
            </a:r>
          </a:p>
          <a:p>
            <a:r>
              <a:rPr lang="fr-FR" sz="2400" dirty="0">
                <a:solidFill>
                  <a:srgbClr val="FFFFFF"/>
                </a:solidFill>
                <a:latin typeface="TwCenMT-Regular"/>
              </a:rPr>
              <a:t>   formation du mot et à son histoire</a:t>
            </a:r>
          </a:p>
          <a:p>
            <a:endParaRPr lang="fr-FR" sz="2400" dirty="0">
              <a:solidFill>
                <a:srgbClr val="FFFFFF"/>
              </a:solidFill>
              <a:latin typeface="TwCenMT-Regular"/>
            </a:endParaRPr>
          </a:p>
          <a:p>
            <a:r>
              <a:rPr lang="fr-FR" sz="2400" dirty="0">
                <a:solidFill>
                  <a:srgbClr val="FFFFFF"/>
                </a:solidFill>
                <a:latin typeface="ArialMT"/>
              </a:rPr>
              <a:t>• </a:t>
            </a:r>
            <a:r>
              <a:rPr lang="fr-FR" sz="2400" dirty="0">
                <a:solidFill>
                  <a:srgbClr val="FFFFFF"/>
                </a:solidFill>
                <a:latin typeface="TwCenMT-Regular"/>
              </a:rPr>
              <a:t>Recherche et sélection de</a:t>
            </a:r>
          </a:p>
          <a:p>
            <a:r>
              <a:rPr lang="fr-FR" sz="2400" dirty="0">
                <a:solidFill>
                  <a:srgbClr val="FFFFFF"/>
                </a:solidFill>
                <a:latin typeface="TwCenMT-Regular"/>
              </a:rPr>
              <a:t>   synonymes, </a:t>
            </a:r>
            <a:r>
              <a:rPr lang="fr-FR" sz="2400" dirty="0" err="1">
                <a:solidFill>
                  <a:srgbClr val="FFFFFF"/>
                </a:solidFill>
                <a:latin typeface="TwCenMT-Regular"/>
              </a:rPr>
              <a:t>para-synonymie</a:t>
            </a:r>
            <a:r>
              <a:rPr lang="fr-FR" sz="2400" dirty="0">
                <a:solidFill>
                  <a:srgbClr val="FFFFFF"/>
                </a:solidFill>
                <a:latin typeface="TwCenMT-Regular"/>
              </a:rPr>
              <a:t> et</a:t>
            </a:r>
          </a:p>
          <a:p>
            <a:r>
              <a:rPr lang="fr-FR" sz="2400" dirty="0">
                <a:solidFill>
                  <a:srgbClr val="FFFFFF"/>
                </a:solidFill>
                <a:latin typeface="TwCenMT-Regular"/>
              </a:rPr>
              <a:t>   antonymie</a:t>
            </a:r>
          </a:p>
          <a:p>
            <a:endParaRPr lang="fr-FR" sz="2400" dirty="0">
              <a:solidFill>
                <a:srgbClr val="FFFFFF"/>
              </a:solidFill>
              <a:latin typeface="TwCenMT-Regular"/>
            </a:endParaRPr>
          </a:p>
          <a:p>
            <a:r>
              <a:rPr lang="fr-FR" sz="2400" dirty="0">
                <a:solidFill>
                  <a:srgbClr val="FFFFFF"/>
                </a:solidFill>
                <a:latin typeface="ArialMT"/>
              </a:rPr>
              <a:t>• </a:t>
            </a:r>
            <a:r>
              <a:rPr lang="fr-FR" sz="2400" dirty="0">
                <a:solidFill>
                  <a:srgbClr val="FFFFFF"/>
                </a:solidFill>
                <a:latin typeface="TwCenMT-Regular"/>
              </a:rPr>
              <a:t>Faire construire le sens de mots</a:t>
            </a:r>
          </a:p>
          <a:p>
            <a:r>
              <a:rPr lang="fr-FR" sz="2400" dirty="0">
                <a:solidFill>
                  <a:srgbClr val="FFFFFF"/>
                </a:solidFill>
                <a:latin typeface="TwCenMT-Regular"/>
              </a:rPr>
              <a:t>   inconnus à partir du contexte</a:t>
            </a:r>
            <a:endParaRPr lang="fr-FR" sz="2400" dirty="0"/>
          </a:p>
        </p:txBody>
      </p:sp>
    </p:spTree>
    <p:extLst>
      <p:ext uri="{BB962C8B-B14F-4D97-AF65-F5344CB8AC3E}">
        <p14:creationId xmlns:p14="http://schemas.microsoft.com/office/powerpoint/2010/main" val="14259377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461177-892B-4F6B-B24D-DD5C5ECB62B2}"/>
              </a:ext>
            </a:extLst>
          </p:cNvPr>
          <p:cNvSpPr>
            <a:spLocks noGrp="1"/>
          </p:cNvSpPr>
          <p:nvPr>
            <p:ph type="title"/>
          </p:nvPr>
        </p:nvSpPr>
        <p:spPr/>
        <p:txBody>
          <a:bodyPr/>
          <a:lstStyle/>
          <a:p>
            <a:pPr algn="ctr"/>
            <a:r>
              <a:rPr lang="fr-FR" dirty="0"/>
              <a:t>LEXIQUE ET LECTURE AU COURS DE LA SÉANCE</a:t>
            </a:r>
            <a:br>
              <a:rPr lang="fr-FR" dirty="0"/>
            </a:br>
            <a:r>
              <a:rPr lang="fr-FR" dirty="0"/>
              <a:t>DE LECTURE : 2/3</a:t>
            </a:r>
          </a:p>
        </p:txBody>
      </p:sp>
      <p:sp>
        <p:nvSpPr>
          <p:cNvPr id="3" name="Espace réservé du contenu 2">
            <a:extLst>
              <a:ext uri="{FF2B5EF4-FFF2-40B4-BE49-F238E27FC236}">
                <a16:creationId xmlns:a16="http://schemas.microsoft.com/office/drawing/2014/main" id="{8F9552B3-2A12-4284-8F93-FA16C6986B81}"/>
              </a:ext>
            </a:extLst>
          </p:cNvPr>
          <p:cNvSpPr>
            <a:spLocks noGrp="1"/>
          </p:cNvSpPr>
          <p:nvPr>
            <p:ph idx="1"/>
          </p:nvPr>
        </p:nvSpPr>
        <p:spPr>
          <a:xfrm>
            <a:off x="1141413" y="2097088"/>
            <a:ext cx="4742553" cy="3541714"/>
          </a:xfrm>
        </p:spPr>
        <p:txBody>
          <a:bodyPr>
            <a:normAutofit fontScale="85000" lnSpcReduction="20000"/>
          </a:bodyPr>
          <a:lstStyle/>
          <a:p>
            <a:pPr marL="0" indent="0">
              <a:buNone/>
            </a:pPr>
            <a:r>
              <a:rPr lang="fr-FR" dirty="0"/>
              <a:t>BUTS, INTENTIONS DU PROFESSEUR</a:t>
            </a:r>
          </a:p>
          <a:p>
            <a:r>
              <a:rPr lang="fr-FR" dirty="0"/>
              <a:t>Assurer une compréhension exacte, sans considérer que le sens du mot relève de l’évidence</a:t>
            </a:r>
          </a:p>
          <a:p>
            <a:r>
              <a:rPr lang="fr-FR" dirty="0"/>
              <a:t>Faire surgir constamment les connotations pour conduire à l’interprétation</a:t>
            </a:r>
          </a:p>
          <a:p>
            <a:r>
              <a:rPr lang="fr-FR" dirty="0"/>
              <a:t>Faire mémoriser par la réutilisation des mots étudiés : attribuer un bonus quand réutilisation dans un devoir écrit du vocabulaire appris</a:t>
            </a:r>
          </a:p>
        </p:txBody>
      </p:sp>
      <p:sp>
        <p:nvSpPr>
          <p:cNvPr id="4" name="ZoneTexte 3">
            <a:extLst>
              <a:ext uri="{FF2B5EF4-FFF2-40B4-BE49-F238E27FC236}">
                <a16:creationId xmlns:a16="http://schemas.microsoft.com/office/drawing/2014/main" id="{FC10191A-C718-4DF5-B610-EE07AE620EE9}"/>
              </a:ext>
            </a:extLst>
          </p:cNvPr>
          <p:cNvSpPr txBox="1"/>
          <p:nvPr/>
        </p:nvSpPr>
        <p:spPr>
          <a:xfrm>
            <a:off x="6094412" y="2097088"/>
            <a:ext cx="5110036" cy="3170099"/>
          </a:xfrm>
          <a:prstGeom prst="rect">
            <a:avLst/>
          </a:prstGeom>
          <a:noFill/>
        </p:spPr>
        <p:txBody>
          <a:bodyPr wrap="square" rtlCol="0">
            <a:spAutoFit/>
          </a:bodyPr>
          <a:lstStyle/>
          <a:p>
            <a:r>
              <a:rPr lang="fr-FR" sz="2000" dirty="0"/>
              <a:t>TRAVAUX DES ÉLÈVES</a:t>
            </a:r>
          </a:p>
          <a:p>
            <a:endParaRPr lang="fr-FR" sz="2000" dirty="0"/>
          </a:p>
          <a:p>
            <a:r>
              <a:rPr lang="fr-FR" sz="2000" dirty="0"/>
              <a:t>• Faire préciser le sens en contexte des mots</a:t>
            </a:r>
          </a:p>
          <a:p>
            <a:endParaRPr lang="fr-FR" sz="2000" dirty="0"/>
          </a:p>
          <a:p>
            <a:r>
              <a:rPr lang="fr-FR" sz="2000" dirty="0"/>
              <a:t>• Sens dénotés, sens connotés et interprétation ;       champs lexicaux à interpréter</a:t>
            </a:r>
          </a:p>
          <a:p>
            <a:endParaRPr lang="fr-FR" sz="2000" dirty="0"/>
          </a:p>
          <a:p>
            <a:r>
              <a:rPr lang="fr-FR" sz="2000" dirty="0"/>
              <a:t>• Faciliter le réemploi des mots étudiés :</a:t>
            </a:r>
          </a:p>
          <a:p>
            <a:r>
              <a:rPr lang="fr-FR" sz="2000" dirty="0"/>
              <a:t>réécrire un vers, une phrase, un paragraphe</a:t>
            </a:r>
          </a:p>
          <a:p>
            <a:r>
              <a:rPr lang="fr-FR" sz="2000" dirty="0"/>
              <a:t>dans un français contemporain</a:t>
            </a:r>
          </a:p>
        </p:txBody>
      </p:sp>
    </p:spTree>
    <p:extLst>
      <p:ext uri="{BB962C8B-B14F-4D97-AF65-F5344CB8AC3E}">
        <p14:creationId xmlns:p14="http://schemas.microsoft.com/office/powerpoint/2010/main" val="19557247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0366CC8-C79C-4708-A806-AD1ABB2A0A0E}"/>
              </a:ext>
            </a:extLst>
          </p:cNvPr>
          <p:cNvSpPr>
            <a:spLocks noGrp="1"/>
          </p:cNvSpPr>
          <p:nvPr>
            <p:ph type="title"/>
          </p:nvPr>
        </p:nvSpPr>
        <p:spPr/>
        <p:txBody>
          <a:bodyPr/>
          <a:lstStyle/>
          <a:p>
            <a:pPr algn="ctr"/>
            <a:r>
              <a:rPr lang="fr-FR" dirty="0"/>
              <a:t>ENSEIGNER LA LANGUE ?</a:t>
            </a:r>
          </a:p>
        </p:txBody>
      </p:sp>
      <p:sp>
        <p:nvSpPr>
          <p:cNvPr id="3" name="Espace réservé du contenu 2">
            <a:extLst>
              <a:ext uri="{FF2B5EF4-FFF2-40B4-BE49-F238E27FC236}">
                <a16:creationId xmlns:a16="http://schemas.microsoft.com/office/drawing/2014/main" id="{6FE7B97E-9A7A-4A75-94A5-59F7EE8D76F9}"/>
              </a:ext>
            </a:extLst>
          </p:cNvPr>
          <p:cNvSpPr>
            <a:spLocks noGrp="1"/>
          </p:cNvSpPr>
          <p:nvPr>
            <p:ph idx="1"/>
          </p:nvPr>
        </p:nvSpPr>
        <p:spPr>
          <a:xfrm>
            <a:off x="1141413" y="2026850"/>
            <a:ext cx="10268709" cy="3541714"/>
          </a:xfrm>
        </p:spPr>
        <p:txBody>
          <a:bodyPr>
            <a:noAutofit/>
          </a:bodyPr>
          <a:lstStyle/>
          <a:p>
            <a:pPr marL="0" indent="0" algn="just">
              <a:buNone/>
            </a:pPr>
            <a:r>
              <a:rPr lang="fr-FR" sz="4000" dirty="0"/>
              <a:t>Ne pas enseigner la grammaire en soi mais « pratiquer un enseignement grammatical de la langue » (JP Cuq) pour que l’élève prenne conscience de l’outil qu’il utilise, conscience de sa pensée, conscience de soi et des autres.</a:t>
            </a:r>
          </a:p>
        </p:txBody>
      </p:sp>
    </p:spTree>
    <p:extLst>
      <p:ext uri="{BB962C8B-B14F-4D97-AF65-F5344CB8AC3E}">
        <p14:creationId xmlns:p14="http://schemas.microsoft.com/office/powerpoint/2010/main" val="24119531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3C630B5-F6D9-4B4B-821E-C2E21AEE6414}"/>
              </a:ext>
            </a:extLst>
          </p:cNvPr>
          <p:cNvSpPr>
            <a:spLocks noGrp="1"/>
          </p:cNvSpPr>
          <p:nvPr>
            <p:ph type="title"/>
          </p:nvPr>
        </p:nvSpPr>
        <p:spPr/>
        <p:txBody>
          <a:bodyPr>
            <a:normAutofit/>
          </a:bodyPr>
          <a:lstStyle/>
          <a:p>
            <a:pPr algn="ctr"/>
            <a:r>
              <a:rPr lang="fr-FR" sz="3200" dirty="0"/>
              <a:t>LEXIQUE ET LECTURE APRÈS LA SÉANCE DE LECTURE : 3/3</a:t>
            </a:r>
          </a:p>
        </p:txBody>
      </p:sp>
      <p:sp>
        <p:nvSpPr>
          <p:cNvPr id="3" name="Espace réservé du contenu 2">
            <a:extLst>
              <a:ext uri="{FF2B5EF4-FFF2-40B4-BE49-F238E27FC236}">
                <a16:creationId xmlns:a16="http://schemas.microsoft.com/office/drawing/2014/main" id="{43C09158-4232-4131-A685-09830A4127FE}"/>
              </a:ext>
            </a:extLst>
          </p:cNvPr>
          <p:cNvSpPr>
            <a:spLocks noGrp="1"/>
          </p:cNvSpPr>
          <p:nvPr>
            <p:ph idx="1"/>
          </p:nvPr>
        </p:nvSpPr>
        <p:spPr>
          <a:xfrm>
            <a:off x="1141413" y="1908833"/>
            <a:ext cx="4591478" cy="3541714"/>
          </a:xfrm>
        </p:spPr>
        <p:txBody>
          <a:bodyPr>
            <a:normAutofit fontScale="85000" lnSpcReduction="10000"/>
          </a:bodyPr>
          <a:lstStyle/>
          <a:p>
            <a:pPr marL="0" indent="0">
              <a:buNone/>
            </a:pPr>
            <a:r>
              <a:rPr lang="fr-FR" dirty="0"/>
              <a:t>BUTS, INTENTIONS DU PROFESSEUR</a:t>
            </a:r>
          </a:p>
          <a:p>
            <a:r>
              <a:rPr lang="fr-FR" dirty="0"/>
              <a:t>Faire relire le texte et la trace écrite en post-</a:t>
            </a:r>
            <a:r>
              <a:rPr lang="fr-FR" dirty="0" err="1"/>
              <a:t>paration</a:t>
            </a:r>
            <a:endParaRPr lang="fr-FR" dirty="0"/>
          </a:p>
          <a:p>
            <a:r>
              <a:rPr lang="fr-FR" dirty="0"/>
              <a:t>Etendre le lexique: apprentissage et mémorisation de l’orthographe lexicale mais aussi de figures de style</a:t>
            </a:r>
          </a:p>
          <a:p>
            <a:r>
              <a:rPr lang="fr-FR" dirty="0"/>
              <a:t>Organiser des listes pour classifier et catégoriser, ce qui facilite le réemploi en écriture</a:t>
            </a:r>
          </a:p>
        </p:txBody>
      </p:sp>
      <p:sp>
        <p:nvSpPr>
          <p:cNvPr id="4" name="Rectangle 3">
            <a:extLst>
              <a:ext uri="{FF2B5EF4-FFF2-40B4-BE49-F238E27FC236}">
                <a16:creationId xmlns:a16="http://schemas.microsoft.com/office/drawing/2014/main" id="{F8D9845D-ED90-4126-BC7F-1F43869071D6}"/>
              </a:ext>
            </a:extLst>
          </p:cNvPr>
          <p:cNvSpPr/>
          <p:nvPr/>
        </p:nvSpPr>
        <p:spPr>
          <a:xfrm>
            <a:off x="6216794" y="1908833"/>
            <a:ext cx="4954789" cy="3477875"/>
          </a:xfrm>
          <a:prstGeom prst="rect">
            <a:avLst/>
          </a:prstGeom>
        </p:spPr>
        <p:txBody>
          <a:bodyPr wrap="square">
            <a:spAutoFit/>
          </a:bodyPr>
          <a:lstStyle/>
          <a:p>
            <a:r>
              <a:rPr lang="fr-FR" sz="2000" dirty="0">
                <a:solidFill>
                  <a:srgbClr val="FFFFFF"/>
                </a:solidFill>
                <a:latin typeface="TwCenMT-Regular"/>
              </a:rPr>
              <a:t>TRAVAUX DES ÉLÈVES</a:t>
            </a:r>
          </a:p>
          <a:p>
            <a:endParaRPr lang="fr-FR" sz="2000" dirty="0">
              <a:solidFill>
                <a:srgbClr val="FFFFFF"/>
              </a:solidFill>
              <a:latin typeface="TwCenMT-Regular"/>
            </a:endParaRPr>
          </a:p>
          <a:p>
            <a:r>
              <a:rPr lang="fr-FR" sz="2000" dirty="0">
                <a:solidFill>
                  <a:srgbClr val="FFFFFF"/>
                </a:solidFill>
                <a:latin typeface="ArialMT"/>
              </a:rPr>
              <a:t>• </a:t>
            </a:r>
            <a:r>
              <a:rPr lang="fr-FR" sz="2000" dirty="0">
                <a:solidFill>
                  <a:srgbClr val="FFFFFF"/>
                </a:solidFill>
                <a:latin typeface="TwCenMT-Regular"/>
              </a:rPr>
              <a:t>Faire rédiger quelques phrases pour</a:t>
            </a:r>
          </a:p>
          <a:p>
            <a:r>
              <a:rPr lang="fr-FR" sz="2000" dirty="0">
                <a:solidFill>
                  <a:srgbClr val="FFFFFF"/>
                </a:solidFill>
                <a:latin typeface="TwCenMT-Regular"/>
              </a:rPr>
              <a:t>créer un contexte qui fasse comprendre</a:t>
            </a:r>
          </a:p>
          <a:p>
            <a:r>
              <a:rPr lang="fr-FR" sz="2000" dirty="0">
                <a:solidFill>
                  <a:srgbClr val="FFFFFF"/>
                </a:solidFill>
                <a:latin typeface="TwCenMT-Regular"/>
              </a:rPr>
              <a:t>le sens d’un mot dans un même sens ou</a:t>
            </a:r>
          </a:p>
          <a:p>
            <a:r>
              <a:rPr lang="fr-FR" sz="2000" dirty="0">
                <a:solidFill>
                  <a:srgbClr val="FFFFFF"/>
                </a:solidFill>
                <a:latin typeface="TwCenMT-Regular"/>
              </a:rPr>
              <a:t>un sens différent.</a:t>
            </a:r>
          </a:p>
          <a:p>
            <a:endParaRPr lang="fr-FR" sz="2000" dirty="0">
              <a:solidFill>
                <a:srgbClr val="FFFFFF"/>
              </a:solidFill>
              <a:latin typeface="TwCenMT-Regular"/>
            </a:endParaRPr>
          </a:p>
          <a:p>
            <a:r>
              <a:rPr lang="fr-FR" sz="2000" dirty="0">
                <a:solidFill>
                  <a:srgbClr val="FFFFFF"/>
                </a:solidFill>
                <a:latin typeface="ArialMT"/>
              </a:rPr>
              <a:t>• </a:t>
            </a:r>
            <a:r>
              <a:rPr lang="fr-FR" sz="2000" dirty="0">
                <a:solidFill>
                  <a:srgbClr val="FFFFFF"/>
                </a:solidFill>
                <a:latin typeface="TwCenMT-Regular"/>
              </a:rPr>
              <a:t>Synonymes, antonymes, familles mais</a:t>
            </a:r>
          </a:p>
          <a:p>
            <a:r>
              <a:rPr lang="fr-FR" sz="2000" dirty="0">
                <a:solidFill>
                  <a:srgbClr val="FFFFFF"/>
                </a:solidFill>
                <a:latin typeface="TwCenMT-Regular"/>
              </a:rPr>
              <a:t>aussi copie de phrases contenant des</a:t>
            </a:r>
          </a:p>
          <a:p>
            <a:r>
              <a:rPr lang="fr-FR" sz="2000" dirty="0">
                <a:solidFill>
                  <a:srgbClr val="FFFFFF"/>
                </a:solidFill>
                <a:latin typeface="TwCenMT-Regular"/>
              </a:rPr>
              <a:t>mots à retenir « phrases-patrons »,</a:t>
            </a:r>
          </a:p>
          <a:p>
            <a:r>
              <a:rPr lang="fr-FR" sz="2000" dirty="0">
                <a:solidFill>
                  <a:srgbClr val="FFFFFF"/>
                </a:solidFill>
                <a:latin typeface="TwCenMT-Regular"/>
              </a:rPr>
              <a:t>citations à mémoriser, listes.</a:t>
            </a:r>
            <a:endParaRPr lang="fr-FR" sz="2000" dirty="0"/>
          </a:p>
        </p:txBody>
      </p:sp>
    </p:spTree>
    <p:extLst>
      <p:ext uri="{BB962C8B-B14F-4D97-AF65-F5344CB8AC3E}">
        <p14:creationId xmlns:p14="http://schemas.microsoft.com/office/powerpoint/2010/main" val="40970176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6132627-A025-4C8E-B6E0-9D6B856E645A}"/>
              </a:ext>
            </a:extLst>
          </p:cNvPr>
          <p:cNvSpPr>
            <a:spLocks noGrp="1"/>
          </p:cNvSpPr>
          <p:nvPr>
            <p:ph type="title"/>
          </p:nvPr>
        </p:nvSpPr>
        <p:spPr>
          <a:xfrm>
            <a:off x="1141414" y="379979"/>
            <a:ext cx="9905998" cy="1478570"/>
          </a:xfrm>
        </p:spPr>
        <p:txBody>
          <a:bodyPr/>
          <a:lstStyle/>
          <a:p>
            <a:pPr algn="ctr"/>
            <a:r>
              <a:rPr lang="fr-FR" dirty="0"/>
              <a:t>L’ORAL, UN OBJET MULTIDIMENSIONNEL EN CLASSE</a:t>
            </a:r>
          </a:p>
        </p:txBody>
      </p:sp>
      <p:sp>
        <p:nvSpPr>
          <p:cNvPr id="3" name="Espace réservé du contenu 2">
            <a:extLst>
              <a:ext uri="{FF2B5EF4-FFF2-40B4-BE49-F238E27FC236}">
                <a16:creationId xmlns:a16="http://schemas.microsoft.com/office/drawing/2014/main" id="{0CBB6748-1BCF-4ECD-AEB3-F183DEEDD487}"/>
              </a:ext>
            </a:extLst>
          </p:cNvPr>
          <p:cNvSpPr>
            <a:spLocks noGrp="1"/>
          </p:cNvSpPr>
          <p:nvPr>
            <p:ph idx="1"/>
          </p:nvPr>
        </p:nvSpPr>
        <p:spPr>
          <a:xfrm>
            <a:off x="1141413" y="1658143"/>
            <a:ext cx="9905999" cy="3541714"/>
          </a:xfrm>
        </p:spPr>
        <p:txBody>
          <a:bodyPr>
            <a:noAutofit/>
          </a:bodyPr>
          <a:lstStyle/>
          <a:p>
            <a:r>
              <a:rPr lang="fr-FR" sz="2200" b="1" dirty="0"/>
              <a:t>Dimensions affectives et sociales </a:t>
            </a:r>
            <a:r>
              <a:rPr lang="fr-FR" sz="2200" dirty="0"/>
              <a:t>: l’oral est un instrument de socialisation dans la classe</a:t>
            </a:r>
          </a:p>
          <a:p>
            <a:r>
              <a:rPr lang="fr-FR" sz="2200" b="1" dirty="0"/>
              <a:t>Dimensions cognitives </a:t>
            </a:r>
            <a:r>
              <a:rPr lang="fr-FR" sz="2200" dirty="0"/>
              <a:t>: chercher les idées, les mots /articuler en même temps / se souvenir de ce qu’on a dit et de ce que l’on veut dire (= exigence cognitive forte)</a:t>
            </a:r>
          </a:p>
          <a:p>
            <a:r>
              <a:rPr lang="fr-FR" sz="2200" b="1" dirty="0"/>
              <a:t>Dimensions interactionnelles </a:t>
            </a:r>
            <a:r>
              <a:rPr lang="fr-FR" sz="2200" dirty="0"/>
              <a:t>: tisser ensemble du langage (enchainer, sur son propre propos ou sur celui de l’autre)</a:t>
            </a:r>
          </a:p>
          <a:p>
            <a:r>
              <a:rPr lang="fr-FR" sz="2200" b="1" dirty="0"/>
              <a:t>Dimensions linguistiques et communicationnelles : </a:t>
            </a:r>
            <a:r>
              <a:rPr lang="fr-FR" sz="2200" dirty="0"/>
              <a:t>les spécificités communicationnelles influent sur les aspects linguistiques : on évite les formes rares (« nous » devient « on » ; on bouleverse la syntaxe « Ma sœur, en Afrique, elle n’y est jamais allée »</a:t>
            </a:r>
          </a:p>
        </p:txBody>
      </p:sp>
    </p:spTree>
    <p:extLst>
      <p:ext uri="{BB962C8B-B14F-4D97-AF65-F5344CB8AC3E}">
        <p14:creationId xmlns:p14="http://schemas.microsoft.com/office/powerpoint/2010/main" val="11201997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FA1DF44-5F53-4D7A-9A8E-D06B4868A284}"/>
              </a:ext>
            </a:extLst>
          </p:cNvPr>
          <p:cNvSpPr>
            <a:spLocks noGrp="1"/>
          </p:cNvSpPr>
          <p:nvPr>
            <p:ph type="title"/>
          </p:nvPr>
        </p:nvSpPr>
        <p:spPr>
          <a:xfrm>
            <a:off x="1141412" y="327514"/>
            <a:ext cx="9905998" cy="1478570"/>
          </a:xfrm>
        </p:spPr>
        <p:txBody>
          <a:bodyPr/>
          <a:lstStyle/>
          <a:p>
            <a:pPr algn="ctr"/>
            <a:r>
              <a:rPr lang="fr-FR" dirty="0"/>
              <a:t>LEXIQUE ET ORAL</a:t>
            </a:r>
          </a:p>
        </p:txBody>
      </p:sp>
      <p:sp>
        <p:nvSpPr>
          <p:cNvPr id="3" name="Espace réservé du contenu 2">
            <a:extLst>
              <a:ext uri="{FF2B5EF4-FFF2-40B4-BE49-F238E27FC236}">
                <a16:creationId xmlns:a16="http://schemas.microsoft.com/office/drawing/2014/main" id="{24D4BD31-AA76-4DE5-A87B-B352EFE107DB}"/>
              </a:ext>
            </a:extLst>
          </p:cNvPr>
          <p:cNvSpPr>
            <a:spLocks noGrp="1"/>
          </p:cNvSpPr>
          <p:nvPr>
            <p:ph idx="1"/>
          </p:nvPr>
        </p:nvSpPr>
        <p:spPr>
          <a:xfrm>
            <a:off x="1141411" y="1523337"/>
            <a:ext cx="9905999" cy="3811326"/>
          </a:xfrm>
        </p:spPr>
        <p:txBody>
          <a:bodyPr>
            <a:noAutofit/>
          </a:bodyPr>
          <a:lstStyle/>
          <a:p>
            <a:pPr marL="0" indent="0">
              <a:buNone/>
            </a:pPr>
            <a:r>
              <a:rPr lang="fr-FR" dirty="0"/>
              <a:t>Apprendre aux élèves à être conscients de leurs intentions et à situer leur intervention par rapport aux énoncés précédents, lorsqu’ils veulent prendre la parole en classe :</a:t>
            </a:r>
          </a:p>
          <a:p>
            <a:pPr marL="0" indent="0">
              <a:buNone/>
            </a:pPr>
            <a:r>
              <a:rPr lang="fr-FR" dirty="0"/>
              <a:t>- « Je vais développer davantage un point …»</a:t>
            </a:r>
          </a:p>
          <a:p>
            <a:pPr marL="0" indent="0">
              <a:buNone/>
            </a:pPr>
            <a:r>
              <a:rPr lang="fr-FR" dirty="0"/>
              <a:t>- « Je voudrais prolonger ce que dit… par un exemple»</a:t>
            </a:r>
          </a:p>
          <a:p>
            <a:pPr marL="0" indent="0">
              <a:buNone/>
            </a:pPr>
            <a:r>
              <a:rPr lang="fr-FR" dirty="0"/>
              <a:t>- « Je voudrais ajouter un point nouveau … »</a:t>
            </a:r>
          </a:p>
          <a:p>
            <a:pPr marL="0" indent="0">
              <a:buNone/>
            </a:pPr>
            <a:r>
              <a:rPr lang="fr-FR" dirty="0"/>
              <a:t>- « Je voudrais apporter une rectification… »</a:t>
            </a:r>
          </a:p>
          <a:p>
            <a:pPr marL="0" indent="0">
              <a:buNone/>
            </a:pPr>
            <a:r>
              <a:rPr lang="fr-FR" dirty="0"/>
              <a:t>- « Je souhaite m’opposer à ce qui a été dit… »</a:t>
            </a:r>
          </a:p>
        </p:txBody>
      </p:sp>
    </p:spTree>
    <p:extLst>
      <p:ext uri="{BB962C8B-B14F-4D97-AF65-F5344CB8AC3E}">
        <p14:creationId xmlns:p14="http://schemas.microsoft.com/office/powerpoint/2010/main" val="14308895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9828CB-ED62-4161-B879-4C6F7D3BD5A1}"/>
              </a:ext>
            </a:extLst>
          </p:cNvPr>
          <p:cNvSpPr>
            <a:spLocks noGrp="1"/>
          </p:cNvSpPr>
          <p:nvPr>
            <p:ph type="title"/>
          </p:nvPr>
        </p:nvSpPr>
        <p:spPr/>
        <p:txBody>
          <a:bodyPr/>
          <a:lstStyle/>
          <a:p>
            <a:pPr algn="ctr"/>
            <a:r>
              <a:rPr lang="fr-FR" dirty="0"/>
              <a:t>TRAVAILLER D’ABORD À L’ORAL L’EXPRESSION DE :</a:t>
            </a:r>
          </a:p>
        </p:txBody>
      </p:sp>
      <p:sp>
        <p:nvSpPr>
          <p:cNvPr id="3" name="Espace réservé du contenu 2">
            <a:extLst>
              <a:ext uri="{FF2B5EF4-FFF2-40B4-BE49-F238E27FC236}">
                <a16:creationId xmlns:a16="http://schemas.microsoft.com/office/drawing/2014/main" id="{7F1356A0-DD1C-4A36-A639-4D6C70BDC8A7}"/>
              </a:ext>
            </a:extLst>
          </p:cNvPr>
          <p:cNvSpPr>
            <a:spLocks noGrp="1"/>
          </p:cNvSpPr>
          <p:nvPr>
            <p:ph idx="1"/>
          </p:nvPr>
        </p:nvSpPr>
        <p:spPr>
          <a:xfrm>
            <a:off x="1141412" y="2026850"/>
            <a:ext cx="9905999" cy="3541714"/>
          </a:xfrm>
        </p:spPr>
        <p:txBody>
          <a:bodyPr>
            <a:normAutofit/>
          </a:bodyPr>
          <a:lstStyle/>
          <a:p>
            <a:r>
              <a:rPr lang="fr-FR" sz="2800" b="1" dirty="0"/>
              <a:t>La concession </a:t>
            </a:r>
            <a:r>
              <a:rPr lang="fr-FR" sz="2800" dirty="0"/>
              <a:t>: « sans doute, certes, il est vrai que, j’admets que, je reconnais que, je vous concède que… »</a:t>
            </a:r>
          </a:p>
          <a:p>
            <a:r>
              <a:rPr lang="fr-FR" sz="2800" b="1" dirty="0"/>
              <a:t>L’opposition </a:t>
            </a:r>
            <a:r>
              <a:rPr lang="fr-FR" sz="2800" dirty="0"/>
              <a:t>: « toutefois, cependant, néanmoins, je m’oppose à, je conteste le fait que, je refuse de, je ne partage pas ce point de vue… »</a:t>
            </a:r>
          </a:p>
          <a:p>
            <a:r>
              <a:rPr lang="fr-FR" sz="2800" dirty="0"/>
              <a:t>L’annonce de l’exemple</a:t>
            </a:r>
          </a:p>
        </p:txBody>
      </p:sp>
    </p:spTree>
    <p:extLst>
      <p:ext uri="{BB962C8B-B14F-4D97-AF65-F5344CB8AC3E}">
        <p14:creationId xmlns:p14="http://schemas.microsoft.com/office/powerpoint/2010/main" val="10870628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FBC566E-5DD7-4623-BC78-BDFA0CAE17F9}"/>
              </a:ext>
            </a:extLst>
          </p:cNvPr>
          <p:cNvSpPr>
            <a:spLocks noGrp="1"/>
          </p:cNvSpPr>
          <p:nvPr>
            <p:ph type="title"/>
          </p:nvPr>
        </p:nvSpPr>
        <p:spPr>
          <a:xfrm>
            <a:off x="1143001" y="308417"/>
            <a:ext cx="9905998" cy="1478570"/>
          </a:xfrm>
        </p:spPr>
        <p:txBody>
          <a:bodyPr/>
          <a:lstStyle/>
          <a:p>
            <a:pPr algn="ctr"/>
            <a:r>
              <a:rPr lang="fr-FR" dirty="0"/>
              <a:t>LEXIQUE ET ORAL</a:t>
            </a:r>
          </a:p>
        </p:txBody>
      </p:sp>
      <p:sp>
        <p:nvSpPr>
          <p:cNvPr id="3" name="Espace réservé du contenu 2">
            <a:extLst>
              <a:ext uri="{FF2B5EF4-FFF2-40B4-BE49-F238E27FC236}">
                <a16:creationId xmlns:a16="http://schemas.microsoft.com/office/drawing/2014/main" id="{6F32971E-7906-4F04-B15E-A78FCA84CD7B}"/>
              </a:ext>
            </a:extLst>
          </p:cNvPr>
          <p:cNvSpPr>
            <a:spLocks noGrp="1"/>
          </p:cNvSpPr>
          <p:nvPr>
            <p:ph idx="1"/>
          </p:nvPr>
        </p:nvSpPr>
        <p:spPr>
          <a:xfrm>
            <a:off x="1061900" y="1658143"/>
            <a:ext cx="5034100" cy="3541714"/>
          </a:xfrm>
        </p:spPr>
        <p:txBody>
          <a:bodyPr>
            <a:noAutofit/>
          </a:bodyPr>
          <a:lstStyle/>
          <a:p>
            <a:r>
              <a:rPr lang="fr-FR" dirty="0"/>
              <a:t>BUTS, INTENTIONS DU PROFESSEUR</a:t>
            </a:r>
          </a:p>
          <a:p>
            <a:r>
              <a:rPr lang="fr-FR" dirty="0"/>
              <a:t>Entraîner à la diction de textes mémorisés, lus à haute voix</a:t>
            </a:r>
          </a:p>
          <a:p>
            <a:r>
              <a:rPr lang="fr-FR" dirty="0"/>
              <a:t>Rendre les élèves attentifs à la chaîne parlée, aux rapports entre écrit et oral</a:t>
            </a:r>
          </a:p>
          <a:p>
            <a:r>
              <a:rPr lang="fr-FR" dirty="0"/>
              <a:t>Donner les moyens d’employer un vocabulaire riche</a:t>
            </a:r>
          </a:p>
        </p:txBody>
      </p:sp>
      <p:sp>
        <p:nvSpPr>
          <p:cNvPr id="4" name="Rectangle 3">
            <a:extLst>
              <a:ext uri="{FF2B5EF4-FFF2-40B4-BE49-F238E27FC236}">
                <a16:creationId xmlns:a16="http://schemas.microsoft.com/office/drawing/2014/main" id="{7D2A1997-2A3A-4430-A16B-2D1C8EACE9CA}"/>
              </a:ext>
            </a:extLst>
          </p:cNvPr>
          <p:cNvSpPr/>
          <p:nvPr/>
        </p:nvSpPr>
        <p:spPr>
          <a:xfrm>
            <a:off x="6443207" y="1662415"/>
            <a:ext cx="5483750" cy="3785652"/>
          </a:xfrm>
          <a:prstGeom prst="rect">
            <a:avLst/>
          </a:prstGeom>
        </p:spPr>
        <p:txBody>
          <a:bodyPr wrap="square">
            <a:spAutoFit/>
          </a:bodyPr>
          <a:lstStyle/>
          <a:p>
            <a:r>
              <a:rPr lang="fr-FR" sz="2400" dirty="0">
                <a:solidFill>
                  <a:srgbClr val="FFFFFF"/>
                </a:solidFill>
                <a:latin typeface="TwCenMT-Regular"/>
              </a:rPr>
              <a:t>TRAVAUX DES ÉLÈVES</a:t>
            </a:r>
          </a:p>
          <a:p>
            <a:endParaRPr lang="fr-FR" sz="2400" dirty="0">
              <a:solidFill>
                <a:srgbClr val="FFFFFF"/>
              </a:solidFill>
              <a:latin typeface="TwCenMT-Regular"/>
            </a:endParaRPr>
          </a:p>
          <a:p>
            <a:r>
              <a:rPr lang="fr-FR" sz="2400" dirty="0">
                <a:solidFill>
                  <a:srgbClr val="FFFFFF"/>
                </a:solidFill>
                <a:latin typeface="ArialMT"/>
              </a:rPr>
              <a:t>• </a:t>
            </a:r>
            <a:r>
              <a:rPr lang="fr-FR" sz="2400" dirty="0">
                <a:solidFill>
                  <a:srgbClr val="FFFFFF"/>
                </a:solidFill>
                <a:latin typeface="TwCenMT-Regular"/>
              </a:rPr>
              <a:t>Elocution, articulation, prononciation</a:t>
            </a:r>
          </a:p>
          <a:p>
            <a:endParaRPr lang="fr-FR" sz="2400" dirty="0">
              <a:solidFill>
                <a:srgbClr val="FFFFFF"/>
              </a:solidFill>
              <a:latin typeface="TwCenMT-Regular"/>
            </a:endParaRPr>
          </a:p>
          <a:p>
            <a:r>
              <a:rPr lang="fr-FR" sz="2400" dirty="0">
                <a:solidFill>
                  <a:srgbClr val="FFFFFF"/>
                </a:solidFill>
                <a:latin typeface="ArialMT"/>
              </a:rPr>
              <a:t>• </a:t>
            </a:r>
            <a:r>
              <a:rPr lang="fr-FR" sz="2400" dirty="0">
                <a:solidFill>
                  <a:srgbClr val="FFFFFF"/>
                </a:solidFill>
                <a:latin typeface="TwCenMT-Regular"/>
              </a:rPr>
              <a:t>Ecoute de discours ; identification de</a:t>
            </a:r>
          </a:p>
          <a:p>
            <a:r>
              <a:rPr lang="fr-FR" sz="2400" dirty="0">
                <a:solidFill>
                  <a:srgbClr val="FFFFFF"/>
                </a:solidFill>
                <a:latin typeface="TwCenMT-Regular"/>
              </a:rPr>
              <a:t>difficultés lexicales ; explicitation</a:t>
            </a:r>
          </a:p>
          <a:p>
            <a:r>
              <a:rPr lang="fr-FR" sz="2400" dirty="0">
                <a:solidFill>
                  <a:srgbClr val="FFFFFF"/>
                </a:solidFill>
                <a:latin typeface="TwCenMT-Regular"/>
              </a:rPr>
              <a:t>des graphies</a:t>
            </a:r>
          </a:p>
          <a:p>
            <a:endParaRPr lang="fr-FR" sz="2400" dirty="0">
              <a:solidFill>
                <a:srgbClr val="FFFFFF"/>
              </a:solidFill>
              <a:latin typeface="TwCenMT-Regular"/>
            </a:endParaRPr>
          </a:p>
          <a:p>
            <a:r>
              <a:rPr lang="fr-FR" sz="2400" dirty="0">
                <a:solidFill>
                  <a:srgbClr val="FFFFFF"/>
                </a:solidFill>
                <a:latin typeface="ArialMT"/>
              </a:rPr>
              <a:t>• </a:t>
            </a:r>
            <a:r>
              <a:rPr lang="fr-FR" sz="2400" dirty="0">
                <a:solidFill>
                  <a:srgbClr val="FFFFFF"/>
                </a:solidFill>
                <a:latin typeface="TwCenMT-Regular"/>
              </a:rPr>
              <a:t>Banque de mots, listes collectives en</a:t>
            </a:r>
          </a:p>
          <a:p>
            <a:r>
              <a:rPr lang="fr-FR" sz="2400" dirty="0">
                <a:solidFill>
                  <a:srgbClr val="FFFFFF"/>
                </a:solidFill>
                <a:latin typeface="TwCenMT-Regular"/>
              </a:rPr>
              <a:t>ateliers ou groupes</a:t>
            </a:r>
            <a:endParaRPr lang="fr-FR" sz="2400" dirty="0"/>
          </a:p>
        </p:txBody>
      </p:sp>
    </p:spTree>
    <p:extLst>
      <p:ext uri="{BB962C8B-B14F-4D97-AF65-F5344CB8AC3E}">
        <p14:creationId xmlns:p14="http://schemas.microsoft.com/office/powerpoint/2010/main" val="38585303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E1037FA-7FC0-4CB2-8F86-5FA630F98CB9}"/>
              </a:ext>
            </a:extLst>
          </p:cNvPr>
          <p:cNvSpPr>
            <a:spLocks noGrp="1"/>
          </p:cNvSpPr>
          <p:nvPr>
            <p:ph type="title"/>
          </p:nvPr>
        </p:nvSpPr>
        <p:spPr>
          <a:xfrm>
            <a:off x="1141414" y="479913"/>
            <a:ext cx="9905998" cy="1478570"/>
          </a:xfrm>
        </p:spPr>
        <p:txBody>
          <a:bodyPr/>
          <a:lstStyle/>
          <a:p>
            <a:pPr algn="ctr"/>
            <a:r>
              <a:rPr lang="fr-FR" dirty="0"/>
              <a:t>LEXIQUE ET ELOQUENCE</a:t>
            </a:r>
          </a:p>
        </p:txBody>
      </p:sp>
      <p:sp>
        <p:nvSpPr>
          <p:cNvPr id="3" name="Espace réservé du contenu 2">
            <a:extLst>
              <a:ext uri="{FF2B5EF4-FFF2-40B4-BE49-F238E27FC236}">
                <a16:creationId xmlns:a16="http://schemas.microsoft.com/office/drawing/2014/main" id="{EE85C8DD-B6E4-4C34-8FA8-A9A170EE3AE4}"/>
              </a:ext>
            </a:extLst>
          </p:cNvPr>
          <p:cNvSpPr>
            <a:spLocks noGrp="1"/>
          </p:cNvSpPr>
          <p:nvPr>
            <p:ph idx="1"/>
          </p:nvPr>
        </p:nvSpPr>
        <p:spPr>
          <a:xfrm>
            <a:off x="1141413" y="2097088"/>
            <a:ext cx="9905999" cy="3541714"/>
          </a:xfrm>
        </p:spPr>
        <p:txBody>
          <a:bodyPr>
            <a:normAutofit lnSpcReduction="10000"/>
          </a:bodyPr>
          <a:lstStyle/>
          <a:p>
            <a:r>
              <a:rPr lang="fr-FR" dirty="0"/>
              <a:t>Des mots pour critiquer</a:t>
            </a:r>
          </a:p>
          <a:p>
            <a:r>
              <a:rPr lang="fr-FR" dirty="0"/>
              <a:t>Des mots pour s’indigner</a:t>
            </a:r>
          </a:p>
          <a:p>
            <a:r>
              <a:rPr lang="fr-FR" dirty="0"/>
              <a:t>Des verbes : fustiger, condamner, s’insurger, se révolter, contester, remettre en cause, juguler, enrayer, endiguer, déjouer, dompter</a:t>
            </a:r>
          </a:p>
          <a:p>
            <a:r>
              <a:rPr lang="fr-FR" dirty="0"/>
              <a:t>Des adverbes : solennellement, lamentablement…</a:t>
            </a:r>
          </a:p>
          <a:p>
            <a:r>
              <a:rPr lang="fr-FR" dirty="0"/>
              <a:t>Des expressions : tenir des propos dithyrambiques, élogieux, mettre sur un piédestal, faire l’apologie de …</a:t>
            </a:r>
          </a:p>
        </p:txBody>
      </p:sp>
    </p:spTree>
    <p:extLst>
      <p:ext uri="{BB962C8B-B14F-4D97-AF65-F5344CB8AC3E}">
        <p14:creationId xmlns:p14="http://schemas.microsoft.com/office/powerpoint/2010/main" val="7838954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8731F9C-B46D-49AE-9BB2-90C834E5F17F}"/>
              </a:ext>
            </a:extLst>
          </p:cNvPr>
          <p:cNvSpPr>
            <a:spLocks noGrp="1"/>
          </p:cNvSpPr>
          <p:nvPr>
            <p:ph type="title"/>
          </p:nvPr>
        </p:nvSpPr>
        <p:spPr>
          <a:xfrm>
            <a:off x="1141412" y="181196"/>
            <a:ext cx="9905998" cy="1478570"/>
          </a:xfrm>
        </p:spPr>
        <p:txBody>
          <a:bodyPr/>
          <a:lstStyle/>
          <a:p>
            <a:pPr algn="ctr"/>
            <a:r>
              <a:rPr lang="fr-FR" dirty="0"/>
              <a:t>LEXIQUE ET ECRITURE</a:t>
            </a:r>
          </a:p>
        </p:txBody>
      </p:sp>
      <p:sp>
        <p:nvSpPr>
          <p:cNvPr id="3" name="Espace réservé du contenu 2">
            <a:extLst>
              <a:ext uri="{FF2B5EF4-FFF2-40B4-BE49-F238E27FC236}">
                <a16:creationId xmlns:a16="http://schemas.microsoft.com/office/drawing/2014/main" id="{F4FDCAD9-7EC9-4224-9E93-CB36CE48E24F}"/>
              </a:ext>
            </a:extLst>
          </p:cNvPr>
          <p:cNvSpPr>
            <a:spLocks noGrp="1"/>
          </p:cNvSpPr>
          <p:nvPr>
            <p:ph idx="1"/>
          </p:nvPr>
        </p:nvSpPr>
        <p:spPr>
          <a:xfrm>
            <a:off x="950580" y="1510015"/>
            <a:ext cx="5394559" cy="3541714"/>
          </a:xfrm>
        </p:spPr>
        <p:txBody>
          <a:bodyPr>
            <a:noAutofit/>
          </a:bodyPr>
          <a:lstStyle/>
          <a:p>
            <a:pPr marL="0" indent="0">
              <a:buNone/>
            </a:pPr>
            <a:r>
              <a:rPr lang="fr-FR" dirty="0"/>
              <a:t>BUTS, INTENTIONS DU PROFESSEUR</a:t>
            </a:r>
          </a:p>
          <a:p>
            <a:pPr marL="0" indent="0">
              <a:buNone/>
            </a:pPr>
            <a:r>
              <a:rPr lang="fr-FR" dirty="0"/>
              <a:t>• Faire exprimer un jugement, une pensée nuancée, une prise de position</a:t>
            </a:r>
          </a:p>
          <a:p>
            <a:r>
              <a:rPr lang="fr-FR" dirty="0"/>
              <a:t>Faire acquérir le vocabulaire abstrait</a:t>
            </a:r>
          </a:p>
          <a:p>
            <a:r>
              <a:rPr lang="fr-FR" dirty="0"/>
              <a:t>Faciliter la conception d’un écrit (thème, propos), sa progression de l’information, sa composition en paragraphes.</a:t>
            </a:r>
          </a:p>
          <a:p>
            <a:r>
              <a:rPr lang="fr-FR" dirty="0"/>
              <a:t>Préciser sa pensée, travailler au brouillon, réviser son texte</a:t>
            </a:r>
          </a:p>
        </p:txBody>
      </p:sp>
      <p:sp>
        <p:nvSpPr>
          <p:cNvPr id="4" name="Rectangle 3">
            <a:extLst>
              <a:ext uri="{FF2B5EF4-FFF2-40B4-BE49-F238E27FC236}">
                <a16:creationId xmlns:a16="http://schemas.microsoft.com/office/drawing/2014/main" id="{6ACE9C3E-B23D-49BA-A091-94284304502B}"/>
              </a:ext>
            </a:extLst>
          </p:cNvPr>
          <p:cNvSpPr/>
          <p:nvPr/>
        </p:nvSpPr>
        <p:spPr>
          <a:xfrm>
            <a:off x="6626087" y="1510015"/>
            <a:ext cx="6096000" cy="4154984"/>
          </a:xfrm>
          <a:prstGeom prst="rect">
            <a:avLst/>
          </a:prstGeom>
        </p:spPr>
        <p:txBody>
          <a:bodyPr>
            <a:spAutoFit/>
          </a:bodyPr>
          <a:lstStyle/>
          <a:p>
            <a:r>
              <a:rPr lang="fr-FR" sz="2400" dirty="0">
                <a:solidFill>
                  <a:srgbClr val="FFFFFF"/>
                </a:solidFill>
                <a:latin typeface="TwCenMT-Regular"/>
              </a:rPr>
              <a:t>TRAVAUX DES ÉLÈVES</a:t>
            </a:r>
          </a:p>
          <a:p>
            <a:endParaRPr lang="fr-FR" sz="2400" dirty="0">
              <a:solidFill>
                <a:srgbClr val="FFFFFF"/>
              </a:solidFill>
              <a:latin typeface="TwCenMT-Regular"/>
            </a:endParaRPr>
          </a:p>
          <a:p>
            <a:r>
              <a:rPr lang="fr-FR" sz="2400" dirty="0">
                <a:solidFill>
                  <a:srgbClr val="FFFFFF"/>
                </a:solidFill>
                <a:latin typeface="ArialMT"/>
              </a:rPr>
              <a:t>• </a:t>
            </a:r>
            <a:r>
              <a:rPr lang="fr-FR" sz="2400" dirty="0">
                <a:solidFill>
                  <a:srgbClr val="FFFFFF"/>
                </a:solidFill>
                <a:latin typeface="TwCenMT-Regular"/>
              </a:rPr>
              <a:t>Emploi de modalisateurs dans les</a:t>
            </a:r>
          </a:p>
          <a:p>
            <a:r>
              <a:rPr lang="fr-FR" sz="2400" dirty="0">
                <a:solidFill>
                  <a:srgbClr val="FFFFFF"/>
                </a:solidFill>
                <a:latin typeface="TwCenMT-Regular"/>
              </a:rPr>
              <a:t>exercices écrits ; faire expliciter le</a:t>
            </a:r>
          </a:p>
          <a:p>
            <a:r>
              <a:rPr lang="fr-FR" sz="2400" dirty="0">
                <a:solidFill>
                  <a:srgbClr val="FFFFFF"/>
                </a:solidFill>
                <a:latin typeface="TwCenMT-Regular"/>
              </a:rPr>
              <a:t>propos ;</a:t>
            </a:r>
          </a:p>
          <a:p>
            <a:endParaRPr lang="fr-FR" sz="2400" dirty="0">
              <a:solidFill>
                <a:srgbClr val="FFFFFF"/>
              </a:solidFill>
              <a:latin typeface="TwCenMT-Regular"/>
            </a:endParaRPr>
          </a:p>
          <a:p>
            <a:r>
              <a:rPr lang="fr-FR" sz="2400" dirty="0">
                <a:solidFill>
                  <a:srgbClr val="FFFFFF"/>
                </a:solidFill>
                <a:latin typeface="ArialMT"/>
              </a:rPr>
              <a:t>• </a:t>
            </a:r>
            <a:r>
              <a:rPr lang="fr-FR" sz="2400" dirty="0">
                <a:solidFill>
                  <a:srgbClr val="FFFFFF"/>
                </a:solidFill>
                <a:latin typeface="TwCenMT-Regular"/>
              </a:rPr>
              <a:t>De quoi veux-tu parler et que veux-tu</a:t>
            </a:r>
          </a:p>
          <a:p>
            <a:r>
              <a:rPr lang="fr-FR" sz="2400" dirty="0">
                <a:solidFill>
                  <a:srgbClr val="FFFFFF"/>
                </a:solidFill>
                <a:latin typeface="TwCenMT-Regular"/>
              </a:rPr>
              <a:t>en dire ?</a:t>
            </a:r>
          </a:p>
          <a:p>
            <a:endParaRPr lang="fr-FR" sz="2400" dirty="0">
              <a:solidFill>
                <a:srgbClr val="FFFFFF"/>
              </a:solidFill>
              <a:latin typeface="TwCenMT-Regular"/>
            </a:endParaRPr>
          </a:p>
          <a:p>
            <a:r>
              <a:rPr lang="fr-FR" sz="2400" dirty="0">
                <a:solidFill>
                  <a:srgbClr val="FFFFFF"/>
                </a:solidFill>
                <a:latin typeface="ArialMT"/>
              </a:rPr>
              <a:t>• </a:t>
            </a:r>
            <a:r>
              <a:rPr lang="fr-FR" sz="2400" dirty="0">
                <a:solidFill>
                  <a:srgbClr val="FFFFFF"/>
                </a:solidFill>
                <a:latin typeface="TwCenMT-Regular"/>
              </a:rPr>
              <a:t>Faire préciser sa pensée grâce à une</a:t>
            </a:r>
          </a:p>
          <a:p>
            <a:r>
              <a:rPr lang="fr-FR" sz="2400" dirty="0">
                <a:solidFill>
                  <a:srgbClr val="FFFFFF"/>
                </a:solidFill>
                <a:latin typeface="TwCenMT-Regular"/>
              </a:rPr>
              <a:t>définition (argumentation)</a:t>
            </a:r>
            <a:endParaRPr lang="fr-FR" sz="2400" dirty="0"/>
          </a:p>
        </p:txBody>
      </p:sp>
    </p:spTree>
    <p:extLst>
      <p:ext uri="{BB962C8B-B14F-4D97-AF65-F5344CB8AC3E}">
        <p14:creationId xmlns:p14="http://schemas.microsoft.com/office/powerpoint/2010/main" val="3598218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489591-3B55-4A42-91AE-5EB49F064ED9}"/>
              </a:ext>
            </a:extLst>
          </p:cNvPr>
          <p:cNvSpPr>
            <a:spLocks noGrp="1"/>
          </p:cNvSpPr>
          <p:nvPr>
            <p:ph type="title"/>
          </p:nvPr>
        </p:nvSpPr>
        <p:spPr/>
        <p:txBody>
          <a:bodyPr/>
          <a:lstStyle/>
          <a:p>
            <a:pPr algn="ctr"/>
            <a:r>
              <a:rPr lang="fr-FR" dirty="0"/>
              <a:t>DANS UN COMPTE-RENDU DE DEVOIR</a:t>
            </a:r>
          </a:p>
        </p:txBody>
      </p:sp>
      <p:sp>
        <p:nvSpPr>
          <p:cNvPr id="3" name="Espace réservé du contenu 2">
            <a:extLst>
              <a:ext uri="{FF2B5EF4-FFF2-40B4-BE49-F238E27FC236}">
                <a16:creationId xmlns:a16="http://schemas.microsoft.com/office/drawing/2014/main" id="{2E7477A8-64D2-4F74-AE40-AEA05268C191}"/>
              </a:ext>
            </a:extLst>
          </p:cNvPr>
          <p:cNvSpPr>
            <a:spLocks noGrp="1"/>
          </p:cNvSpPr>
          <p:nvPr>
            <p:ph idx="1"/>
          </p:nvPr>
        </p:nvSpPr>
        <p:spPr/>
        <p:txBody>
          <a:bodyPr>
            <a:normAutofit fontScale="92500"/>
          </a:bodyPr>
          <a:lstStyle/>
          <a:p>
            <a:r>
              <a:rPr lang="fr-FR" dirty="0">
                <a:solidFill>
                  <a:srgbClr val="FFFFFF"/>
                </a:solidFill>
                <a:latin typeface="TwCenMT-Regular"/>
              </a:rPr>
              <a:t>Travail en binôme avec CNRTL pour rectifier l’usage impropre de mots prélevés dans les copies dans leur phrase ( en outre/outre ; intensifie/souligne) ;</a:t>
            </a:r>
          </a:p>
          <a:p>
            <a:r>
              <a:rPr lang="fr-FR" dirty="0">
                <a:solidFill>
                  <a:srgbClr val="FFFFFF"/>
                </a:solidFill>
                <a:latin typeface="TwCenMT-Regular"/>
              </a:rPr>
              <a:t>Faire écrire des aphorismes en utilisant le vocabulaire étudié en groupes pour que des échanges sur le sens des mots et leurs nuances aient lieu ;</a:t>
            </a:r>
          </a:p>
          <a:p>
            <a:r>
              <a:rPr lang="fr-FR" dirty="0">
                <a:solidFill>
                  <a:srgbClr val="FFFFFF"/>
                </a:solidFill>
                <a:latin typeface="TwCenMT-Regular"/>
              </a:rPr>
              <a:t>Faire utiliser la concession : « sans doute, certes, il est vrai que, j’admets que, je reconnais que » et l’opposition « toutefois, cependant, néanmoins, je m’oppose à, je conteste le fait que, je refuse de , je ne partage pas ce point de vue »</a:t>
            </a:r>
            <a:endParaRPr lang="fr-FR" dirty="0"/>
          </a:p>
        </p:txBody>
      </p:sp>
    </p:spTree>
    <p:extLst>
      <p:ext uri="{BB962C8B-B14F-4D97-AF65-F5344CB8AC3E}">
        <p14:creationId xmlns:p14="http://schemas.microsoft.com/office/powerpoint/2010/main" val="38907038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F99B36E-0FD5-4B81-BB5A-F066B2B78F7F}"/>
              </a:ext>
            </a:extLst>
          </p:cNvPr>
          <p:cNvSpPr>
            <a:spLocks noGrp="1"/>
          </p:cNvSpPr>
          <p:nvPr>
            <p:ph type="title"/>
          </p:nvPr>
        </p:nvSpPr>
        <p:spPr>
          <a:xfrm>
            <a:off x="1141413" y="244807"/>
            <a:ext cx="9905998" cy="1478570"/>
          </a:xfrm>
        </p:spPr>
        <p:txBody>
          <a:bodyPr/>
          <a:lstStyle/>
          <a:p>
            <a:pPr algn="ctr"/>
            <a:r>
              <a:rPr lang="fr-FR" dirty="0"/>
              <a:t>LE LEXIQUE DE L’ANALYSE LITTÉRAIRE</a:t>
            </a:r>
          </a:p>
        </p:txBody>
      </p:sp>
      <p:sp>
        <p:nvSpPr>
          <p:cNvPr id="3" name="Espace réservé du contenu 2">
            <a:extLst>
              <a:ext uri="{FF2B5EF4-FFF2-40B4-BE49-F238E27FC236}">
                <a16:creationId xmlns:a16="http://schemas.microsoft.com/office/drawing/2014/main" id="{C97DB359-BE9A-4D51-8278-20D988ADED05}"/>
              </a:ext>
            </a:extLst>
          </p:cNvPr>
          <p:cNvSpPr>
            <a:spLocks noGrp="1"/>
          </p:cNvSpPr>
          <p:nvPr>
            <p:ph idx="1"/>
          </p:nvPr>
        </p:nvSpPr>
        <p:spPr>
          <a:xfrm>
            <a:off x="1141412" y="1582308"/>
            <a:ext cx="9905999" cy="4500440"/>
          </a:xfrm>
        </p:spPr>
        <p:txBody>
          <a:bodyPr>
            <a:normAutofit fontScale="92500" lnSpcReduction="20000"/>
          </a:bodyPr>
          <a:lstStyle/>
          <a:p>
            <a:pPr marL="0" indent="0">
              <a:buNone/>
            </a:pPr>
            <a:r>
              <a:rPr lang="fr-FR" dirty="0"/>
              <a:t>Choisir le mot juste : </a:t>
            </a:r>
            <a:r>
              <a:rPr lang="fr-FR" b="1" dirty="0"/>
              <a:t>Un auteur …</a:t>
            </a:r>
          </a:p>
          <a:p>
            <a:r>
              <a:rPr lang="fr-FR" dirty="0"/>
              <a:t>écrit, utilise, recourt à, insiste sur, traduit, renforce, met l’accent sur, souligne, suggère, énumère, accumule, développe, construit, compare, rapproche, met en parallèle, assimile à, unit, oppose, etc.</a:t>
            </a:r>
          </a:p>
          <a:p>
            <a:r>
              <a:rPr lang="fr-FR" dirty="0"/>
              <a:t>Il peint, dépeint, dessine, esquisse, ébauche, caractérise, qualifie, représente, transfigure, brosse ou dresse le portrait de, campe un personnage, etc.</a:t>
            </a:r>
          </a:p>
          <a:p>
            <a:r>
              <a:rPr lang="fr-FR" dirty="0"/>
              <a:t>Il raconte, retrace, narre, relate, évoque, présente, imagine, rappelle, analyse</a:t>
            </a:r>
          </a:p>
          <a:p>
            <a:r>
              <a:rPr lang="fr-FR" dirty="0"/>
              <a:t>Il déclare, argumente, montre, explique, définit, informe, désigne, mentionne, affirme, décrète, juge, exprime, (dés)approuve, avertit, met en garde, critique, dénonce, déplore, met en cause, blâme, conteste, réfute, s’insurge contre, ironise sur, vise, dénigre, prône, célèbre, loue, exalte, etc.</a:t>
            </a:r>
          </a:p>
        </p:txBody>
      </p:sp>
    </p:spTree>
    <p:extLst>
      <p:ext uri="{BB962C8B-B14F-4D97-AF65-F5344CB8AC3E}">
        <p14:creationId xmlns:p14="http://schemas.microsoft.com/office/powerpoint/2010/main" val="42209181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5426814-C9BC-4BD2-8593-F485B96A41E8}"/>
              </a:ext>
            </a:extLst>
          </p:cNvPr>
          <p:cNvSpPr>
            <a:spLocks noGrp="1"/>
          </p:cNvSpPr>
          <p:nvPr>
            <p:ph type="title"/>
          </p:nvPr>
        </p:nvSpPr>
        <p:spPr>
          <a:xfrm>
            <a:off x="1141413" y="327514"/>
            <a:ext cx="9905998" cy="1478570"/>
          </a:xfrm>
        </p:spPr>
        <p:txBody>
          <a:bodyPr/>
          <a:lstStyle/>
          <a:p>
            <a:pPr algn="ctr"/>
            <a:r>
              <a:rPr lang="fr-FR" dirty="0"/>
              <a:t>LE LEXIQUE DE L’ANALYSE LITTÉRAIRE</a:t>
            </a:r>
          </a:p>
        </p:txBody>
      </p:sp>
      <p:sp>
        <p:nvSpPr>
          <p:cNvPr id="3" name="Espace réservé du contenu 2">
            <a:extLst>
              <a:ext uri="{FF2B5EF4-FFF2-40B4-BE49-F238E27FC236}">
                <a16:creationId xmlns:a16="http://schemas.microsoft.com/office/drawing/2014/main" id="{A79F0142-B9B2-45EA-8545-7ECA980BF1B5}"/>
              </a:ext>
            </a:extLst>
          </p:cNvPr>
          <p:cNvSpPr>
            <a:spLocks noGrp="1"/>
          </p:cNvSpPr>
          <p:nvPr>
            <p:ph idx="1"/>
          </p:nvPr>
        </p:nvSpPr>
        <p:spPr>
          <a:xfrm>
            <a:off x="1205022" y="1653872"/>
            <a:ext cx="9905999" cy="4214191"/>
          </a:xfrm>
        </p:spPr>
        <p:txBody>
          <a:bodyPr>
            <a:normAutofit fontScale="92500" lnSpcReduction="10000"/>
          </a:bodyPr>
          <a:lstStyle/>
          <a:p>
            <a:r>
              <a:rPr lang="fr-FR" b="1" dirty="0"/>
              <a:t>Un texte : </a:t>
            </a:r>
            <a:r>
              <a:rPr lang="fr-FR" dirty="0"/>
              <a:t>traite de, repose sur, développe, met en scène, offre, présente un intérêt ou un enjeu, etc.</a:t>
            </a:r>
          </a:p>
          <a:p>
            <a:r>
              <a:rPr lang="fr-FR" b="1" dirty="0"/>
              <a:t>Un mot </a:t>
            </a:r>
            <a:r>
              <a:rPr lang="fr-FR" dirty="0"/>
              <a:t>: évoque, connote, dénote, suggère, est affecté de , se charge de , prend, revêt un sens , une connotation, </a:t>
            </a:r>
            <a:r>
              <a:rPr lang="fr-FR" dirty="0" err="1"/>
              <a:t>etc</a:t>
            </a:r>
            <a:endParaRPr lang="fr-FR" dirty="0"/>
          </a:p>
          <a:p>
            <a:r>
              <a:rPr lang="fr-FR" b="1" dirty="0"/>
              <a:t>Un champ lexical </a:t>
            </a:r>
            <a:r>
              <a:rPr lang="fr-FR" dirty="0"/>
              <a:t>: se déploie, se développe, </a:t>
            </a:r>
            <a:r>
              <a:rPr lang="fr-FR" dirty="0" err="1"/>
              <a:t>etc</a:t>
            </a:r>
            <a:endParaRPr lang="fr-FR" dirty="0"/>
          </a:p>
          <a:p>
            <a:r>
              <a:rPr lang="fr-FR" b="1" dirty="0"/>
              <a:t>Un procédé d’écriture </a:t>
            </a:r>
            <a:r>
              <a:rPr lang="fr-FR" dirty="0"/>
              <a:t>: montre, révèle, suggère, atteste, témoigne de, traduit, trahit, souligne, met en valeur, met en évidence, met en relief, est caractéristique de , rend sensible, sert à interpeller, choque, fait réagir, frappe l’esprit, émeut, confère, donne au texte une dimension, une portée, un caractère, produit un effet qui accentue, rappelle, renforce, etc.</a:t>
            </a:r>
          </a:p>
        </p:txBody>
      </p:sp>
    </p:spTree>
    <p:extLst>
      <p:ext uri="{BB962C8B-B14F-4D97-AF65-F5344CB8AC3E}">
        <p14:creationId xmlns:p14="http://schemas.microsoft.com/office/powerpoint/2010/main" val="10377484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C23CE39-4B28-47F5-BE26-E03DF7B06E8E}"/>
              </a:ext>
            </a:extLst>
          </p:cNvPr>
          <p:cNvSpPr>
            <a:spLocks noGrp="1"/>
          </p:cNvSpPr>
          <p:nvPr>
            <p:ph type="title"/>
          </p:nvPr>
        </p:nvSpPr>
        <p:spPr/>
        <p:txBody>
          <a:bodyPr/>
          <a:lstStyle/>
          <a:p>
            <a:pPr algn="ctr"/>
            <a:r>
              <a:rPr lang="fr-FR" dirty="0"/>
              <a:t>UN APPRENTISSAGE CONTINU, PROGRESSIF</a:t>
            </a:r>
          </a:p>
        </p:txBody>
      </p:sp>
      <p:sp>
        <p:nvSpPr>
          <p:cNvPr id="3" name="Espace réservé du contenu 2">
            <a:extLst>
              <a:ext uri="{FF2B5EF4-FFF2-40B4-BE49-F238E27FC236}">
                <a16:creationId xmlns:a16="http://schemas.microsoft.com/office/drawing/2014/main" id="{16C9BD29-4222-47A1-9DD8-1AFD007F9BB5}"/>
              </a:ext>
            </a:extLst>
          </p:cNvPr>
          <p:cNvSpPr>
            <a:spLocks noGrp="1"/>
          </p:cNvSpPr>
          <p:nvPr>
            <p:ph idx="1"/>
          </p:nvPr>
        </p:nvSpPr>
        <p:spPr>
          <a:xfrm>
            <a:off x="1276583" y="2018898"/>
            <a:ext cx="10260759" cy="4016141"/>
          </a:xfrm>
        </p:spPr>
        <p:txBody>
          <a:bodyPr>
            <a:noAutofit/>
          </a:bodyPr>
          <a:lstStyle/>
          <a:p>
            <a:pPr marL="0" indent="0" algn="just">
              <a:buNone/>
            </a:pPr>
            <a:r>
              <a:rPr lang="fr-FR" sz="2800" dirty="0"/>
              <a:t>Le travail sur la langue n’est jamais séparé de sa mise en œuvre dans les discours, écrits ou oraux, textes d’écrivains ou des élèves ; il s’agit moins de leur faire acquérir des connaissances techniques de plus en plus complexes que de les conduire à réfléchir sur les formes qu’ils connaissent déjà plus ou moins précisément, pour qu’ils en mesurent la signification et la portée et qu’ils passent de leur pratique à leur maîtrise.</a:t>
            </a:r>
          </a:p>
        </p:txBody>
      </p:sp>
    </p:spTree>
    <p:extLst>
      <p:ext uri="{BB962C8B-B14F-4D97-AF65-F5344CB8AC3E}">
        <p14:creationId xmlns:p14="http://schemas.microsoft.com/office/powerpoint/2010/main" val="8348508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7A61CB2-7A86-4BAC-9C54-5E8713AEC392}"/>
              </a:ext>
            </a:extLst>
          </p:cNvPr>
          <p:cNvSpPr>
            <a:spLocks noGrp="1"/>
          </p:cNvSpPr>
          <p:nvPr>
            <p:ph type="title"/>
          </p:nvPr>
        </p:nvSpPr>
        <p:spPr>
          <a:xfrm>
            <a:off x="1141412" y="435638"/>
            <a:ext cx="9905998" cy="1478570"/>
          </a:xfrm>
        </p:spPr>
        <p:txBody>
          <a:bodyPr/>
          <a:lstStyle/>
          <a:p>
            <a:pPr algn="ctr"/>
            <a:r>
              <a:rPr lang="fr-FR" dirty="0"/>
              <a:t>LA GRAMMAIRE DE PHRASE 1/3</a:t>
            </a:r>
          </a:p>
        </p:txBody>
      </p:sp>
      <p:sp>
        <p:nvSpPr>
          <p:cNvPr id="3" name="Espace réservé du contenu 2">
            <a:extLst>
              <a:ext uri="{FF2B5EF4-FFF2-40B4-BE49-F238E27FC236}">
                <a16:creationId xmlns:a16="http://schemas.microsoft.com/office/drawing/2014/main" id="{727E5575-A911-401A-BD03-11C113464094}"/>
              </a:ext>
            </a:extLst>
          </p:cNvPr>
          <p:cNvSpPr>
            <a:spLocks noGrp="1"/>
          </p:cNvSpPr>
          <p:nvPr>
            <p:ph idx="1"/>
          </p:nvPr>
        </p:nvSpPr>
        <p:spPr>
          <a:xfrm>
            <a:off x="1141412" y="2026850"/>
            <a:ext cx="9905999" cy="3825310"/>
          </a:xfrm>
        </p:spPr>
        <p:txBody>
          <a:bodyPr>
            <a:normAutofit/>
          </a:bodyPr>
          <a:lstStyle/>
          <a:p>
            <a:r>
              <a:rPr lang="fr-FR" sz="2800" dirty="0"/>
              <a:t>Grammaire traditionnelle ;</a:t>
            </a:r>
          </a:p>
          <a:p>
            <a:r>
              <a:rPr lang="fr-FR" sz="2800" dirty="0"/>
              <a:t>Morphosyntaxe toujours lacunaire ; à partir des réalisations effectives des élèves, faire apparaître les problèmes et aider les élèves à les reconnaître et à les guider dans l’analyse pour corriger leurs erreurs</a:t>
            </a:r>
          </a:p>
          <a:p>
            <a:r>
              <a:rPr lang="fr-FR" sz="2800" dirty="0"/>
              <a:t>Travail dans l’oralité aussi bien qu’à l’écrit</a:t>
            </a:r>
          </a:p>
        </p:txBody>
      </p:sp>
    </p:spTree>
    <p:extLst>
      <p:ext uri="{BB962C8B-B14F-4D97-AF65-F5344CB8AC3E}">
        <p14:creationId xmlns:p14="http://schemas.microsoft.com/office/powerpoint/2010/main" val="7028021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0291762-C586-4886-835D-6617716B9998}"/>
              </a:ext>
            </a:extLst>
          </p:cNvPr>
          <p:cNvSpPr>
            <a:spLocks noGrp="1"/>
          </p:cNvSpPr>
          <p:nvPr>
            <p:ph type="title"/>
          </p:nvPr>
        </p:nvSpPr>
        <p:spPr>
          <a:xfrm>
            <a:off x="1141412" y="411784"/>
            <a:ext cx="9905998" cy="1478570"/>
          </a:xfrm>
        </p:spPr>
        <p:txBody>
          <a:bodyPr/>
          <a:lstStyle/>
          <a:p>
            <a:pPr algn="ctr"/>
            <a:r>
              <a:rPr lang="fr-FR" dirty="0"/>
              <a:t>LA GRAMMAIRE DE TEXTE 2/3</a:t>
            </a:r>
          </a:p>
        </p:txBody>
      </p:sp>
      <p:sp>
        <p:nvSpPr>
          <p:cNvPr id="3" name="Espace réservé du contenu 2">
            <a:extLst>
              <a:ext uri="{FF2B5EF4-FFF2-40B4-BE49-F238E27FC236}">
                <a16:creationId xmlns:a16="http://schemas.microsoft.com/office/drawing/2014/main" id="{E20067DB-5B3B-4E94-B8A8-CA413F834CA7}"/>
              </a:ext>
            </a:extLst>
          </p:cNvPr>
          <p:cNvSpPr>
            <a:spLocks noGrp="1"/>
          </p:cNvSpPr>
          <p:nvPr>
            <p:ph idx="1"/>
          </p:nvPr>
        </p:nvSpPr>
        <p:spPr>
          <a:xfrm>
            <a:off x="1141412" y="1781092"/>
            <a:ext cx="9905999" cy="4174435"/>
          </a:xfrm>
        </p:spPr>
        <p:txBody>
          <a:bodyPr>
            <a:normAutofit/>
          </a:bodyPr>
          <a:lstStyle/>
          <a:p>
            <a:r>
              <a:rPr lang="fr-FR" dirty="0"/>
              <a:t>Liaison entre les phrases, de période en période et de paragraphe en paragraphe (essentielle pour rédiger).</a:t>
            </a:r>
          </a:p>
          <a:p>
            <a:r>
              <a:rPr lang="fr-FR" u="sng" dirty="0"/>
              <a:t>La cohésion du texte </a:t>
            </a:r>
            <a:r>
              <a:rPr lang="fr-FR" dirty="0"/>
              <a:t>: amener les élèves à la percevoir et à la comprendre grâce aux termes de reprise (déterminants, adjectifs, locutions, et aux formes de progression (thème, propos ; progression à thème constant pour conduire un récit ; linéaire ; éclaté, (explication/argumentation) ; syntaxe des enchainements : juxtaposition/parataxe et accélération du tempo ; articulations logiques dans l’argumentation</a:t>
            </a:r>
          </a:p>
        </p:txBody>
      </p:sp>
    </p:spTree>
    <p:extLst>
      <p:ext uri="{BB962C8B-B14F-4D97-AF65-F5344CB8AC3E}">
        <p14:creationId xmlns:p14="http://schemas.microsoft.com/office/powerpoint/2010/main" val="30806930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278F9F2-2516-4277-95FB-7EE33AB71B00}"/>
              </a:ext>
            </a:extLst>
          </p:cNvPr>
          <p:cNvSpPr>
            <a:spLocks noGrp="1"/>
          </p:cNvSpPr>
          <p:nvPr>
            <p:ph type="title"/>
          </p:nvPr>
        </p:nvSpPr>
        <p:spPr>
          <a:xfrm>
            <a:off x="1141413" y="268660"/>
            <a:ext cx="9905998" cy="1478570"/>
          </a:xfrm>
        </p:spPr>
        <p:txBody>
          <a:bodyPr/>
          <a:lstStyle/>
          <a:p>
            <a:pPr algn="ctr"/>
            <a:r>
              <a:rPr lang="fr-FR" dirty="0"/>
              <a:t>LA GRAMMAIRE DU DISCOURS 3/3</a:t>
            </a:r>
          </a:p>
        </p:txBody>
      </p:sp>
      <p:sp>
        <p:nvSpPr>
          <p:cNvPr id="3" name="Espace réservé du contenu 2">
            <a:extLst>
              <a:ext uri="{FF2B5EF4-FFF2-40B4-BE49-F238E27FC236}">
                <a16:creationId xmlns:a16="http://schemas.microsoft.com/office/drawing/2014/main" id="{B10C0F3F-85D2-47D7-90DC-E89219AC2BCF}"/>
              </a:ext>
            </a:extLst>
          </p:cNvPr>
          <p:cNvSpPr>
            <a:spLocks noGrp="1"/>
          </p:cNvSpPr>
          <p:nvPr>
            <p:ph idx="1"/>
          </p:nvPr>
        </p:nvSpPr>
        <p:spPr>
          <a:xfrm>
            <a:off x="1244779" y="1598211"/>
            <a:ext cx="9905999" cy="4492487"/>
          </a:xfrm>
        </p:spPr>
        <p:txBody>
          <a:bodyPr>
            <a:noAutofit/>
          </a:bodyPr>
          <a:lstStyle/>
          <a:p>
            <a:pPr marL="0" indent="0">
              <a:buNone/>
            </a:pPr>
            <a:r>
              <a:rPr lang="fr-FR" sz="2800" u="sng" dirty="0"/>
              <a:t>Enonciation</a:t>
            </a:r>
            <a:r>
              <a:rPr lang="fr-FR" sz="2800" dirty="0"/>
              <a:t> : prise en charge de la parole par un sujet, la manière dont il s’y situe et y situe autrui, la manière dont il cite et reformule, dont il s’identifie par sa parole. « Discours » : acte d’énonciation, mise en pratique du langage. On se construit par cette activité et dans l’interaction (agir sur l’autre) en fonction des codifications sociologiques qui comprennent les grandes formes de structuration de discours (récit, description, argumentation), des normes et valeurs (topoï, lieux communs), des attitudes face au monde (registres), enchainements stéréotypés.</a:t>
            </a:r>
          </a:p>
        </p:txBody>
      </p:sp>
    </p:spTree>
    <p:extLst>
      <p:ext uri="{BB962C8B-B14F-4D97-AF65-F5344CB8AC3E}">
        <p14:creationId xmlns:p14="http://schemas.microsoft.com/office/powerpoint/2010/main" val="37729086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B4B7E8C-AE95-4326-A0EB-9AFB6C090906}"/>
              </a:ext>
            </a:extLst>
          </p:cNvPr>
          <p:cNvSpPr>
            <a:spLocks noGrp="1"/>
          </p:cNvSpPr>
          <p:nvPr>
            <p:ph type="title"/>
          </p:nvPr>
        </p:nvSpPr>
        <p:spPr/>
        <p:txBody>
          <a:bodyPr/>
          <a:lstStyle/>
          <a:p>
            <a:pPr algn="ctr"/>
            <a:r>
              <a:rPr lang="fr-FR" dirty="0"/>
              <a:t>LA GRAMMAIRE DU DISCOURS 3/3 SUITE</a:t>
            </a:r>
          </a:p>
        </p:txBody>
      </p:sp>
      <p:sp>
        <p:nvSpPr>
          <p:cNvPr id="3" name="Espace réservé du contenu 2">
            <a:extLst>
              <a:ext uri="{FF2B5EF4-FFF2-40B4-BE49-F238E27FC236}">
                <a16:creationId xmlns:a16="http://schemas.microsoft.com/office/drawing/2014/main" id="{A6B74D82-8934-4620-85D2-C59CF45BC15F}"/>
              </a:ext>
            </a:extLst>
          </p:cNvPr>
          <p:cNvSpPr>
            <a:spLocks noGrp="1"/>
          </p:cNvSpPr>
          <p:nvPr>
            <p:ph idx="1"/>
          </p:nvPr>
        </p:nvSpPr>
        <p:spPr>
          <a:xfrm>
            <a:off x="1141413" y="1947337"/>
            <a:ext cx="9905999" cy="4191070"/>
          </a:xfrm>
        </p:spPr>
        <p:txBody>
          <a:bodyPr>
            <a:normAutofit/>
          </a:bodyPr>
          <a:lstStyle/>
          <a:p>
            <a:r>
              <a:rPr lang="fr-FR" u="sng" dirty="0"/>
              <a:t>La modalisation </a:t>
            </a:r>
            <a:r>
              <a:rPr lang="fr-FR" dirty="0"/>
              <a:t>: ce qui modifie la relation du sujet avec son énoncé. Cela revient à saisir combien une personne, ancrée dans son langage, est aussi identifiée par l’utilisation qu’elle en fait. Elle définit n’importe quel personnage présent dans un discours et a fortiori dans une œuvre littéraire. Faire varier la vérité, le degré de réalité de ce qu’il dit : entre certitude et incertitude, probabilité ou improbabilité. Modalisation essentielle dans l’argumentation.</a:t>
            </a:r>
          </a:p>
          <a:p>
            <a:r>
              <a:rPr lang="fr-FR" dirty="0"/>
              <a:t>Ont des valeurs modales : verbes, adjectifs, adverbes</a:t>
            </a:r>
          </a:p>
        </p:txBody>
      </p:sp>
    </p:spTree>
    <p:extLst>
      <p:ext uri="{BB962C8B-B14F-4D97-AF65-F5344CB8AC3E}">
        <p14:creationId xmlns:p14="http://schemas.microsoft.com/office/powerpoint/2010/main" val="40926854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6C2816A-8D3E-4526-BB27-2C2277F35B46}"/>
              </a:ext>
            </a:extLst>
          </p:cNvPr>
          <p:cNvSpPr>
            <a:spLocks noGrp="1"/>
          </p:cNvSpPr>
          <p:nvPr>
            <p:ph type="title"/>
          </p:nvPr>
        </p:nvSpPr>
        <p:spPr>
          <a:xfrm>
            <a:off x="1141412" y="618518"/>
            <a:ext cx="10197147" cy="1478570"/>
          </a:xfrm>
        </p:spPr>
        <p:txBody>
          <a:bodyPr>
            <a:normAutofit/>
          </a:bodyPr>
          <a:lstStyle/>
          <a:p>
            <a:r>
              <a:rPr lang="fr-FR" sz="3200" dirty="0"/>
              <a:t>ACCOMPAGNER LES CHANGEMENTS COGNITIFS ATTENDUS</a:t>
            </a:r>
          </a:p>
        </p:txBody>
      </p:sp>
      <p:sp>
        <p:nvSpPr>
          <p:cNvPr id="3" name="Espace réservé du contenu 2">
            <a:extLst>
              <a:ext uri="{FF2B5EF4-FFF2-40B4-BE49-F238E27FC236}">
                <a16:creationId xmlns:a16="http://schemas.microsoft.com/office/drawing/2014/main" id="{C02436E2-BD49-42E9-8F57-F357CFF15B5C}"/>
              </a:ext>
            </a:extLst>
          </p:cNvPr>
          <p:cNvSpPr>
            <a:spLocks noGrp="1"/>
          </p:cNvSpPr>
          <p:nvPr>
            <p:ph idx="1"/>
          </p:nvPr>
        </p:nvSpPr>
        <p:spPr>
          <a:xfrm>
            <a:off x="1141412" y="1884458"/>
            <a:ext cx="10038122" cy="4222143"/>
          </a:xfrm>
        </p:spPr>
        <p:txBody>
          <a:bodyPr>
            <a:normAutofit/>
          </a:bodyPr>
          <a:lstStyle/>
          <a:p>
            <a:r>
              <a:rPr lang="fr-FR" dirty="0"/>
              <a:t>Reconnaître régularités et singularités</a:t>
            </a:r>
          </a:p>
          <a:p>
            <a:r>
              <a:rPr lang="fr-FR" dirty="0"/>
              <a:t>Appréhender les contextes de création et de réception des œuvres ; histoire littéraire et culturelle</a:t>
            </a:r>
          </a:p>
          <a:p>
            <a:r>
              <a:rPr lang="fr-FR" dirty="0"/>
              <a:t>Analyser les enjeux d’un texte, d’une œuvre</a:t>
            </a:r>
          </a:p>
          <a:p>
            <a:r>
              <a:rPr lang="fr-FR" dirty="0"/>
              <a:t>Définir genres et registres, styles</a:t>
            </a:r>
          </a:p>
          <a:p>
            <a:r>
              <a:rPr lang="fr-FR" dirty="0"/>
              <a:t>En développant les écrits visant à construire un jugement, à une interprétation, une analyse ; à fixer des connaissances (prises de notes résumés, dossiers) ; à débattre</a:t>
            </a:r>
          </a:p>
        </p:txBody>
      </p:sp>
    </p:spTree>
    <p:extLst>
      <p:ext uri="{BB962C8B-B14F-4D97-AF65-F5344CB8AC3E}">
        <p14:creationId xmlns:p14="http://schemas.microsoft.com/office/powerpoint/2010/main" val="2585142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69E340F-B630-473B-9C20-05919921E696}"/>
              </a:ext>
            </a:extLst>
          </p:cNvPr>
          <p:cNvSpPr>
            <a:spLocks noGrp="1"/>
          </p:cNvSpPr>
          <p:nvPr>
            <p:ph type="title"/>
          </p:nvPr>
        </p:nvSpPr>
        <p:spPr/>
        <p:txBody>
          <a:bodyPr/>
          <a:lstStyle/>
          <a:p>
            <a:r>
              <a:rPr lang="fr-FR" dirty="0"/>
              <a:t>LANGUE ET ORAL</a:t>
            </a:r>
          </a:p>
        </p:txBody>
      </p:sp>
      <p:sp>
        <p:nvSpPr>
          <p:cNvPr id="3" name="Espace réservé du contenu 2">
            <a:extLst>
              <a:ext uri="{FF2B5EF4-FFF2-40B4-BE49-F238E27FC236}">
                <a16:creationId xmlns:a16="http://schemas.microsoft.com/office/drawing/2014/main" id="{D6DC5F18-32C5-42EE-9AC9-09FD59A5E6E6}"/>
              </a:ext>
            </a:extLst>
          </p:cNvPr>
          <p:cNvSpPr>
            <a:spLocks noGrp="1"/>
          </p:cNvSpPr>
          <p:nvPr>
            <p:ph idx="1"/>
          </p:nvPr>
        </p:nvSpPr>
        <p:spPr>
          <a:xfrm>
            <a:off x="1141412" y="2097088"/>
            <a:ext cx="9905999" cy="3953855"/>
          </a:xfrm>
        </p:spPr>
        <p:txBody>
          <a:bodyPr>
            <a:normAutofit/>
          </a:bodyPr>
          <a:lstStyle/>
          <a:p>
            <a:r>
              <a:rPr lang="fr-FR" dirty="0"/>
              <a:t>Interactions oral/écrit</a:t>
            </a:r>
          </a:p>
          <a:p>
            <a:pPr lvl="1"/>
            <a:r>
              <a:rPr lang="fr-FR" sz="2400" dirty="0"/>
              <a:t>Oral ►l’écrit : brouillon oral</a:t>
            </a:r>
          </a:p>
          <a:p>
            <a:pPr lvl="1"/>
            <a:r>
              <a:rPr lang="fr-FR" sz="2400" dirty="0"/>
              <a:t>Écrit ► l’oral : parler de la structuration d’un texte</a:t>
            </a:r>
          </a:p>
          <a:p>
            <a:r>
              <a:rPr lang="fr-FR" dirty="0"/>
              <a:t>Activités orales de manipulation: reformulations de propos de pairs (débat); activité boule de neige (enrichir une phrase minimale à l’aide d’expansions)</a:t>
            </a:r>
          </a:p>
          <a:p>
            <a:r>
              <a:rPr lang="fr-FR" dirty="0"/>
              <a:t>Travailler les spécificités de la langue parlée (◄enregistrements)</a:t>
            </a:r>
          </a:p>
        </p:txBody>
      </p:sp>
    </p:spTree>
    <p:extLst>
      <p:ext uri="{BB962C8B-B14F-4D97-AF65-F5344CB8AC3E}">
        <p14:creationId xmlns:p14="http://schemas.microsoft.com/office/powerpoint/2010/main" val="21624610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C214076-8D1E-477C-BD32-F7B47D179AB4}"/>
              </a:ext>
            </a:extLst>
          </p:cNvPr>
          <p:cNvSpPr>
            <a:spLocks noGrp="1"/>
          </p:cNvSpPr>
          <p:nvPr>
            <p:ph type="title"/>
          </p:nvPr>
        </p:nvSpPr>
        <p:spPr/>
        <p:txBody>
          <a:bodyPr/>
          <a:lstStyle/>
          <a:p>
            <a:pPr algn="ctr"/>
            <a:r>
              <a:rPr lang="fr-FR" dirty="0"/>
              <a:t>LIAISON COLLÈGE/LYCÉE ?</a:t>
            </a:r>
          </a:p>
        </p:txBody>
      </p:sp>
      <p:sp>
        <p:nvSpPr>
          <p:cNvPr id="3" name="Espace réservé du contenu 2">
            <a:extLst>
              <a:ext uri="{FF2B5EF4-FFF2-40B4-BE49-F238E27FC236}">
                <a16:creationId xmlns:a16="http://schemas.microsoft.com/office/drawing/2014/main" id="{D46DAD6C-3C30-4256-91CF-FFE764B72239}"/>
              </a:ext>
            </a:extLst>
          </p:cNvPr>
          <p:cNvSpPr>
            <a:spLocks noGrp="1"/>
          </p:cNvSpPr>
          <p:nvPr>
            <p:ph idx="1"/>
          </p:nvPr>
        </p:nvSpPr>
        <p:spPr>
          <a:xfrm>
            <a:off x="1252731" y="2018899"/>
            <a:ext cx="9905999" cy="3541714"/>
          </a:xfrm>
        </p:spPr>
        <p:txBody>
          <a:bodyPr>
            <a:normAutofit/>
          </a:bodyPr>
          <a:lstStyle/>
          <a:p>
            <a:pPr marL="0" indent="0">
              <a:buNone/>
            </a:pPr>
            <a:r>
              <a:rPr lang="fr-FR" sz="2800" dirty="0"/>
              <a:t>Nous combattons l’idée qu’au collège, on enseignerait la langue et au lycée, la littérature car l’approche littéraire commence dès la 6° et l’étude de langue est à prolonger au lycée.</a:t>
            </a:r>
          </a:p>
          <a:p>
            <a:r>
              <a:rPr lang="fr-FR" sz="2800" dirty="0"/>
              <a:t>Quelle transition ?</a:t>
            </a:r>
          </a:p>
          <a:p>
            <a:r>
              <a:rPr lang="fr-FR" sz="2800" dirty="0"/>
              <a:t>Approfondissement des connaissances et attitude plus réflexive qui permettra de les structurer (/histoire littéraire et des genres).</a:t>
            </a:r>
          </a:p>
        </p:txBody>
      </p:sp>
    </p:spTree>
    <p:extLst>
      <p:ext uri="{BB962C8B-B14F-4D97-AF65-F5344CB8AC3E}">
        <p14:creationId xmlns:p14="http://schemas.microsoft.com/office/powerpoint/2010/main" val="37399811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7333055-E271-4156-8F77-D331B936CD1E}"/>
              </a:ext>
            </a:extLst>
          </p:cNvPr>
          <p:cNvSpPr>
            <a:spLocks noGrp="1"/>
          </p:cNvSpPr>
          <p:nvPr>
            <p:ph type="title"/>
          </p:nvPr>
        </p:nvSpPr>
        <p:spPr/>
        <p:txBody>
          <a:bodyPr/>
          <a:lstStyle/>
          <a:p>
            <a:pPr algn="ctr"/>
            <a:r>
              <a:rPr lang="fr-FR" dirty="0"/>
              <a:t>LES OBJECTIFS</a:t>
            </a:r>
          </a:p>
        </p:txBody>
      </p:sp>
      <p:sp>
        <p:nvSpPr>
          <p:cNvPr id="3" name="Espace réservé du contenu 2">
            <a:extLst>
              <a:ext uri="{FF2B5EF4-FFF2-40B4-BE49-F238E27FC236}">
                <a16:creationId xmlns:a16="http://schemas.microsoft.com/office/drawing/2014/main" id="{4CEC45EB-9D24-406F-A0EF-8294EA444EC7}"/>
              </a:ext>
            </a:extLst>
          </p:cNvPr>
          <p:cNvSpPr>
            <a:spLocks noGrp="1"/>
          </p:cNvSpPr>
          <p:nvPr>
            <p:ph idx="1"/>
          </p:nvPr>
        </p:nvSpPr>
        <p:spPr>
          <a:xfrm>
            <a:off x="1573833" y="2087080"/>
            <a:ext cx="9473578" cy="3541714"/>
          </a:xfrm>
        </p:spPr>
        <p:txBody>
          <a:bodyPr>
            <a:normAutofit/>
          </a:bodyPr>
          <a:lstStyle/>
          <a:p>
            <a:r>
              <a:rPr lang="fr-FR" sz="2800" dirty="0"/>
              <a:t>Remédier aux lacunes morphologiques</a:t>
            </a:r>
          </a:p>
          <a:p>
            <a:r>
              <a:rPr lang="fr-FR" sz="2800" dirty="0"/>
              <a:t>Développer le vocabulaire</a:t>
            </a:r>
          </a:p>
          <a:p>
            <a:r>
              <a:rPr lang="fr-FR" sz="2800" dirty="0"/>
              <a:t>Consolider les acquis du collège</a:t>
            </a:r>
          </a:p>
          <a:p>
            <a:r>
              <a:rPr lang="fr-FR" sz="2800" dirty="0"/>
              <a:t>Renforcer le lien entre la grammaire, les analyses de textes,</a:t>
            </a:r>
          </a:p>
          <a:p>
            <a:r>
              <a:rPr lang="fr-FR" sz="2800" dirty="0"/>
              <a:t>les pratiques orales et les réalisations écrites</a:t>
            </a:r>
          </a:p>
        </p:txBody>
      </p:sp>
    </p:spTree>
    <p:extLst>
      <p:ext uri="{BB962C8B-B14F-4D97-AF65-F5344CB8AC3E}">
        <p14:creationId xmlns:p14="http://schemas.microsoft.com/office/powerpoint/2010/main" val="27742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608292-E9F4-4D65-8BE7-0E085CB95DAC}"/>
              </a:ext>
            </a:extLst>
          </p:cNvPr>
          <p:cNvSpPr>
            <a:spLocks noGrp="1"/>
          </p:cNvSpPr>
          <p:nvPr>
            <p:ph type="title"/>
          </p:nvPr>
        </p:nvSpPr>
        <p:spPr/>
        <p:txBody>
          <a:bodyPr/>
          <a:lstStyle/>
          <a:p>
            <a:pPr algn="ctr"/>
            <a:r>
              <a:rPr lang="fr-FR" dirty="0"/>
              <a:t>LES DÉMARCHES</a:t>
            </a:r>
          </a:p>
        </p:txBody>
      </p:sp>
      <p:sp>
        <p:nvSpPr>
          <p:cNvPr id="3" name="Espace réservé du contenu 2">
            <a:extLst>
              <a:ext uri="{FF2B5EF4-FFF2-40B4-BE49-F238E27FC236}">
                <a16:creationId xmlns:a16="http://schemas.microsoft.com/office/drawing/2014/main" id="{1982FF21-A475-4AFC-9C24-818D6D6350C1}"/>
              </a:ext>
            </a:extLst>
          </p:cNvPr>
          <p:cNvSpPr>
            <a:spLocks noGrp="1"/>
          </p:cNvSpPr>
          <p:nvPr>
            <p:ph idx="1"/>
          </p:nvPr>
        </p:nvSpPr>
        <p:spPr>
          <a:xfrm>
            <a:off x="1141413" y="2097088"/>
            <a:ext cx="9905999" cy="3541714"/>
          </a:xfrm>
        </p:spPr>
        <p:txBody>
          <a:bodyPr>
            <a:normAutofit/>
          </a:bodyPr>
          <a:lstStyle/>
          <a:p>
            <a:pPr marL="0" indent="0" algn="just">
              <a:buNone/>
            </a:pPr>
            <a:r>
              <a:rPr lang="fr-FR" sz="3600" dirty="0"/>
              <a:t>Partir du </a:t>
            </a:r>
            <a:r>
              <a:rPr lang="fr-FR" sz="3600" b="1" dirty="0"/>
              <a:t>sens </a:t>
            </a:r>
            <a:r>
              <a:rPr lang="fr-FR" sz="3600" dirty="0"/>
              <a:t>effectif, reconnu par les élèves et interprété dans les textes pour aller vers l’analyse des moyens qui permettent de l’exprimer mais on acceptera que des faits linguistiques puissent être observés durant la construction du sens.</a:t>
            </a:r>
          </a:p>
        </p:txBody>
      </p:sp>
    </p:spTree>
    <p:extLst>
      <p:ext uri="{BB962C8B-B14F-4D97-AF65-F5344CB8AC3E}">
        <p14:creationId xmlns:p14="http://schemas.microsoft.com/office/powerpoint/2010/main" val="16622344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E42663A-BD40-400D-A95C-E49D1CA4A902}"/>
              </a:ext>
            </a:extLst>
          </p:cNvPr>
          <p:cNvSpPr>
            <a:spLocks noGrp="1"/>
          </p:cNvSpPr>
          <p:nvPr>
            <p:ph type="title"/>
          </p:nvPr>
        </p:nvSpPr>
        <p:spPr/>
        <p:txBody>
          <a:bodyPr/>
          <a:lstStyle/>
          <a:p>
            <a:pPr algn="ctr"/>
            <a:r>
              <a:rPr lang="fr-FR" dirty="0"/>
              <a:t>QUESTIONS PRÉALABLES INCONTOURNABLES :</a:t>
            </a:r>
          </a:p>
        </p:txBody>
      </p:sp>
      <p:sp>
        <p:nvSpPr>
          <p:cNvPr id="3" name="Espace réservé du contenu 2">
            <a:extLst>
              <a:ext uri="{FF2B5EF4-FFF2-40B4-BE49-F238E27FC236}">
                <a16:creationId xmlns:a16="http://schemas.microsoft.com/office/drawing/2014/main" id="{3751B17E-2D8C-4CB5-B166-AFF102B74661}"/>
              </a:ext>
            </a:extLst>
          </p:cNvPr>
          <p:cNvSpPr>
            <a:spLocks noGrp="1"/>
          </p:cNvSpPr>
          <p:nvPr>
            <p:ph idx="1"/>
          </p:nvPr>
        </p:nvSpPr>
        <p:spPr>
          <a:xfrm>
            <a:off x="1030093" y="1915533"/>
            <a:ext cx="10531103" cy="3541714"/>
          </a:xfrm>
        </p:spPr>
        <p:txBody>
          <a:bodyPr>
            <a:noAutofit/>
          </a:bodyPr>
          <a:lstStyle/>
          <a:p>
            <a:r>
              <a:rPr lang="fr-FR" sz="2800" dirty="0"/>
              <a:t>En quoi ma séquence développera-t-elle les compétences langagières de mes élèves ?</a:t>
            </a:r>
          </a:p>
          <a:p>
            <a:r>
              <a:rPr lang="fr-FR" sz="2800" dirty="0"/>
              <a:t>Quelle entrée choisir pour servir à la fois l’oral, l’écriture et la lecture ?</a:t>
            </a:r>
          </a:p>
          <a:p>
            <a:r>
              <a:rPr lang="fr-FR" sz="2800" dirty="0"/>
              <a:t>Le travail sur la langue représente-t-il bien environ 25% de ma séquence ?</a:t>
            </a:r>
          </a:p>
          <a:p>
            <a:r>
              <a:rPr lang="fr-FR" sz="2800" dirty="0"/>
              <a:t>Quelles notions faut-il reprendre de façon spiralaire ?</a:t>
            </a:r>
          </a:p>
        </p:txBody>
      </p:sp>
    </p:spTree>
    <p:extLst>
      <p:ext uri="{BB962C8B-B14F-4D97-AF65-F5344CB8AC3E}">
        <p14:creationId xmlns:p14="http://schemas.microsoft.com/office/powerpoint/2010/main" val="12340721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80D364E-57CE-4357-8CD7-364C9B0BF31D}"/>
              </a:ext>
            </a:extLst>
          </p:cNvPr>
          <p:cNvSpPr>
            <a:spLocks noGrp="1"/>
          </p:cNvSpPr>
          <p:nvPr>
            <p:ph type="title"/>
          </p:nvPr>
        </p:nvSpPr>
        <p:spPr/>
        <p:txBody>
          <a:bodyPr/>
          <a:lstStyle/>
          <a:p>
            <a:pPr algn="ctr"/>
            <a:r>
              <a:rPr lang="fr-FR" dirty="0"/>
              <a:t>DANS CHACUNE DES SÉQUENCES</a:t>
            </a:r>
          </a:p>
        </p:txBody>
      </p:sp>
      <p:sp>
        <p:nvSpPr>
          <p:cNvPr id="3" name="Espace réservé du contenu 2">
            <a:extLst>
              <a:ext uri="{FF2B5EF4-FFF2-40B4-BE49-F238E27FC236}">
                <a16:creationId xmlns:a16="http://schemas.microsoft.com/office/drawing/2014/main" id="{38CEE8DF-FD91-4183-85AB-7DDA2E1BE098}"/>
              </a:ext>
            </a:extLst>
          </p:cNvPr>
          <p:cNvSpPr>
            <a:spLocks noGrp="1"/>
          </p:cNvSpPr>
          <p:nvPr>
            <p:ph idx="1"/>
          </p:nvPr>
        </p:nvSpPr>
        <p:spPr/>
        <p:txBody>
          <a:bodyPr>
            <a:normAutofit/>
          </a:bodyPr>
          <a:lstStyle/>
          <a:p>
            <a:pPr marL="0" indent="0">
              <a:buNone/>
            </a:pPr>
            <a:r>
              <a:rPr lang="fr-FR" sz="2800" dirty="0"/>
              <a:t>Pour permettre l’élargissement et la systématisation nécessaires, le travail sur la langue peut faire l’objet de temps spécifiques d’enseignement au sein de la séquence organisé en 3 temps :</a:t>
            </a:r>
          </a:p>
          <a:p>
            <a:pPr lvl="1"/>
            <a:r>
              <a:rPr lang="fr-FR" sz="2800" dirty="0"/>
              <a:t>Un moment de collecte et/ou d’exploration de faits langagiers</a:t>
            </a:r>
          </a:p>
          <a:p>
            <a:pPr lvl="1"/>
            <a:r>
              <a:rPr lang="fr-FR" sz="2800" dirty="0"/>
              <a:t>Un moment d’analyse</a:t>
            </a:r>
          </a:p>
          <a:p>
            <a:pPr lvl="1"/>
            <a:r>
              <a:rPr lang="fr-FR" sz="2800" dirty="0"/>
              <a:t>Un moment de synthèse : la leçon</a:t>
            </a:r>
          </a:p>
        </p:txBody>
      </p:sp>
    </p:spTree>
    <p:extLst>
      <p:ext uri="{BB962C8B-B14F-4D97-AF65-F5344CB8AC3E}">
        <p14:creationId xmlns:p14="http://schemas.microsoft.com/office/powerpoint/2010/main" val="22891263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A7AE09C-D7AC-4BA4-B11F-530DF8CDCCE7}"/>
              </a:ext>
            </a:extLst>
          </p:cNvPr>
          <p:cNvSpPr>
            <a:spLocks noGrp="1"/>
          </p:cNvSpPr>
          <p:nvPr>
            <p:ph type="title"/>
          </p:nvPr>
        </p:nvSpPr>
        <p:spPr/>
        <p:txBody>
          <a:bodyPr/>
          <a:lstStyle/>
          <a:p>
            <a:pPr algn="ctr"/>
            <a:r>
              <a:rPr lang="fr-FR" dirty="0"/>
              <a:t>QU’OBSERVER ?</a:t>
            </a:r>
          </a:p>
        </p:txBody>
      </p:sp>
      <p:sp>
        <p:nvSpPr>
          <p:cNvPr id="3" name="Espace réservé du contenu 2">
            <a:extLst>
              <a:ext uri="{FF2B5EF4-FFF2-40B4-BE49-F238E27FC236}">
                <a16:creationId xmlns:a16="http://schemas.microsoft.com/office/drawing/2014/main" id="{5A98761C-690D-45D9-9A5A-D5B3BBFE1C1D}"/>
              </a:ext>
            </a:extLst>
          </p:cNvPr>
          <p:cNvSpPr>
            <a:spLocks noGrp="1"/>
          </p:cNvSpPr>
          <p:nvPr>
            <p:ph idx="1"/>
          </p:nvPr>
        </p:nvSpPr>
        <p:spPr/>
        <p:txBody>
          <a:bodyPr>
            <a:normAutofit/>
          </a:bodyPr>
          <a:lstStyle/>
          <a:p>
            <a:pPr algn="just"/>
            <a:r>
              <a:rPr lang="fr-FR" sz="3600" dirty="0"/>
              <a:t> Ce qui porte et supporte le sens du texte</a:t>
            </a:r>
          </a:p>
          <a:p>
            <a:pPr algn="just"/>
            <a:r>
              <a:rPr lang="fr-FR" sz="3600" dirty="0"/>
              <a:t> Ce qui apparaît comme une anomalie, une particularité, un écart : développer la capacité d’étonnement des élèves</a:t>
            </a:r>
          </a:p>
        </p:txBody>
      </p:sp>
    </p:spTree>
    <p:extLst>
      <p:ext uri="{BB962C8B-B14F-4D97-AF65-F5344CB8AC3E}">
        <p14:creationId xmlns:p14="http://schemas.microsoft.com/office/powerpoint/2010/main" val="122287356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Circuit</Template>
  <TotalTime>331</TotalTime>
  <Words>2802</Words>
  <Application>Microsoft Office PowerPoint</Application>
  <PresentationFormat>Grand écran</PresentationFormat>
  <Paragraphs>229</Paragraphs>
  <Slides>35</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35</vt:i4>
      </vt:variant>
    </vt:vector>
  </HeadingPairs>
  <TitlesOfParts>
    <vt:vector size="41" baseType="lpstr">
      <vt:lpstr>Arial</vt:lpstr>
      <vt:lpstr>ArialMT</vt:lpstr>
      <vt:lpstr>Tw Cen MT</vt:lpstr>
      <vt:lpstr>TwCenMT-Italic</vt:lpstr>
      <vt:lpstr>TwCenMT-Regular</vt:lpstr>
      <vt:lpstr>Circuit</vt:lpstr>
      <vt:lpstr>MAÎTRISE DE LA LANGUE AU LYCÉE</vt:lpstr>
      <vt:lpstr>ENSEIGNER LA LANGUE ?</vt:lpstr>
      <vt:lpstr>UN APPRENTISSAGE CONTINU, PROGRESSIF</vt:lpstr>
      <vt:lpstr>LIAISON COLLÈGE/LYCÉE ?</vt:lpstr>
      <vt:lpstr>LES OBJECTIFS</vt:lpstr>
      <vt:lpstr>LES DÉMARCHES</vt:lpstr>
      <vt:lpstr>QUESTIONS PRÉALABLES INCONTOURNABLES :</vt:lpstr>
      <vt:lpstr>DANS CHACUNE DES SÉQUENCES</vt:lpstr>
      <vt:lpstr>QU’OBSERVER ?</vt:lpstr>
      <vt:lpstr>INSTALLER LES APPRENTISSAGES</vt:lpstr>
      <vt:lpstr>ASSOCIER TRAVAIL SUR LA LANGUE ET GENRES</vt:lpstr>
      <vt:lpstr>ASSOCIER TRAVAIL SUR LA LANGUE ET TONALITES</vt:lpstr>
      <vt:lpstr>ASSOCIER ETROITEMENT TRAVAIL SUR LA LANGUE ET TRAVAUX D’ÉCRITURE</vt:lpstr>
      <vt:lpstr>LE VOCABULAIRE : CONTEXTUALISATION LEXICALE 1/3</vt:lpstr>
      <vt:lpstr>LE VOCABULAIRE : CONTEXTUALISATION TEXTUELLE 2/3</vt:lpstr>
      <vt:lpstr>LE VOCABULAIRE : CONTEXTUALISATION HISTORIQUE 3/3</vt:lpstr>
      <vt:lpstr>LEXIQUE ET LECTURE EN AMONT DE LA SÉANCE</vt:lpstr>
      <vt:lpstr>LEXIQUE ET LECTURE AU COURS DE LA SÉANCE DE LECTURE : 1/3</vt:lpstr>
      <vt:lpstr>LEXIQUE ET LECTURE AU COURS DE LA SÉANCE DE LECTURE : 2/3</vt:lpstr>
      <vt:lpstr>LEXIQUE ET LECTURE APRÈS LA SÉANCE DE LECTURE : 3/3</vt:lpstr>
      <vt:lpstr>L’ORAL, UN OBJET MULTIDIMENSIONNEL EN CLASSE</vt:lpstr>
      <vt:lpstr>LEXIQUE ET ORAL</vt:lpstr>
      <vt:lpstr>TRAVAILLER D’ABORD À L’ORAL L’EXPRESSION DE :</vt:lpstr>
      <vt:lpstr>LEXIQUE ET ORAL</vt:lpstr>
      <vt:lpstr>LEXIQUE ET ELOQUENCE</vt:lpstr>
      <vt:lpstr>LEXIQUE ET ECRITURE</vt:lpstr>
      <vt:lpstr>DANS UN COMPTE-RENDU DE DEVOIR</vt:lpstr>
      <vt:lpstr>LE LEXIQUE DE L’ANALYSE LITTÉRAIRE</vt:lpstr>
      <vt:lpstr>LE LEXIQUE DE L’ANALYSE LITTÉRAIRE</vt:lpstr>
      <vt:lpstr>LA GRAMMAIRE DE PHRASE 1/3</vt:lpstr>
      <vt:lpstr>LA GRAMMAIRE DE TEXTE 2/3</vt:lpstr>
      <vt:lpstr>LA GRAMMAIRE DU DISCOURS 3/3</vt:lpstr>
      <vt:lpstr>LA GRAMMAIRE DU DISCOURS 3/3 SUITE</vt:lpstr>
      <vt:lpstr>ACCOMPAGNER LES CHANGEMENTS COGNITIFS ATTENDUS</vt:lpstr>
      <vt:lpstr>LANGUE ET ORAL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MAÎTRISE DE LA LANGUE AU LYCÉE</dc:title>
  <dc:creator>Adriano Lanzeroti</dc:creator>
  <cp:lastModifiedBy>Adriano Lanzeroti</cp:lastModifiedBy>
  <cp:revision>21</cp:revision>
  <dcterms:created xsi:type="dcterms:W3CDTF">2019-12-08T20:11:03Z</dcterms:created>
  <dcterms:modified xsi:type="dcterms:W3CDTF">2019-12-18T16:10:07Z</dcterms:modified>
</cp:coreProperties>
</file>