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7A519-1205-4127-ACF1-9FFF63E4B62A}" type="datetimeFigureOut">
              <a:rPr lang="fr-FR" smtClean="0"/>
              <a:t>03/06/2016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62B97-56D2-4BAE-BA11-E4349AFC2C6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24D4-8C26-41C8-9F32-96F62BA53C23}" type="datetime1">
              <a:rPr lang="fr-FR" smtClean="0"/>
              <a:t>03/06/2016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8557-455F-4C7D-8383-09A75A4F5BEA}" type="datetime1">
              <a:rPr lang="fr-FR" smtClean="0"/>
              <a:t>03/06/2016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52B2-8E42-40F4-86D4-C15CC55E6A05}" type="datetime1">
              <a:rPr lang="fr-FR" smtClean="0"/>
              <a:t>03/06/2016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211C-8326-44C5-A07C-0A0DF0A91100}" type="datetime1">
              <a:rPr lang="fr-FR" smtClean="0"/>
              <a:t>03/06/2016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2C53-2203-46C7-8601-FA49AD22DC3F}" type="datetime1">
              <a:rPr lang="fr-FR" smtClean="0"/>
              <a:t>03/06/2016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876218F-D9EA-4178-AF98-5473ABB66CB1}" type="datetime1">
              <a:rPr lang="fr-FR" smtClean="0"/>
              <a:t>03/06/2016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509A-D990-4D1A-8648-B5EC23E76DAC}" type="datetime1">
              <a:rPr lang="fr-FR" smtClean="0"/>
              <a:t>03/06/2016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30F2-A5DD-4B3C-8F60-4448BE690422}" type="datetime1">
              <a:rPr lang="fr-FR" smtClean="0"/>
              <a:t>03/06/2016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6A9-18D4-4F8F-9BCE-CB60FD97BDBC}" type="datetime1">
              <a:rPr lang="fr-FR" smtClean="0"/>
              <a:t>03/06/2016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E190-D827-4675-A713-B470954B6FB8}" type="datetime1">
              <a:rPr lang="fr-FR" smtClean="0"/>
              <a:t>03/06/2016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41C6B5-D669-437D-AA77-D8A9563A6B9D}" type="datetime1">
              <a:rPr lang="fr-FR" smtClean="0"/>
              <a:t>03/06/2016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DD8CBB-6E13-4EDD-B1F4-EAE3CE213A15}" type="datetime1">
              <a:rPr lang="fr-FR" smtClean="0"/>
              <a:t>03/06/2016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A. Saint-Ayes - Lycée G. de La Tour - Nancy</a:t>
            </a:r>
            <a:endParaRPr lang="fr-B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/>
              <a:t>Le travail préparatoire</a:t>
            </a:r>
            <a:endParaRPr lang="fr-FR" sz="36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La synthèse de documents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rappels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Exercice de l’épreuve écrite du BTS</a:t>
            </a:r>
          </a:p>
          <a:p>
            <a:endParaRPr lang="fr-FR" dirty="0" smtClean="0"/>
          </a:p>
          <a:p>
            <a:r>
              <a:rPr lang="fr-FR" dirty="0" smtClean="0"/>
              <a:t>Notée sur 40 (2/3 de la note finale de culture générale et expression)</a:t>
            </a:r>
          </a:p>
          <a:p>
            <a:endParaRPr lang="fr-FR" dirty="0" smtClean="0"/>
          </a:p>
          <a:p>
            <a:r>
              <a:rPr lang="fr-FR" dirty="0" smtClean="0"/>
              <a:t>Y consacrer 2h30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 Dresser le tableau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Tracer une colonne de plus que le nombre de documents (en général 5 colonnes)</a:t>
            </a:r>
          </a:p>
          <a:p>
            <a:r>
              <a:rPr lang="fr-FR" dirty="0" smtClean="0"/>
              <a:t>Remplir la première ligne du tableau à l’aide des éléments utiles à la présentation du document, en consacrant une colonne à chaque document.</a:t>
            </a:r>
          </a:p>
          <a:p>
            <a:pPr>
              <a:buNone/>
            </a:pPr>
            <a:r>
              <a:rPr lang="fr-FR" u="sng" dirty="0" smtClean="0"/>
              <a:t>N.B.</a:t>
            </a:r>
            <a:r>
              <a:rPr lang="fr-FR" dirty="0" smtClean="0"/>
              <a:t> : Commencer toujours par le document le plus riche en idées.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Réserver la dernière colonne pour les pistes de réflexion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24000" y="1397000"/>
          <a:ext cx="6096000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Auteur, Titre, date, genre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Auteur, Titre, date, genre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Auteur, Titre, date, genre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Auteur, Titre, date, genre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Pistes de réflexion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Remplir la première colonne du tableau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Lire le document qui semble le plus riche en informations.</a:t>
            </a:r>
          </a:p>
          <a:p>
            <a:r>
              <a:rPr lang="fr-FR" dirty="0" smtClean="0"/>
              <a:t>Reformuler toutes les idées contenues dans ce document (au moins une idée par paragraphe)</a:t>
            </a:r>
          </a:p>
          <a:p>
            <a:r>
              <a:rPr lang="fr-FR" dirty="0" smtClean="0"/>
              <a:t>Les faire figurer les unes en dessous des autres dans la première colonne du tableau, dans l’ordre où elles apparaissent dans le document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III. Compléter les autres colonnes du tableau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Prendre ensuite les documents en allant du plus riche en idées au moins riche (les images et les documents statistiques sont toujours étudiés en dernier)</a:t>
            </a:r>
          </a:p>
          <a:p>
            <a:r>
              <a:rPr lang="fr-FR" dirty="0" smtClean="0"/>
              <a:t>Reformuler les idées de chaque texte (toujours une au moins une par paragraphe) et les aligner avec l’idée des colonnes précédentes avec laquelle elles peuvent avoir un lien.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IV. Finaliser le tableau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00174"/>
            <a:ext cx="8503920" cy="4572000"/>
          </a:xfrm>
        </p:spPr>
        <p:txBody>
          <a:bodyPr/>
          <a:lstStyle/>
          <a:p>
            <a:r>
              <a:rPr lang="fr-FR" dirty="0" smtClean="0"/>
              <a:t>Formuler les pistes de réflexion qui sont l’expression de l’idée directrice de chacune des lignes du tableau</a:t>
            </a:r>
          </a:p>
          <a:p>
            <a:r>
              <a:rPr lang="fr-FR" dirty="0" smtClean="0"/>
              <a:t>Compléter les cases vides du tableau lorsque c’est possible.</a:t>
            </a:r>
          </a:p>
          <a:p>
            <a:pPr>
              <a:buNone/>
            </a:pPr>
            <a:r>
              <a:rPr lang="fr-FR" u="sng" dirty="0" smtClean="0"/>
              <a:t>N. B. </a:t>
            </a:r>
            <a:r>
              <a:rPr lang="fr-FR" dirty="0" smtClean="0"/>
              <a:t>: Pour constituer une piste de réflexion, l’idée doit être suggérée par plusieurs documents </a:t>
            </a:r>
          </a:p>
          <a:p>
            <a:pPr>
              <a:buNone/>
            </a:pPr>
            <a:r>
              <a:rPr lang="fr-FR" dirty="0" smtClean="0"/>
              <a:t>	Une fois le tableau réalisé, vous devez formuler une problématique : c’est </a:t>
            </a:r>
            <a:r>
              <a:rPr lang="fr-FR" u="sng" dirty="0" smtClean="0"/>
              <a:t>une</a:t>
            </a:r>
            <a:r>
              <a:rPr lang="fr-FR" dirty="0" smtClean="0"/>
              <a:t> question dont la réponse doit être l’ensemble des pistes de réflexion mises en évidence.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357158" y="4402258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La réalisation de ce tableau doit se faire au brouillon.</a:t>
            </a:r>
          </a:p>
          <a:p>
            <a:pPr>
              <a:buNone/>
            </a:pPr>
            <a:endParaRPr lang="fr-FR" dirty="0" smtClean="0"/>
          </a:p>
          <a:p>
            <a:r>
              <a:rPr lang="fr-FR" u="sng" dirty="0" smtClean="0"/>
              <a:t>Elle permet de 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gagner du temps lors de l’élaboration du plan puisqu’un tableau bien construit donne l’ensemble des sous-parties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proposer une vision synthétique du corpus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faire émerger des idées qui n’étaient pas nécessairement évidentes au début.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 Saint-Ayes - Lycée G. de La Tour - Nancy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458</Words>
  <PresentationFormat>Affichage à l'écran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Civil</vt:lpstr>
      <vt:lpstr>La synthèse de documents</vt:lpstr>
      <vt:lpstr>Quelques rappels</vt:lpstr>
      <vt:lpstr>I. Dresser le tableau</vt:lpstr>
      <vt:lpstr>Diapositive 4</vt:lpstr>
      <vt:lpstr>II. Remplir la première colonne du tableau</vt:lpstr>
      <vt:lpstr>III. Compléter les autres colonnes du tableau</vt:lpstr>
      <vt:lpstr>IV. Finaliser le tableau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synthèse de documents</dc:title>
  <dc:creator>MICKAEL</dc:creator>
  <cp:lastModifiedBy>MATEC</cp:lastModifiedBy>
  <cp:revision>6</cp:revision>
  <dcterms:created xsi:type="dcterms:W3CDTF">2010-12-07T21:05:42Z</dcterms:created>
  <dcterms:modified xsi:type="dcterms:W3CDTF">2016-06-03T14:35:43Z</dcterms:modified>
</cp:coreProperties>
</file>