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7B110-CC13-4929-83F0-C2318BF87F74}" type="datetimeFigureOut">
              <a:rPr lang="fr-FR" smtClean="0"/>
              <a:t>03/06/2016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07FC9-77F6-4AC8-A2F9-EA361A73E2F7}"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665D65A8-47BC-4F93-B558-5DB1C2539162}" type="datetime1">
              <a:rPr lang="fr-FR" smtClean="0"/>
              <a:t>03/06/2016</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t>A. Saint-Ayes - Lycée G. de La Tour - Nancy.</a:t>
            </a:r>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7767DD4-7512-42AD-93BD-7D22F389449D}" type="datetime1">
              <a:rPr lang="fr-FR" smtClean="0"/>
              <a:t>03/06/2016</a:t>
            </a:fld>
            <a:endParaRPr lang="fr-BE"/>
          </a:p>
        </p:txBody>
      </p:sp>
      <p:sp>
        <p:nvSpPr>
          <p:cNvPr id="5" name="Espace réservé du pied de page 4"/>
          <p:cNvSpPr>
            <a:spLocks noGrp="1"/>
          </p:cNvSpPr>
          <p:nvPr>
            <p:ph type="ftr" sz="quarter" idx="11"/>
          </p:nvPr>
        </p:nvSpPr>
        <p:spPr/>
        <p:txBody>
          <a:bodyPr/>
          <a:lstStyle/>
          <a:p>
            <a:r>
              <a:rPr lang="fr-FR" smtClean="0"/>
              <a:t>A. Saint-Ayes - Lycée G. de La Tour - Nancy.</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983FF0-7685-4D72-812C-42247B9ADCC5}" type="datetime1">
              <a:rPr lang="fr-FR" smtClean="0"/>
              <a:t>03/06/2016</a:t>
            </a:fld>
            <a:endParaRPr lang="fr-BE"/>
          </a:p>
        </p:txBody>
      </p:sp>
      <p:sp>
        <p:nvSpPr>
          <p:cNvPr id="5" name="Espace réservé du pied de page 4"/>
          <p:cNvSpPr>
            <a:spLocks noGrp="1"/>
          </p:cNvSpPr>
          <p:nvPr>
            <p:ph type="ftr" sz="quarter" idx="11"/>
          </p:nvPr>
        </p:nvSpPr>
        <p:spPr/>
        <p:txBody>
          <a:bodyPr/>
          <a:lstStyle/>
          <a:p>
            <a:r>
              <a:rPr lang="fr-FR" smtClean="0"/>
              <a:t>A. Saint-Ayes - Lycée G. de La Tour - Nancy.</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327A0E1-5ABF-4CD9-9CFA-823DA5AD9B32}" type="datetime1">
              <a:rPr lang="fr-FR" smtClean="0"/>
              <a:t>03/06/2016</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r>
              <a:rPr lang="fr-FR" smtClean="0"/>
              <a:t>A. Saint-Ayes - Lycée G. de La Tour - Nancy.</a:t>
            </a:r>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E344B2C2-5157-43ED-8253-8F7EB752FFD0}" type="datetime1">
              <a:rPr lang="fr-FR" smtClean="0"/>
              <a:t>03/06/2016</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t>A. Saint-Ayes - Lycée G. de La Tour - Nancy.</a:t>
            </a:r>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054D49B-F38D-4CF2-8DF3-6B11E53DEB54}" type="datetime1">
              <a:rPr lang="fr-FR" smtClean="0"/>
              <a:t>03/06/2016</a:t>
            </a:fld>
            <a:endParaRPr lang="fr-BE"/>
          </a:p>
        </p:txBody>
      </p:sp>
      <p:sp>
        <p:nvSpPr>
          <p:cNvPr id="6" name="Espace réservé du pied de page 5"/>
          <p:cNvSpPr>
            <a:spLocks noGrp="1"/>
          </p:cNvSpPr>
          <p:nvPr>
            <p:ph type="ftr" sz="quarter" idx="11"/>
          </p:nvPr>
        </p:nvSpPr>
        <p:spPr/>
        <p:txBody>
          <a:bodyPr/>
          <a:lstStyle/>
          <a:p>
            <a:r>
              <a:rPr lang="fr-FR" smtClean="0"/>
              <a:t>A. Saint-Ayes - Lycée G. de La Tour - Nancy.</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2C654983-A78D-4C5A-96B5-8412267EFAE1}" type="datetime1">
              <a:rPr lang="fr-FR" smtClean="0"/>
              <a:t>03/06/2016</a:t>
            </a:fld>
            <a:endParaRPr lang="fr-BE"/>
          </a:p>
        </p:txBody>
      </p:sp>
      <p:sp>
        <p:nvSpPr>
          <p:cNvPr id="8" name="Espace réservé du pied de page 7"/>
          <p:cNvSpPr>
            <a:spLocks noGrp="1"/>
          </p:cNvSpPr>
          <p:nvPr>
            <p:ph type="ftr" sz="quarter" idx="11"/>
          </p:nvPr>
        </p:nvSpPr>
        <p:spPr/>
        <p:txBody>
          <a:bodyPr/>
          <a:lstStyle/>
          <a:p>
            <a:r>
              <a:rPr lang="fr-FR" smtClean="0"/>
              <a:t>A. Saint-Ayes - Lycée G. de La Tour - Nancy.</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F1AD6471-F700-45A8-8D9F-8DC8CCECCC41}" type="datetime1">
              <a:rPr lang="fr-FR" smtClean="0"/>
              <a:t>03/06/2016</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r>
              <a:rPr lang="fr-FR" smtClean="0"/>
              <a:t>A. Saint-Ayes - Lycée G. de La Tour - Nancy.</a:t>
            </a:r>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EC9339D-E370-4F66-9D2B-F35EB9B8AF74}" type="datetime1">
              <a:rPr lang="fr-FR" smtClean="0"/>
              <a:t>03/06/2016</a:t>
            </a:fld>
            <a:endParaRPr lang="fr-BE"/>
          </a:p>
        </p:txBody>
      </p:sp>
      <p:sp>
        <p:nvSpPr>
          <p:cNvPr id="3" name="Espace réservé du pied de page 2"/>
          <p:cNvSpPr>
            <a:spLocks noGrp="1"/>
          </p:cNvSpPr>
          <p:nvPr>
            <p:ph type="ftr" sz="quarter" idx="11"/>
          </p:nvPr>
        </p:nvSpPr>
        <p:spPr/>
        <p:txBody>
          <a:bodyPr/>
          <a:lstStyle/>
          <a:p>
            <a:r>
              <a:rPr lang="fr-FR" smtClean="0"/>
              <a:t>A. Saint-Ayes - Lycée G. de La Tour - Nancy.</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BF6F8AF8-B87A-4927-8869-3E0594531228}" type="datetime1">
              <a:rPr lang="fr-FR" smtClean="0"/>
              <a:t>03/06/2016</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r>
              <a:rPr lang="fr-FR" smtClean="0"/>
              <a:t>A. Saint-Ayes - Lycée G. de La Tour - Nancy.</a:t>
            </a:r>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BE7248FC-3A39-414F-972A-838AABD1998E}" type="datetime1">
              <a:rPr lang="fr-FR" smtClean="0"/>
              <a:t>03/06/2016</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r>
              <a:rPr lang="fr-FR" smtClean="0"/>
              <a:t>A. Saint-Ayes - Lycée G. de La Tour - Nancy.</a:t>
            </a:r>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0421E06-81A1-4899-8689-8E8EA3FB5B82}" type="datetime1">
              <a:rPr lang="fr-FR" smtClean="0"/>
              <a:t>03/06/2016</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t>A. Saint-Ayes - Lycée G. de La Tour - Nancy.</a:t>
            </a:r>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LA SYNTHESE DE DOCUMENTS</a:t>
            </a:r>
            <a:endParaRPr lang="fr-FR" dirty="0"/>
          </a:p>
        </p:txBody>
      </p:sp>
      <p:sp>
        <p:nvSpPr>
          <p:cNvPr id="3" name="Sous-titre 2"/>
          <p:cNvSpPr>
            <a:spLocks noGrp="1"/>
          </p:cNvSpPr>
          <p:nvPr>
            <p:ph type="subTitle" idx="1"/>
          </p:nvPr>
        </p:nvSpPr>
        <p:spPr/>
        <p:txBody>
          <a:bodyPr>
            <a:normAutofit/>
          </a:bodyPr>
          <a:lstStyle/>
          <a:p>
            <a:pPr algn="ctr"/>
            <a:r>
              <a:rPr lang="fr-FR" sz="3200" dirty="0" smtClean="0">
                <a:solidFill>
                  <a:schemeClr val="accent1">
                    <a:lumMod val="75000"/>
                  </a:schemeClr>
                </a:solidFill>
              </a:rPr>
              <a:t>La rédaction</a:t>
            </a:r>
            <a:endParaRPr lang="fr-FR" sz="3200" dirty="0">
              <a:solidFill>
                <a:schemeClr val="accent1">
                  <a:lumMod val="75000"/>
                </a:schemeClr>
              </a:solidFill>
            </a:endParaRPr>
          </a:p>
        </p:txBody>
      </p:sp>
      <p:sp>
        <p:nvSpPr>
          <p:cNvPr id="4" name="Espace réservé du pied de page 3"/>
          <p:cNvSpPr>
            <a:spLocks noGrp="1"/>
          </p:cNvSpPr>
          <p:nvPr>
            <p:ph type="ftr" sz="quarter" idx="11"/>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Préambule</a:t>
            </a:r>
            <a:endParaRPr lang="fr-FR" dirty="0"/>
          </a:p>
        </p:txBody>
      </p:sp>
      <p:sp>
        <p:nvSpPr>
          <p:cNvPr id="3" name="Espace réservé du contenu 2"/>
          <p:cNvSpPr>
            <a:spLocks noGrp="1"/>
          </p:cNvSpPr>
          <p:nvPr>
            <p:ph sz="quarter" idx="1"/>
          </p:nvPr>
        </p:nvSpPr>
        <p:spPr/>
        <p:txBody>
          <a:bodyPr/>
          <a:lstStyle/>
          <a:p>
            <a:r>
              <a:rPr lang="fr-FR" dirty="0" smtClean="0"/>
              <a:t>La synthèse de documents est un exercice d’expression qui s’appuie sur des documents mis à disposition en rapport avec le thème du programme sur lequel porte le sujet.</a:t>
            </a:r>
          </a:p>
          <a:p>
            <a:pPr>
              <a:buNone/>
            </a:pPr>
            <a:endParaRPr lang="fr-FR" dirty="0" smtClean="0"/>
          </a:p>
          <a:p>
            <a:r>
              <a:rPr lang="fr-FR" dirty="0" smtClean="0"/>
              <a:t>Elle doit rendre compte d’une lecture précise et synthétique du corpus.</a:t>
            </a:r>
          </a:p>
          <a:p>
            <a:pPr>
              <a:buNone/>
            </a:pPr>
            <a:endParaRPr lang="fr-FR" dirty="0" smtClean="0"/>
          </a:p>
          <a:p>
            <a:r>
              <a:rPr lang="fr-FR" dirty="0" smtClean="0"/>
              <a:t>Elle doit être écrite dans une langue correcte (environ ¼ des points du barème y sont consacrés).</a:t>
            </a:r>
            <a:endParaRPr lang="fr-FR" dirty="0"/>
          </a:p>
        </p:txBody>
      </p:sp>
      <p:sp>
        <p:nvSpPr>
          <p:cNvPr id="4" name="Espace réservé du pied de page 3"/>
          <p:cNvSpPr>
            <a:spLocks noGrp="1"/>
          </p:cNvSpPr>
          <p:nvPr>
            <p:ph type="ftr" sz="quarter" idx="16"/>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Règles fondamentales</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L’ensemble du devoir doit être rédigé </a:t>
            </a:r>
            <a:r>
              <a:rPr lang="fr-FR" smtClean="0"/>
              <a:t>(le </a:t>
            </a:r>
            <a:r>
              <a:rPr lang="fr-FR" dirty="0" smtClean="0"/>
              <a:t>plan ne doit pas apparaître)</a:t>
            </a:r>
          </a:p>
          <a:p>
            <a:r>
              <a:rPr lang="fr-FR" dirty="0" smtClean="0"/>
              <a:t>La citation de phrases ou de formules tirées du corpus est interdite.</a:t>
            </a:r>
          </a:p>
          <a:p>
            <a:r>
              <a:rPr lang="fr-FR" dirty="0" smtClean="0"/>
              <a:t>Toutes les idées empruntées au corpus doivent être reformulées.</a:t>
            </a:r>
          </a:p>
          <a:p>
            <a:r>
              <a:rPr lang="fr-FR" dirty="0" smtClean="0"/>
              <a:t>Toutes les idées extraites du corpus doivent être rendues à leur propriétaire.</a:t>
            </a:r>
          </a:p>
          <a:p>
            <a:r>
              <a:rPr lang="fr-FR" dirty="0" smtClean="0"/>
              <a:t>Aucune connaissance, référence ou appréciation personnelles ne doit être ajoutée.</a:t>
            </a:r>
          </a:p>
          <a:p>
            <a:r>
              <a:rPr lang="fr-FR" dirty="0" smtClean="0"/>
              <a:t>Les documents ne doivent jamais être désignés par leur numéro.</a:t>
            </a:r>
          </a:p>
          <a:p>
            <a:r>
              <a:rPr lang="fr-FR" dirty="0" smtClean="0"/>
              <a:t>Les différents documents du corpus doivent en permanence être mis en relation les uns avec les autres.</a:t>
            </a:r>
            <a:endParaRPr lang="fr-FR" dirty="0"/>
          </a:p>
        </p:txBody>
      </p:sp>
      <p:sp>
        <p:nvSpPr>
          <p:cNvPr id="4" name="Espace réservé du pied de page 3"/>
          <p:cNvSpPr>
            <a:spLocks noGrp="1"/>
          </p:cNvSpPr>
          <p:nvPr>
            <p:ph type="ftr" sz="quarter" idx="16"/>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Organisation générale</a:t>
            </a:r>
            <a:endParaRPr lang="fr-FR" dirty="0"/>
          </a:p>
        </p:txBody>
      </p:sp>
      <p:sp>
        <p:nvSpPr>
          <p:cNvPr id="3" name="Espace réservé du contenu 2"/>
          <p:cNvSpPr>
            <a:spLocks noGrp="1"/>
          </p:cNvSpPr>
          <p:nvPr>
            <p:ph sz="quarter" idx="1"/>
          </p:nvPr>
        </p:nvSpPr>
        <p:spPr/>
        <p:txBody>
          <a:bodyPr/>
          <a:lstStyle/>
          <a:p>
            <a:pPr>
              <a:buNone/>
            </a:pPr>
            <a:r>
              <a:rPr lang="fr-FR" dirty="0" smtClean="0"/>
              <a:t>La synthèse doit présenter un certain nombre d’étapes qu’il convient de respecter.</a:t>
            </a:r>
          </a:p>
          <a:p>
            <a:pPr>
              <a:buNone/>
            </a:pPr>
            <a:endParaRPr lang="fr-FR" dirty="0" smtClean="0"/>
          </a:p>
          <a:p>
            <a:pPr>
              <a:buFont typeface="Wingdings" pitchFamily="2" charset="2"/>
              <a:buChar char="ü"/>
            </a:pPr>
            <a:r>
              <a:rPr lang="fr-FR" dirty="0" smtClean="0"/>
              <a:t>Une introduction</a:t>
            </a:r>
          </a:p>
          <a:p>
            <a:pPr>
              <a:buNone/>
            </a:pPr>
            <a:endParaRPr lang="fr-FR" dirty="0" smtClean="0"/>
          </a:p>
          <a:p>
            <a:pPr>
              <a:buFont typeface="Wingdings" pitchFamily="2" charset="2"/>
              <a:buChar char="ü"/>
            </a:pPr>
            <a:r>
              <a:rPr lang="fr-FR" dirty="0" smtClean="0"/>
              <a:t>Un développement (structuré selon un plan rigoureux qui se distingue par des paragraphes)</a:t>
            </a:r>
          </a:p>
          <a:p>
            <a:pPr>
              <a:buFont typeface="Wingdings" pitchFamily="2" charset="2"/>
              <a:buChar char="ü"/>
            </a:pPr>
            <a:endParaRPr lang="fr-FR" dirty="0" smtClean="0"/>
          </a:p>
          <a:p>
            <a:pPr>
              <a:buFont typeface="Wingdings" pitchFamily="2" charset="2"/>
              <a:buChar char="ü"/>
            </a:pPr>
            <a:r>
              <a:rPr lang="fr-FR" dirty="0" smtClean="0"/>
              <a:t>Une conclusion</a:t>
            </a:r>
            <a:endParaRPr lang="fr-FR" dirty="0"/>
          </a:p>
        </p:txBody>
      </p:sp>
      <p:sp>
        <p:nvSpPr>
          <p:cNvPr id="4" name="Espace réservé du pied de page 3"/>
          <p:cNvSpPr>
            <a:spLocks noGrp="1"/>
          </p:cNvSpPr>
          <p:nvPr>
            <p:ph type="ftr" sz="quarter" idx="16"/>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5984" y="2643182"/>
            <a:ext cx="6215106" cy="2357454"/>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re 3"/>
          <p:cNvSpPr>
            <a:spLocks noGrp="1"/>
          </p:cNvSpPr>
          <p:nvPr>
            <p:ph type="title"/>
          </p:nvPr>
        </p:nvSpPr>
        <p:spPr/>
        <p:txBody>
          <a:bodyPr>
            <a:noAutofit/>
          </a:bodyPr>
          <a:lstStyle/>
          <a:p>
            <a:r>
              <a:rPr lang="fr-FR" sz="2000" dirty="0" smtClean="0">
                <a:solidFill>
                  <a:schemeClr val="tx2">
                    <a:lumMod val="50000"/>
                  </a:schemeClr>
                </a:solidFill>
              </a:rPr>
              <a:t>Pour que le plan soit clair, il convient de sauter une ligne </a:t>
            </a:r>
            <a:r>
              <a:rPr lang="fr-FR" sz="2000" u="sng" dirty="0" smtClean="0">
                <a:solidFill>
                  <a:schemeClr val="tx2">
                    <a:lumMod val="50000"/>
                  </a:schemeClr>
                </a:solidFill>
              </a:rPr>
              <a:t>après l’introduction, entre les grandes parties et avant la conclusion</a:t>
            </a:r>
            <a:r>
              <a:rPr lang="fr-FR" sz="2000" dirty="0" smtClean="0">
                <a:solidFill>
                  <a:schemeClr val="tx2">
                    <a:lumMod val="50000"/>
                  </a:schemeClr>
                </a:solidFill>
              </a:rPr>
              <a:t> ; entre les sous-parties, aller a la ligne suffit.</a:t>
            </a:r>
            <a:br>
              <a:rPr lang="fr-FR" sz="2000" dirty="0" smtClean="0">
                <a:solidFill>
                  <a:schemeClr val="tx2">
                    <a:lumMod val="50000"/>
                  </a:schemeClr>
                </a:solidFill>
              </a:rPr>
            </a:br>
            <a:r>
              <a:rPr lang="fr-FR" sz="2000" dirty="0" smtClean="0">
                <a:solidFill>
                  <a:schemeClr val="tx2">
                    <a:lumMod val="50000"/>
                  </a:schemeClr>
                </a:solidFill>
              </a:rPr>
              <a:t>Chaque paragraphe doit commencer par un </a:t>
            </a:r>
            <a:r>
              <a:rPr lang="fr-FR" sz="2000" u="sng" dirty="0" err="1" smtClean="0">
                <a:solidFill>
                  <a:schemeClr val="tx2">
                    <a:lumMod val="50000"/>
                  </a:schemeClr>
                </a:solidFill>
              </a:rPr>
              <a:t>alinea</a:t>
            </a:r>
            <a:r>
              <a:rPr lang="fr-FR" sz="2000" u="sng" dirty="0" smtClean="0">
                <a:solidFill>
                  <a:schemeClr val="tx2">
                    <a:lumMod val="50000"/>
                  </a:schemeClr>
                </a:solidFill>
              </a:rPr>
              <a:t>. </a:t>
            </a:r>
            <a:endParaRPr lang="fr-FR" sz="2000" u="sng" dirty="0">
              <a:solidFill>
                <a:schemeClr val="tx2">
                  <a:lumMod val="50000"/>
                </a:schemeClr>
              </a:solidFill>
            </a:endParaRPr>
          </a:p>
        </p:txBody>
      </p:sp>
      <p:sp>
        <p:nvSpPr>
          <p:cNvPr id="5" name="Espace réservé du texte 4"/>
          <p:cNvSpPr>
            <a:spLocks noGrp="1"/>
          </p:cNvSpPr>
          <p:nvPr>
            <p:ph type="body" idx="1"/>
          </p:nvPr>
        </p:nvSpPr>
        <p:spPr/>
        <p:txBody>
          <a:bodyPr/>
          <a:lstStyle/>
          <a:p>
            <a:endParaRPr lang="fr-FR" dirty="0"/>
          </a:p>
        </p:txBody>
      </p:sp>
      <p:sp>
        <p:nvSpPr>
          <p:cNvPr id="7" name="Espace réservé du pied de page 6"/>
          <p:cNvSpPr>
            <a:spLocks noGrp="1"/>
          </p:cNvSpPr>
          <p:nvPr>
            <p:ph type="ftr" sz="quarter" idx="11"/>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III. Rédaction d’un paragraphe</a:t>
            </a:r>
            <a:endParaRPr lang="fr-FR" dirty="0"/>
          </a:p>
        </p:txBody>
      </p:sp>
      <p:sp>
        <p:nvSpPr>
          <p:cNvPr id="5" name="Espace réservé du contenu 4"/>
          <p:cNvSpPr>
            <a:spLocks noGrp="1"/>
          </p:cNvSpPr>
          <p:nvPr>
            <p:ph sz="quarter" idx="1"/>
          </p:nvPr>
        </p:nvSpPr>
        <p:spPr/>
        <p:txBody>
          <a:bodyPr/>
          <a:lstStyle/>
          <a:p>
            <a:r>
              <a:rPr lang="fr-FR" dirty="0" smtClean="0"/>
              <a:t>Il commence par l’expression de l’idée qui va être développée dans le paragraphe. Celle-ci est formulée de manière personnelle.</a:t>
            </a:r>
          </a:p>
          <a:p>
            <a:r>
              <a:rPr lang="fr-FR" dirty="0" smtClean="0"/>
              <a:t>Les documents viennent alors confirmer, de manière synthétique, l’idée avancée (il faut donc établir des regroupements au sein du corpus et mettre les documents en relation). Il faut ici bien respecter les </a:t>
            </a:r>
            <a:r>
              <a:rPr lang="fr-FR" u="sng" dirty="0" smtClean="0"/>
              <a:t>règles fondamentales.</a:t>
            </a:r>
          </a:p>
          <a:p>
            <a:r>
              <a:rPr lang="fr-FR" dirty="0" smtClean="0"/>
              <a:t>Chaque idée doit être développée à l’aide de trois documents au minimum.</a:t>
            </a:r>
          </a:p>
          <a:p>
            <a:r>
              <a:rPr lang="fr-FR" dirty="0" smtClean="0"/>
              <a:t>Une courte phrase apportera la clôture de cette idée et annoncera éventuellement la suivante. </a:t>
            </a:r>
          </a:p>
          <a:p>
            <a:endParaRPr lang="fr-FR" dirty="0"/>
          </a:p>
        </p:txBody>
      </p:sp>
      <p:sp>
        <p:nvSpPr>
          <p:cNvPr id="6" name="Espace réservé du pied de page 5"/>
          <p:cNvSpPr>
            <a:spLocks noGrp="1"/>
          </p:cNvSpPr>
          <p:nvPr>
            <p:ph type="ftr" sz="quarter" idx="16"/>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chemeClr val="tx2">
                    <a:lumMod val="50000"/>
                  </a:schemeClr>
                </a:solidFill>
              </a:rPr>
              <a:t>Il est possible de faire des transitions entre les parties.</a:t>
            </a:r>
            <a:endParaRPr lang="fr-FR" dirty="0">
              <a:solidFill>
                <a:schemeClr val="tx2">
                  <a:lumMod val="50000"/>
                </a:schemeClr>
              </a:solidFill>
            </a:endParaRPr>
          </a:p>
        </p:txBody>
      </p:sp>
      <p:sp>
        <p:nvSpPr>
          <p:cNvPr id="5" name="Espace réservé du texte 4"/>
          <p:cNvSpPr>
            <a:spLocks noGrp="1"/>
          </p:cNvSpPr>
          <p:nvPr>
            <p:ph type="body" idx="1"/>
          </p:nvPr>
        </p:nvSpPr>
        <p:spPr/>
        <p:txBody>
          <a:bodyPr/>
          <a:lstStyle/>
          <a:p>
            <a:r>
              <a:rPr lang="fr-FR" dirty="0" smtClean="0"/>
              <a:t>Dans ce cas, il ne faut pas s’appuyer à ce moment-là sur les exemples du corpus.</a:t>
            </a:r>
            <a:endParaRPr lang="fr-FR" dirty="0"/>
          </a:p>
        </p:txBody>
      </p:sp>
      <p:sp>
        <p:nvSpPr>
          <p:cNvPr id="6" name="Espace réservé du pied de page 5"/>
          <p:cNvSpPr>
            <a:spLocks noGrp="1"/>
          </p:cNvSpPr>
          <p:nvPr>
            <p:ph type="ftr" sz="quarter" idx="11"/>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IV. conclusion</a:t>
            </a:r>
            <a:endParaRPr lang="fr-FR" dirty="0"/>
          </a:p>
        </p:txBody>
      </p:sp>
      <p:sp>
        <p:nvSpPr>
          <p:cNvPr id="5" name="Espace réservé du contenu 4"/>
          <p:cNvSpPr>
            <a:spLocks noGrp="1"/>
          </p:cNvSpPr>
          <p:nvPr>
            <p:ph sz="quarter" idx="1"/>
          </p:nvPr>
        </p:nvSpPr>
        <p:spPr/>
        <p:txBody>
          <a:bodyPr/>
          <a:lstStyle/>
          <a:p>
            <a:endParaRPr lang="fr-FR" dirty="0" smtClean="0"/>
          </a:p>
          <a:p>
            <a:r>
              <a:rPr lang="fr-FR" dirty="0" smtClean="0"/>
              <a:t>Elle apporte une réponse à la problématique posée en introduction.</a:t>
            </a:r>
          </a:p>
          <a:p>
            <a:pPr>
              <a:buNone/>
            </a:pPr>
            <a:endParaRPr lang="fr-FR" dirty="0" smtClean="0"/>
          </a:p>
          <a:p>
            <a:r>
              <a:rPr lang="fr-FR" dirty="0" smtClean="0"/>
              <a:t>Elle ne développe pas d’idée nouvelle et ne s’appuie pas sur les exemples du corpus.</a:t>
            </a:r>
          </a:p>
          <a:p>
            <a:pPr>
              <a:buNone/>
            </a:pPr>
            <a:endParaRPr lang="fr-FR" dirty="0" smtClean="0"/>
          </a:p>
          <a:p>
            <a:r>
              <a:rPr lang="fr-FR" dirty="0" smtClean="0"/>
              <a:t>Il n’est pas attendu d’ouverture à la fin. </a:t>
            </a:r>
            <a:endParaRPr lang="fr-FR" dirty="0"/>
          </a:p>
        </p:txBody>
      </p:sp>
      <p:sp>
        <p:nvSpPr>
          <p:cNvPr id="6" name="Espace réservé du pied de page 5"/>
          <p:cNvSpPr>
            <a:spLocks noGrp="1"/>
          </p:cNvSpPr>
          <p:nvPr>
            <p:ph type="ftr" sz="quarter" idx="16"/>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chemeClr val="tx2">
                    <a:lumMod val="50000"/>
                  </a:schemeClr>
                </a:solidFill>
              </a:rPr>
              <a:t>La synthèse est un exercice objectif : il ne faut jamais utiliser la première personne (je/nous)</a:t>
            </a:r>
            <a:endParaRPr lang="fr-FR" dirty="0">
              <a:solidFill>
                <a:schemeClr val="tx2">
                  <a:lumMod val="50000"/>
                </a:schemeClr>
              </a:solidFill>
            </a:endParaRPr>
          </a:p>
        </p:txBody>
      </p:sp>
      <p:sp>
        <p:nvSpPr>
          <p:cNvPr id="5" name="Espace réservé du texte 4"/>
          <p:cNvSpPr>
            <a:spLocks noGrp="1"/>
          </p:cNvSpPr>
          <p:nvPr>
            <p:ph type="body" idx="1"/>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A. Saint-Ayes - Lycée G. de La Tour - Nancy.</a:t>
            </a:r>
            <a:endParaRPr lang="fr-BE"/>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97</TotalTime>
  <Words>529</Words>
  <PresentationFormat>Affichage à l'écran (4:3)</PresentationFormat>
  <Paragraphs>49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Oriel</vt:lpstr>
      <vt:lpstr>LA SYNTHESE DE DOCUMENTS</vt:lpstr>
      <vt:lpstr>Préambule</vt:lpstr>
      <vt:lpstr>I. Règles fondamentales</vt:lpstr>
      <vt:lpstr>II. Organisation générale</vt:lpstr>
      <vt:lpstr>Pour que le plan soit clair, il convient de sauter une ligne après l’introduction, entre les grandes parties et avant la conclusion ; entre les sous-parties, aller a la ligne suffit. Chaque paragraphe doit commencer par un alinea. </vt:lpstr>
      <vt:lpstr>III. Rédaction d’un paragraphe</vt:lpstr>
      <vt:lpstr>Il est possible de faire des transitions entre les parties.</vt:lpstr>
      <vt:lpstr>IV. conclusion</vt:lpstr>
      <vt:lpstr>La synthèse est un exercice objectif : il ne faut jamais utiliser la première personne (je/nous)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SYNTHESE DE DOCUMENTS</dc:title>
  <dc:creator>MICKAEL</dc:creator>
  <cp:lastModifiedBy>MATEC</cp:lastModifiedBy>
  <cp:revision>7</cp:revision>
  <dcterms:created xsi:type="dcterms:W3CDTF">2011-05-09T19:35:06Z</dcterms:created>
  <dcterms:modified xsi:type="dcterms:W3CDTF">2016-06-03T14:36:52Z</dcterms:modified>
</cp:coreProperties>
</file>