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handoutMasterIdLst>
    <p:handoutMasterId r:id="rId16"/>
  </p:handoutMasterIdLst>
  <p:sldIdLst>
    <p:sldId id="272" r:id="rId2"/>
    <p:sldId id="282" r:id="rId3"/>
    <p:sldId id="287" r:id="rId4"/>
    <p:sldId id="336" r:id="rId5"/>
    <p:sldId id="283" r:id="rId6"/>
    <p:sldId id="288" r:id="rId7"/>
    <p:sldId id="290" r:id="rId8"/>
    <p:sldId id="335" r:id="rId9"/>
    <p:sldId id="284" r:id="rId10"/>
    <p:sldId id="334" r:id="rId11"/>
    <p:sldId id="291" r:id="rId12"/>
    <p:sldId id="289" r:id="rId13"/>
    <p:sldId id="305"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E3917"/>
    <a:srgbClr val="644C80"/>
    <a:srgbClr val="425321"/>
    <a:srgbClr val="FF2D2D"/>
    <a:srgbClr val="B2DE82"/>
    <a:srgbClr val="0085B4"/>
    <a:srgbClr val="0099CC"/>
    <a:srgbClr val="323E1A"/>
    <a:srgbClr val="FF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A59259-F565-4940-B4AF-AC58095215CE}" type="datetimeFigureOut">
              <a:rPr lang="fr-FR" smtClean="0"/>
              <a:pPr/>
              <a:t>26/09/2023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9A81E2-15E3-4FA9-8D62-7F9DEC4AE5BC}"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95566-51F8-4627-9D48-3DA3E95C20B1}" type="datetimeFigureOut">
              <a:rPr lang="fr-FR" smtClean="0"/>
              <a:pPr/>
              <a:t>26/09/2023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6DC40-36EF-4E44-AB0E-7F6B869A286B}" type="slidenum">
              <a:rPr lang="fr-FR" smtClean="0"/>
              <a:pPr/>
              <a:t>‹N°›</a:t>
            </a:fld>
            <a:endParaRPr lang="fr-F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1D25C73-49C9-4303-963D-E6BCAD345FAA}" type="datetime1">
              <a:rPr lang="fr-FR" smtClean="0"/>
              <a:pPr/>
              <a:t>26/09/2023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5A575E-51BC-4375-972A-1573BAD861CC}" type="datetime1">
              <a:rPr lang="fr-FR" smtClean="0"/>
              <a:pPr/>
              <a:t>26/09/2023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BE7601-9184-4AF5-A225-77C30EBFAC3A}" type="datetime1">
              <a:rPr lang="fr-FR" smtClean="0"/>
              <a:pPr/>
              <a:t>26/09/2023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A099496-6308-4DA3-83B8-38CC8A6CB08E}" type="datetime1">
              <a:rPr lang="fr-FR" smtClean="0"/>
              <a:pPr/>
              <a:t>26/09/2023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600F2C9-BE46-4A0D-AED7-9F82E429F1F5}" type="datetime1">
              <a:rPr lang="fr-FR" smtClean="0"/>
              <a:pPr/>
              <a:t>26/09/2023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96980F1-194D-42D6-AFC2-42C3BB2E5DBD}" type="datetime1">
              <a:rPr lang="fr-FR" smtClean="0"/>
              <a:pPr/>
              <a:t>26/09/2023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D3948D6-7740-49AC-A8E0-E3E35A12C839}" type="datetime1">
              <a:rPr lang="fr-FR" smtClean="0"/>
              <a:pPr/>
              <a:t>26/09/2023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F0563EC-C8A9-4D00-8ACF-05FE23D05E3F}" type="datetime1">
              <a:rPr lang="fr-FR" smtClean="0"/>
              <a:pPr/>
              <a:t>26/09/2023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8EFA8B-5CE0-4328-9909-97F905F3F7E4}" type="datetime1">
              <a:rPr lang="fr-FR" smtClean="0"/>
              <a:pPr/>
              <a:t>26/09/2023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1AA77D2-AB0B-4291-9E79-28655783DAF1}" type="datetime1">
              <a:rPr lang="fr-FR" smtClean="0"/>
              <a:pPr/>
              <a:t>26/09/2023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C3BD058-D446-4B04-8211-7AD7EE9AF2BA}" type="datetime1">
              <a:rPr lang="fr-FR" smtClean="0"/>
              <a:pPr/>
              <a:t>26/09/2023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ECF0C9-7367-4BE0-BC4E-634980D5335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4">
                <a:lumMod val="40000"/>
                <a:lumOff val="60000"/>
              </a:schemeClr>
            </a:gs>
            <a:gs pos="1000">
              <a:srgbClr val="BAA29C">
                <a:alpha val="95000"/>
              </a:srgbClr>
            </a:gs>
            <a:gs pos="64999">
              <a:schemeClr val="bg1">
                <a:lumMod val="75000"/>
              </a:schemeClr>
            </a:gs>
            <a:gs pos="100000">
              <a:schemeClr val="bg1">
                <a:lumMod val="5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6C8E1-32BF-4CDC-A6A1-5C8C70C55D9C}" type="datetime1">
              <a:rPr lang="fr-FR" smtClean="0"/>
              <a:pPr/>
              <a:t>26/09/2023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CF0C9-7367-4BE0-BC4E-634980D533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3" name="Bulle ronde 2"/>
          <p:cNvSpPr/>
          <p:nvPr/>
        </p:nvSpPr>
        <p:spPr>
          <a:xfrm>
            <a:off x="1763688" y="692696"/>
            <a:ext cx="6696744" cy="5256584"/>
          </a:xfrm>
          <a:prstGeom prst="wedgeEllipseCallout">
            <a:avLst>
              <a:gd name="adj1" fmla="val -67888"/>
              <a:gd name="adj2" fmla="val -43358"/>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5400" dirty="0">
                <a:solidFill>
                  <a:srgbClr val="0070C0"/>
                </a:solidFill>
                <a:effectLst>
                  <a:outerShdw blurRad="38100" dist="38100" dir="2700000" algn="tl">
                    <a:srgbClr val="000000">
                      <a:alpha val="43137"/>
                    </a:srgbClr>
                  </a:outerShdw>
                </a:effectLst>
                <a:latin typeface="Balloon" pitchFamily="2" charset="0"/>
              </a:rPr>
              <a:t>L’ORTHOGRAPHE, </a:t>
            </a:r>
            <a:br>
              <a:rPr lang="fr-FR" sz="5400" dirty="0">
                <a:solidFill>
                  <a:srgbClr val="0070C0"/>
                </a:solidFill>
                <a:effectLst>
                  <a:outerShdw blurRad="38100" dist="38100" dir="2700000" algn="tl">
                    <a:srgbClr val="000000">
                      <a:alpha val="43137"/>
                    </a:srgbClr>
                  </a:outerShdw>
                </a:effectLst>
                <a:latin typeface="Balloon" pitchFamily="2" charset="0"/>
              </a:rPr>
            </a:br>
            <a:r>
              <a:rPr lang="fr-FR" sz="5400" dirty="0">
                <a:solidFill>
                  <a:srgbClr val="0070C0"/>
                </a:solidFill>
                <a:effectLst>
                  <a:outerShdw blurRad="38100" dist="38100" dir="2700000" algn="tl">
                    <a:srgbClr val="000000">
                      <a:alpha val="43137"/>
                    </a:srgbClr>
                  </a:outerShdw>
                </a:effectLst>
                <a:latin typeface="Balloon" pitchFamily="2" charset="0"/>
              </a:rPr>
              <a:t>à quoi ça sert, Madame ? </a:t>
            </a:r>
            <a:endParaRPr lang="fr-FR" sz="5400" dirty="0">
              <a:solidFill>
                <a:srgbClr val="0070C0"/>
              </a:solidFill>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1</a:t>
            </a:fld>
            <a:endParaRPr lang="fr-FR"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836712"/>
            <a:ext cx="8568952" cy="5112568"/>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mn-lt"/>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683568" y="1150587"/>
            <a:ext cx="763284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rgbClr val="FFFF00"/>
                </a:solidFill>
                <a:latin typeface="Arial Black" pitchFamily="34" charset="0"/>
                <a:ea typeface="Calibri" pitchFamily="34" charset="0"/>
                <a:cs typeface="Times New Roman" pitchFamily="18" charset="0"/>
              </a:rPr>
              <a:t>Dictée d’une phrase polysémique </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800" dirty="0">
              <a:solidFill>
                <a:srgbClr val="FFFF00"/>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rgbClr val="FFFF00"/>
                </a:solidFill>
                <a:ea typeface="Calibri" pitchFamily="34" charset="0"/>
                <a:cs typeface="Times New Roman" pitchFamily="18" charset="0"/>
              </a:rPr>
              <a:t>- Ecrire le nom « secrétaire » au tableau</a:t>
            </a: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rgbClr val="FFFF00"/>
                </a:solidFill>
                <a:ea typeface="Calibri" pitchFamily="34" charset="0"/>
                <a:cs typeface="Times New Roman" pitchFamily="18" charset="0"/>
              </a:rPr>
              <a:t>- Dicter puis faire noter au tableau toutes les solutions acceptables </a:t>
            </a: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rgbClr val="FFFF00"/>
                </a:solidFill>
                <a:ea typeface="Calibri" pitchFamily="34" charset="0"/>
                <a:cs typeface="Times New Roman" pitchFamily="18" charset="0"/>
              </a:rPr>
              <a:t>- Faire expliciter le sens et imaginer un contexte pour chaque solution (féminin/masculin, singulier/pluriel)</a:t>
            </a:r>
            <a:endPar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10</a:t>
            </a:fld>
            <a:endParaRPr lang="fr-FR"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836712"/>
            <a:ext cx="8568952" cy="5112568"/>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683568" y="1196752"/>
            <a:ext cx="763284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chemeClr val="bg2"/>
                </a:solidFill>
                <a:latin typeface="Arial Black" pitchFamily="34" charset="0"/>
                <a:ea typeface="Calibri" pitchFamily="34" charset="0"/>
                <a:cs typeface="Times New Roman" pitchFamily="18" charset="0"/>
              </a:rPr>
              <a:t>Leur secrétaire était venue.</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800" dirty="0">
                <a:solidFill>
                  <a:schemeClr val="bg2"/>
                </a:solidFill>
                <a:latin typeface="Arial Black" pitchFamily="34" charset="0"/>
                <a:ea typeface="Calibri" pitchFamily="34" charset="0"/>
                <a:cs typeface="Times New Roman" pitchFamily="18" charset="0"/>
              </a:rPr>
              <a:t>Leurs secrétaires étaient venues.</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800" dirty="0">
              <a:solidFill>
                <a:schemeClr val="bg2"/>
              </a:solidFill>
              <a:latin typeface="Arial Black" pitchFamily="34" charset="0"/>
              <a:ea typeface="Calibri" pitchFamily="34" charset="0"/>
              <a:cs typeface="Times New Roman" pitchFamily="18" charset="0"/>
            </a:endParaRPr>
          </a:p>
          <a:p>
            <a:pPr indent="449263" eaLnBrk="0" fontAlgn="base" hangingPunct="0">
              <a:spcBef>
                <a:spcPct val="0"/>
              </a:spcBef>
              <a:spcAft>
                <a:spcPct val="0"/>
              </a:spcAft>
            </a:pPr>
            <a:r>
              <a:rPr lang="fr-FR" sz="2800" dirty="0">
                <a:solidFill>
                  <a:schemeClr val="bg2"/>
                </a:solidFill>
                <a:latin typeface="Arial Black" pitchFamily="34" charset="0"/>
                <a:ea typeface="Calibri" pitchFamily="34" charset="0"/>
                <a:cs typeface="Times New Roman" pitchFamily="18" charset="0"/>
              </a:rPr>
              <a:t>Leur secrétaire était venu.</a:t>
            </a:r>
          </a:p>
          <a:p>
            <a:pPr indent="449263" eaLnBrk="0" fontAlgn="base" hangingPunct="0">
              <a:spcBef>
                <a:spcPct val="0"/>
              </a:spcBef>
              <a:spcAft>
                <a:spcPct val="0"/>
              </a:spcAft>
            </a:pPr>
            <a:endParaRPr lang="fr-FR" sz="2800" dirty="0">
              <a:solidFill>
                <a:schemeClr val="bg2"/>
              </a:solidFill>
              <a:latin typeface="Arial Black" pitchFamily="34" charset="0"/>
              <a:ea typeface="Calibri" pitchFamily="34" charset="0"/>
              <a:cs typeface="Times New Roman" pitchFamily="18" charset="0"/>
            </a:endParaRPr>
          </a:p>
          <a:p>
            <a:pPr indent="449263" eaLnBrk="0" fontAlgn="base" hangingPunct="0">
              <a:spcBef>
                <a:spcPct val="0"/>
              </a:spcBef>
              <a:spcAft>
                <a:spcPct val="0"/>
              </a:spcAft>
            </a:pPr>
            <a:r>
              <a:rPr lang="fr-FR" sz="2800" dirty="0">
                <a:solidFill>
                  <a:schemeClr val="bg2"/>
                </a:solidFill>
                <a:latin typeface="Arial Black" pitchFamily="34" charset="0"/>
                <a:ea typeface="Calibri" pitchFamily="34" charset="0"/>
                <a:cs typeface="Times New Roman" pitchFamily="18" charset="0"/>
              </a:rPr>
              <a:t>Leurs secrétaires étaient venus.</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11</a:t>
            </a:fld>
            <a:endParaRPr lang="fr-FR" b="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br>
              <a:rPr lang="fr-FR" sz="4800" dirty="0">
                <a:ea typeface="Calibri"/>
                <a:cs typeface="Times New Roman"/>
              </a:rPr>
            </a:br>
            <a:br>
              <a:rPr lang="fr-FR" sz="4800" dirty="0">
                <a:ea typeface="Calibri"/>
                <a:cs typeface="Times New Roman"/>
              </a:rPr>
            </a:br>
            <a:r>
              <a:rPr lang="fr-FR" sz="2400" dirty="0">
                <a:solidFill>
                  <a:srgbClr val="FFFF00"/>
                </a:solidFill>
                <a:ea typeface="Calibri"/>
                <a:cs typeface="Times New Roman"/>
              </a:rPr>
              <a:t>RECHERCHE : Quel est le proverbe originel ?</a:t>
            </a:r>
            <a:endParaRPr lang="fr-FR" sz="2400" dirty="0">
              <a:solidFill>
                <a:srgbClr val="FFFF00"/>
              </a:solidFill>
              <a:latin typeface="Balloon" pitchFamily="2" charset="0"/>
            </a:endParaRPr>
          </a:p>
        </p:txBody>
      </p:sp>
      <p:sp>
        <p:nvSpPr>
          <p:cNvPr id="87041" name="Rectangle 1"/>
          <p:cNvSpPr>
            <a:spLocks noChangeArrowheads="1"/>
          </p:cNvSpPr>
          <p:nvPr/>
        </p:nvSpPr>
        <p:spPr bwMode="auto">
          <a:xfrm>
            <a:off x="683568" y="1638092"/>
            <a:ext cx="777686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endParaRPr lang="fr-FR" sz="26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Mariage pluvieux,</a:t>
            </a:r>
            <a:r>
              <a:rPr kumimoji="0" lang="fr-FR" sz="2600" b="0" i="0" u="none" strike="noStrike" cap="none" normalizeH="0" dirty="0">
                <a:ln>
                  <a:noFill/>
                </a:ln>
                <a:solidFill>
                  <a:schemeClr val="bg2"/>
                </a:solidFill>
                <a:effectLst/>
                <a:latin typeface="Arial Black" pitchFamily="34" charset="0"/>
                <a:ea typeface="Calibri" pitchFamily="34" charset="0"/>
                <a:cs typeface="Times New Roman" pitchFamily="18" charset="0"/>
              </a:rPr>
              <a:t> mariage heureux !</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6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600" b="0" i="0" u="none" strike="noStrike" cap="none" normalizeH="0" dirty="0">
              <a:ln>
                <a:noFill/>
              </a:ln>
              <a:solidFill>
                <a:schemeClr val="bg2"/>
              </a:solidFill>
              <a:effectLst/>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lang="fr-FR" sz="2600" baseline="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600" b="0" i="0" u="none" strike="noStrike" cap="none" normalizeH="0" dirty="0">
                <a:ln>
                  <a:noFill/>
                </a:ln>
                <a:solidFill>
                  <a:srgbClr val="FFFF00"/>
                </a:solidFill>
                <a:effectLst/>
                <a:latin typeface="Arial Black" pitchFamily="34" charset="0"/>
                <a:ea typeface="Calibri" pitchFamily="34" charset="0"/>
                <a:cs typeface="Times New Roman" pitchFamily="18" charset="0"/>
              </a:rPr>
              <a:t>Mariage plus vieux, mariage heureux !</a:t>
            </a:r>
            <a:r>
              <a:rPr kumimoji="0" lang="fr-FR" sz="2600" b="0" i="0" u="none" strike="noStrike" cap="none" normalizeH="0" baseline="0" dirty="0">
                <a:ln>
                  <a:noFill/>
                </a:ln>
                <a:solidFill>
                  <a:srgbClr val="FFFF00"/>
                </a:solidFill>
                <a:effectLst/>
                <a:latin typeface="Arial Black" pitchFamily="34" charset="0"/>
                <a:ea typeface="Calibri" pitchFamily="34" charset="0"/>
                <a:cs typeface="Times New Roman" pitchFamily="18" charset="0"/>
              </a:rPr>
              <a:t> </a:t>
            </a:r>
            <a:endParaRPr kumimoji="0" lang="fr-FR" sz="1800" b="0" i="0" u="none" strike="noStrike" cap="none" normalizeH="0" baseline="0" dirty="0">
              <a:ln>
                <a:noFill/>
              </a:ln>
              <a:solidFill>
                <a:srgbClr val="FFFF00"/>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12</a:t>
            </a:fld>
            <a:endParaRPr lang="fr-FR" b="1"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3923928" y="404664"/>
            <a:ext cx="5004048" cy="6001643"/>
          </a:xfrm>
          <a:prstGeom prst="rect">
            <a:avLst/>
          </a:prstGeom>
          <a:solidFill>
            <a:srgbClr val="0085B4"/>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600" i="0" u="none" strike="noStrike" cap="none" normalizeH="0" baseline="0" dirty="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a:ln>
                  <a:noFill/>
                </a:ln>
                <a:solidFill>
                  <a:srgbClr val="FFFF00"/>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5</a:t>
            </a:r>
            <a:r>
              <a:rPr kumimoji="0" lang="fr-FR" sz="2000" i="0" u="none" strike="noStrike" cap="none" normalizeH="0" baseline="0" dirty="0">
                <a:ln>
                  <a:noFill/>
                </a:ln>
                <a:solidFill>
                  <a:srgbClr val="FFFF00"/>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 principes...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a:ln>
                <a:noFill/>
              </a:ln>
              <a:solidFill>
                <a:schemeClr val="bg1"/>
              </a:solidFill>
              <a:effectLst/>
            </a:endParaRPr>
          </a:p>
          <a:p>
            <a:pPr marL="342900" marR="0" lvl="0" indent="-342900" algn="l" defTabSz="914400" rtl="0" eaLnBrk="0" fontAlgn="base" latinLnBrk="0" hangingPunct="0">
              <a:lnSpc>
                <a:spcPct val="100000"/>
              </a:lnSpc>
              <a:spcBef>
                <a:spcPct val="0"/>
              </a:spcBef>
              <a:spcAft>
                <a:spcPct val="0"/>
              </a:spcAft>
              <a:buClrTx/>
              <a:buSzTx/>
              <a:buFontTx/>
              <a:buAutoNum type="arabicParenR"/>
              <a:tabLst/>
            </a:pPr>
            <a:r>
              <a:rPr kumimoji="0" lang="fr-FR" sz="2400" b="1" i="1" u="none" strike="noStrike" cap="none" normalizeH="0" baseline="0" dirty="0">
                <a:ln>
                  <a:noFill/>
                </a:ln>
                <a:solidFill>
                  <a:schemeClr val="bg1"/>
                </a:solidFill>
                <a:effectLst/>
                <a:ea typeface="Calibri" pitchFamily="34" charset="0"/>
                <a:cs typeface="Times New Roman" pitchFamily="18" charset="0"/>
              </a:rPr>
              <a:t>différencier connaissance et mise en œuvre </a:t>
            </a:r>
          </a:p>
          <a:p>
            <a:pPr marL="228600" marR="0" lvl="0" indent="-228600" algn="l" defTabSz="914400" rtl="0" eaLnBrk="0" fontAlgn="base" latinLnBrk="0" hangingPunct="0">
              <a:lnSpc>
                <a:spcPct val="100000"/>
              </a:lnSpc>
              <a:spcBef>
                <a:spcPct val="0"/>
              </a:spcBef>
              <a:spcAft>
                <a:spcPct val="0"/>
              </a:spcAft>
              <a:buClrTx/>
              <a:buSzTx/>
              <a:buFontTx/>
              <a:buAutoNum type="arabicParenR"/>
              <a:tabLst/>
            </a:pPr>
            <a:endParaRPr kumimoji="0" lang="fr-FR" sz="2400" b="1"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a:ln>
                  <a:noFill/>
                </a:ln>
                <a:solidFill>
                  <a:schemeClr val="bg1"/>
                </a:solidFill>
                <a:effectLst/>
                <a:ea typeface="Calibri" pitchFamily="34" charset="0"/>
                <a:cs typeface="Times New Roman" pitchFamily="18" charset="0"/>
              </a:rPr>
              <a:t>2) distinguer les savoirs reposant sur la mémorisation et savoirs reposant sur l’analyse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a:ln>
                  <a:noFill/>
                </a:ln>
                <a:solidFill>
                  <a:schemeClr val="bg1"/>
                </a:solidFill>
                <a:effectLst/>
                <a:ea typeface="Calibri" pitchFamily="34" charset="0"/>
                <a:cs typeface="Times New Roman" pitchFamily="18" charset="0"/>
              </a:rPr>
              <a:t>3) établir une progression véritable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a:ln>
                  <a:noFill/>
                </a:ln>
                <a:solidFill>
                  <a:schemeClr val="bg1"/>
                </a:solidFill>
                <a:effectLst/>
                <a:ea typeface="Calibri" pitchFamily="34" charset="0"/>
                <a:cs typeface="Times New Roman" pitchFamily="18" charset="0"/>
              </a:rPr>
              <a:t>4) pratiquer une évaluation positive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a:ln>
                  <a:noFill/>
                </a:ln>
                <a:solidFill>
                  <a:schemeClr val="bg1"/>
                </a:solidFill>
                <a:effectLst/>
                <a:ea typeface="Calibri" pitchFamily="34" charset="0"/>
                <a:cs typeface="Times New Roman" pitchFamily="18" charset="0"/>
              </a:rPr>
              <a:t>5) proposer aux élèves des activités qui les engagent intellectuellement</a:t>
            </a:r>
            <a:r>
              <a:rPr kumimoji="0" lang="fr-FR" sz="2000" i="1" u="none" strike="noStrike" cap="none" normalizeH="0" baseline="0" dirty="0">
                <a:ln>
                  <a:noFill/>
                </a:ln>
                <a:solidFill>
                  <a:schemeClr val="bg1"/>
                </a:solidFill>
                <a:effectLst/>
                <a:latin typeface="Arial Black" pitchFamily="34" charset="0"/>
                <a:ea typeface="Calibri" pitchFamily="34" charset="0"/>
                <a:cs typeface="Times New Roman" pitchFamily="18" charset="0"/>
              </a:rPr>
              <a:t>.</a:t>
            </a:r>
            <a:endParaRPr kumimoji="0" lang="fr-FR" sz="2000" i="0" u="none" strike="noStrike" cap="none" normalizeH="0" baseline="0" dirty="0">
              <a:ln>
                <a:noFill/>
              </a:ln>
              <a:solidFill>
                <a:schemeClr val="bg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endParaRPr>
          </a:p>
        </p:txBody>
      </p:sp>
      <p:pic>
        <p:nvPicPr>
          <p:cNvPr id="3" name="Picture 4" descr="https://images-na.ssl-images-amazon.com/images/I/51owteT-GEL._SX363_BO1,204,203,200_.jpg"/>
          <p:cNvPicPr>
            <a:picLocks noChangeAspect="1" noChangeArrowheads="1"/>
          </p:cNvPicPr>
          <p:nvPr/>
        </p:nvPicPr>
        <p:blipFill>
          <a:blip r:embed="rId2" cstate="print"/>
          <a:srcRect t="5556" b="2777"/>
          <a:stretch>
            <a:fillRect/>
          </a:stretch>
        </p:blipFill>
        <p:spPr bwMode="auto">
          <a:xfrm>
            <a:off x="179512" y="2204864"/>
            <a:ext cx="3275160" cy="4104456"/>
          </a:xfrm>
          <a:prstGeom prst="rect">
            <a:avLst/>
          </a:prstGeom>
          <a:noFill/>
        </p:spPr>
      </p:pic>
      <p:sp>
        <p:nvSpPr>
          <p:cNvPr id="4" name="Rectangle 3"/>
          <p:cNvSpPr/>
          <p:nvPr/>
        </p:nvSpPr>
        <p:spPr>
          <a:xfrm>
            <a:off x="323528" y="404664"/>
            <a:ext cx="2808312" cy="1754326"/>
          </a:xfrm>
          <a:prstGeom prst="rect">
            <a:avLst/>
          </a:prstGeom>
        </p:spPr>
        <p:txBody>
          <a:bodyPr wrap="square">
            <a:spAutoFit/>
          </a:bodyPr>
          <a:lstStyle/>
          <a:p>
            <a:pPr lvl="0" fontAlgn="base">
              <a:spcBef>
                <a:spcPct val="0"/>
              </a:spcBef>
              <a:spcAft>
                <a:spcPct val="0"/>
              </a:spcAft>
            </a:pPr>
            <a:r>
              <a:rPr lang="fr-FR" b="1" dirty="0">
                <a:ea typeface="Calibri" pitchFamily="34" charset="0"/>
                <a:cs typeface="Times New Roman" pitchFamily="18" charset="0"/>
              </a:rPr>
              <a:t>« </a:t>
            </a:r>
            <a:r>
              <a:rPr lang="fr-FR" dirty="0">
                <a:latin typeface="Arial Black" pitchFamily="34" charset="0"/>
                <a:ea typeface="Calibri" pitchFamily="34" charset="0"/>
                <a:cs typeface="Times New Roman" pitchFamily="18" charset="0"/>
              </a:rPr>
              <a:t>Comment </a:t>
            </a:r>
          </a:p>
          <a:p>
            <a:pPr lvl="0" fontAlgn="base">
              <a:spcBef>
                <a:spcPct val="0"/>
              </a:spcBef>
              <a:spcAft>
                <a:spcPct val="0"/>
              </a:spcAft>
            </a:pPr>
            <a:r>
              <a:rPr lang="fr-FR" dirty="0">
                <a:latin typeface="Arial Black" pitchFamily="34" charset="0"/>
                <a:ea typeface="Calibri" pitchFamily="34" charset="0"/>
                <a:cs typeface="Times New Roman" pitchFamily="18" charset="0"/>
              </a:rPr>
              <a:t>enseigner </a:t>
            </a:r>
          </a:p>
          <a:p>
            <a:pPr lvl="0" fontAlgn="base">
              <a:spcBef>
                <a:spcPct val="0"/>
              </a:spcBef>
              <a:spcAft>
                <a:spcPct val="0"/>
              </a:spcAft>
            </a:pPr>
            <a:r>
              <a:rPr lang="fr-FR" dirty="0">
                <a:latin typeface="Arial Black" pitchFamily="34" charset="0"/>
                <a:ea typeface="Calibri" pitchFamily="34" charset="0"/>
                <a:cs typeface="Times New Roman" pitchFamily="18" charset="0"/>
              </a:rPr>
              <a:t>l’orthographe </a:t>
            </a:r>
          </a:p>
          <a:p>
            <a:pPr lvl="0" fontAlgn="base">
              <a:spcBef>
                <a:spcPct val="0"/>
              </a:spcBef>
              <a:spcAft>
                <a:spcPct val="0"/>
              </a:spcAft>
            </a:pPr>
            <a:r>
              <a:rPr lang="fr-FR" dirty="0">
                <a:latin typeface="Arial Black" pitchFamily="34" charset="0"/>
                <a:ea typeface="Calibri" pitchFamily="34" charset="0"/>
                <a:cs typeface="Times New Roman" pitchFamily="18" charset="0"/>
              </a:rPr>
              <a:t>aujourd’hui ?» </a:t>
            </a:r>
          </a:p>
          <a:p>
            <a:pPr lvl="0" fontAlgn="base">
              <a:spcBef>
                <a:spcPct val="0"/>
              </a:spcBef>
              <a:spcAft>
                <a:spcPct val="0"/>
              </a:spcAft>
            </a:pPr>
            <a:r>
              <a:rPr lang="fr-FR" dirty="0">
                <a:latin typeface="Arial Black" pitchFamily="34" charset="0"/>
                <a:ea typeface="Calibri" pitchFamily="34" charset="0"/>
                <a:cs typeface="Times New Roman" pitchFamily="18" charset="0"/>
              </a:rPr>
              <a:t>Danièle COGIS </a:t>
            </a:r>
          </a:p>
          <a:p>
            <a:pPr lvl="0" fontAlgn="base">
              <a:spcBef>
                <a:spcPct val="0"/>
              </a:spcBef>
              <a:spcAft>
                <a:spcPct val="0"/>
              </a:spcAft>
            </a:pPr>
            <a:r>
              <a:rPr lang="fr-FR" dirty="0">
                <a:latin typeface="Arial Black" pitchFamily="34" charset="0"/>
                <a:ea typeface="Calibri" pitchFamily="34" charset="0"/>
                <a:cs typeface="Times New Roman" pitchFamily="18" charset="0"/>
              </a:rPr>
              <a:t> HATIER</a:t>
            </a:r>
          </a:p>
        </p:txBody>
      </p:sp>
      <p:sp>
        <p:nvSpPr>
          <p:cNvPr id="5" name="Espace réservé du numéro de diapositive 4"/>
          <p:cNvSpPr>
            <a:spLocks noGrp="1"/>
          </p:cNvSpPr>
          <p:nvPr>
            <p:ph type="sldNum" sz="quarter" idx="12"/>
          </p:nvPr>
        </p:nvSpPr>
        <p:spPr/>
        <p:txBody>
          <a:bodyPr/>
          <a:lstStyle/>
          <a:p>
            <a:fld id="{E2ECF0C9-7367-4BE0-BC4E-634980D53358}" type="slidenum">
              <a:rPr lang="fr-FR" b="1" smtClean="0">
                <a:solidFill>
                  <a:schemeClr val="accent4"/>
                </a:solidFill>
              </a:rPr>
              <a:pPr/>
              <a:t>13</a:t>
            </a:fld>
            <a:endParaRPr lang="fr-FR" b="1" dirty="0">
              <a:solidFill>
                <a:schemeClr val="accent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9089" name="Rectangle 1"/>
          <p:cNvSpPr>
            <a:spLocks noChangeArrowheads="1"/>
          </p:cNvSpPr>
          <p:nvPr/>
        </p:nvSpPr>
        <p:spPr bwMode="auto">
          <a:xfrm>
            <a:off x="179512" y="650885"/>
            <a:ext cx="8568952"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1" u="none" strike="noStrike" cap="none" normalizeH="0" baseline="0" dirty="0">
                <a:ln>
                  <a:noFill/>
                </a:ln>
                <a:solidFill>
                  <a:schemeClr val="bg2"/>
                </a:solidFill>
                <a:effectLst/>
                <a:latin typeface="Arial Black" pitchFamily="34" charset="0"/>
                <a:ea typeface="Calibri" pitchFamily="34" charset="0"/>
                <a:cs typeface="Times New Roman" pitchFamily="18" charset="0"/>
              </a:rPr>
              <a:t>En AP 6</a:t>
            </a:r>
            <a:r>
              <a:rPr kumimoji="0" lang="fr-FR" sz="1400" b="0" i="1" u="none" strike="noStrike" cap="none" normalizeH="0" baseline="30000" dirty="0">
                <a:ln>
                  <a:noFill/>
                </a:ln>
                <a:solidFill>
                  <a:schemeClr val="bg2"/>
                </a:solidFill>
                <a:effectLst/>
                <a:latin typeface="Calibri"/>
                <a:ea typeface="Calibri" pitchFamily="34" charset="0"/>
                <a:cs typeface="Times New Roman" pitchFamily="18" charset="0"/>
              </a:rPr>
              <a:t>è</a:t>
            </a:r>
            <a:r>
              <a:rPr kumimoji="0" lang="fr-FR" sz="1400" b="0" i="1" u="none" strike="noStrike" cap="none" normalizeH="0" baseline="30000" dirty="0">
                <a:ln>
                  <a:noFill/>
                </a:ln>
                <a:solidFill>
                  <a:schemeClr val="bg2"/>
                </a:solidFill>
                <a:effectLst/>
                <a:latin typeface="Arial Black" pitchFamily="34" charset="0"/>
                <a:ea typeface="Calibri" pitchFamily="34" charset="0"/>
                <a:cs typeface="Times New Roman" pitchFamily="18" charset="0"/>
              </a:rPr>
              <a:t>me</a:t>
            </a:r>
            <a:r>
              <a:rPr kumimoji="0" lang="fr-FR" sz="1400" b="0" i="1" u="none" strike="noStrike" cap="none" normalizeH="0" baseline="0" dirty="0">
                <a:ln>
                  <a:noFill/>
                </a:ln>
                <a:solidFill>
                  <a:schemeClr val="bg2"/>
                </a:solidFill>
                <a:effectLst/>
                <a:latin typeface="Arial Black" pitchFamily="34" charset="0"/>
                <a:ea typeface="Calibri" pitchFamily="34" charset="0"/>
                <a:cs typeface="Times New Roman" pitchFamily="18" charset="0"/>
              </a:rPr>
              <a:t>...</a:t>
            </a:r>
          </a:p>
          <a:p>
            <a:pPr fontAlgn="base">
              <a:spcBef>
                <a:spcPct val="0"/>
              </a:spcBef>
              <a:spcAft>
                <a:spcPct val="0"/>
              </a:spcAft>
            </a:pPr>
            <a:r>
              <a:rPr lang="fr-FR" sz="1400" dirty="0">
                <a:solidFill>
                  <a:schemeClr val="bg2"/>
                </a:solidFill>
                <a:latin typeface="Arial Black" pitchFamily="34" charset="0"/>
                <a:ea typeface="Calibri" pitchFamily="34" charset="0"/>
                <a:cs typeface="Times New Roman" pitchFamily="18" charset="0"/>
              </a:rPr>
              <a:t>Introduction à une série de séances d’AP consacrées à l’orthographe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rgbClr val="FF0000"/>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ORTHOGRAPHE</a:t>
            </a:r>
            <a:r>
              <a:rPr kumimoji="0" lang="fr-FR" sz="2800" b="0" i="0" u="none" strike="noStrike" cap="none" normalizeH="0" baseline="0" dirty="0">
                <a:ln>
                  <a:noFill/>
                </a:ln>
                <a:solidFill>
                  <a:srgbClr val="FF0000"/>
                </a:solidFill>
                <a:effectLst>
                  <a:outerShdw blurRad="38100" dist="38100" dir="2700000" algn="tl">
                    <a:srgbClr val="000000">
                      <a:alpha val="43137"/>
                    </a:srgbClr>
                  </a:outerShdw>
                </a:effectLst>
                <a:latin typeface="Calibri"/>
                <a:ea typeface="Calibri" pitchFamily="34" charset="0"/>
                <a:cs typeface="Times New Roman" pitchFamily="18" charset="0"/>
              </a:rPr>
              <a:t> </a:t>
            </a:r>
            <a:r>
              <a:rPr kumimoji="0" lang="fr-FR" sz="4400" b="1" i="0" u="none" strike="noStrike" cap="none" normalizeH="0" baseline="0" dirty="0">
                <a:ln>
                  <a:noFill/>
                </a:ln>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Black" pitchFamily="34" charset="0"/>
                <a:ea typeface="Calibri" pitchFamily="34" charset="0"/>
                <a:cs typeface="Times New Roman" pitchFamily="18" charset="0"/>
              </a:rPr>
              <a:t>!</a:t>
            </a:r>
            <a:r>
              <a:rPr kumimoji="0" lang="fr-FR" sz="2800" b="0" i="0" u="none" strike="noStrike" cap="none" normalizeH="0" baseline="0" dirty="0">
                <a:ln>
                  <a:noFill/>
                </a:ln>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Black" pitchFamily="34"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glow rad="228600">
                    <a:schemeClr val="accent3">
                      <a:satMod val="175000"/>
                      <a:alpha val="40000"/>
                    </a:schemeClr>
                  </a:glow>
                </a:effectLst>
                <a:latin typeface="Arial Black" pitchFamily="34" charset="0"/>
                <a:ea typeface="Calibri" pitchFamily="34" charset="0"/>
                <a:cs typeface="Times New Roman" pitchFamily="18" charset="0"/>
              </a:rPr>
              <a:t>ETAPE 1</a:t>
            </a:r>
            <a:endParaRPr kumimoji="0" lang="fr-FR" sz="24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i="1" u="none" strike="noStrike" cap="none" normalizeH="0" baseline="0" dirty="0">
                <a:ln>
                  <a:noFill/>
                </a:ln>
                <a:solidFill>
                  <a:srgbClr val="FF2D2D"/>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J’écris une phrase simple avec l’orthographe la plus fantaisiste possible (style SMS…).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4800" b="0" i="1" u="none" strike="noStrike" cap="none" normalizeH="0" baseline="0" dirty="0" err="1">
                <a:ln>
                  <a:noFill/>
                </a:ln>
                <a:solidFill>
                  <a:schemeClr val="bg2"/>
                </a:solidFill>
                <a:effectLst/>
                <a:latin typeface="Arial Black" pitchFamily="34" charset="0"/>
                <a:ea typeface="Calibri" pitchFamily="34" charset="0"/>
                <a:cs typeface="Times New Roman" pitchFamily="18" charset="0"/>
              </a:rPr>
              <a:t>Geaikry</a:t>
            </a:r>
            <a:r>
              <a:rPr kumimoji="0" lang="fr-FR" sz="4800" b="0" i="1" u="none" strike="noStrike" cap="none" normalizeH="0" baseline="0" dirty="0">
                <a:ln>
                  <a:noFill/>
                </a:ln>
                <a:solidFill>
                  <a:schemeClr val="bg2"/>
                </a:solidFill>
                <a:effectLst/>
                <a:latin typeface="Arial Black" pitchFamily="34" charset="0"/>
                <a:ea typeface="Calibri" pitchFamily="34" charset="0"/>
                <a:cs typeface="Times New Roman" pitchFamily="18" charset="0"/>
              </a:rPr>
              <a:t> </a:t>
            </a:r>
            <a:r>
              <a:rPr kumimoji="0" lang="fr-FR" sz="4800" b="0" i="1" u="none" strike="noStrike" cap="none" normalizeH="0" baseline="0" dirty="0" err="1">
                <a:ln>
                  <a:noFill/>
                </a:ln>
                <a:solidFill>
                  <a:schemeClr val="bg2"/>
                </a:solidFill>
                <a:effectLst/>
                <a:latin typeface="Arial Black" pitchFamily="34" charset="0"/>
                <a:ea typeface="Calibri" pitchFamily="34" charset="0"/>
                <a:cs typeface="Times New Roman" pitchFamily="18" charset="0"/>
              </a:rPr>
              <a:t>uneu</a:t>
            </a:r>
            <a:r>
              <a:rPr kumimoji="0" lang="fr-FR" sz="4800" b="0" i="1" u="none" strike="noStrike" cap="none" normalizeH="0" baseline="0" dirty="0">
                <a:ln>
                  <a:noFill/>
                </a:ln>
                <a:solidFill>
                  <a:schemeClr val="bg2"/>
                </a:solidFill>
                <a:effectLst/>
                <a:latin typeface="Arial Black" pitchFamily="34" charset="0"/>
                <a:ea typeface="Calibri" pitchFamily="34" charset="0"/>
                <a:cs typeface="Times New Roman" pitchFamily="18" charset="0"/>
              </a:rPr>
              <a:t> </a:t>
            </a:r>
            <a:r>
              <a:rPr kumimoji="0" lang="fr-FR" sz="4800" b="0" i="1" u="none" strike="noStrike" cap="none" normalizeH="0" baseline="0" dirty="0" err="1">
                <a:ln>
                  <a:noFill/>
                </a:ln>
                <a:solidFill>
                  <a:schemeClr val="bg2"/>
                </a:solidFill>
                <a:effectLst/>
                <a:latin typeface="Arial Black" pitchFamily="34" charset="0"/>
                <a:ea typeface="Calibri" pitchFamily="34" charset="0"/>
                <a:cs typeface="Times New Roman" pitchFamily="18" charset="0"/>
              </a:rPr>
              <a:t>fras</a:t>
            </a:r>
            <a:r>
              <a:rPr kumimoji="0" lang="fr-FR" sz="4800" b="0" i="1" u="none" strike="noStrike" cap="none" normalizeH="0" baseline="0" dirty="0">
                <a:ln>
                  <a:noFill/>
                </a:ln>
                <a:solidFill>
                  <a:schemeClr val="bg2"/>
                </a:solidFill>
                <a:effectLst/>
                <a:latin typeface="Arial Black" pitchFamily="34" charset="0"/>
                <a:ea typeface="Calibri" pitchFamily="34" charset="0"/>
                <a:cs typeface="Times New Roman" pitchFamily="18" charset="0"/>
              </a:rPr>
              <a:t>.</a:t>
            </a:r>
            <a:endParaRPr kumimoji="0" lang="fr-FR" sz="4800" b="0" i="0" u="none" strike="noStrike" cap="none" normalizeH="0" baseline="0" dirty="0">
              <a:ln>
                <a:noFill/>
              </a:ln>
              <a:solidFill>
                <a:schemeClr val="bg2"/>
              </a:solidFill>
              <a:effectLst/>
              <a:latin typeface="Arial"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2</a:t>
            </a:fld>
            <a:endParaRPr lang="fr-FR"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4" name="Rectangle 3"/>
          <p:cNvSpPr/>
          <p:nvPr/>
        </p:nvSpPr>
        <p:spPr>
          <a:xfrm>
            <a:off x="611560" y="548680"/>
            <a:ext cx="6480720" cy="5909310"/>
          </a:xfrm>
          <a:prstGeom prst="rect">
            <a:avLst/>
          </a:prstGeom>
        </p:spPr>
        <p:txBody>
          <a:bodyPr wrap="square">
            <a:spAutoFit/>
          </a:bodyPr>
          <a:lstStyle/>
          <a:p>
            <a:pPr lvl="0" eaLnBrk="0" fontAlgn="base" hangingPunct="0">
              <a:spcBef>
                <a:spcPct val="0"/>
              </a:spcBef>
              <a:spcAft>
                <a:spcPct val="0"/>
              </a:spcAft>
            </a:pPr>
            <a:r>
              <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rPr>
              <a:t>ETAPE 2</a:t>
            </a:r>
            <a:endParaRPr lang="fr-FR" sz="2400" dirty="0">
              <a:latin typeface="Arial Black" pitchFamily="34" charset="0"/>
            </a:endParaRPr>
          </a:p>
          <a:p>
            <a:pPr eaLnBrk="0" fontAlgn="base" hangingPunct="0">
              <a:spcBef>
                <a:spcPct val="0"/>
              </a:spcBef>
              <a:spcAft>
                <a:spcPct val="0"/>
              </a:spcAft>
            </a:pPr>
            <a:r>
              <a:rPr lang="fr-FR" sz="2400" dirty="0">
                <a:solidFill>
                  <a:schemeClr val="bg2"/>
                </a:solidFill>
                <a:latin typeface="Arial Black" pitchFamily="34" charset="0"/>
                <a:ea typeface="Calibri"/>
                <a:cs typeface="Times New Roman"/>
              </a:rPr>
              <a:t>On récupère les feuilles et un bon lecteur vient lire les phrases devant la classe. </a:t>
            </a:r>
          </a:p>
          <a:p>
            <a:pPr eaLnBrk="0" fontAlgn="base" hangingPunct="0">
              <a:spcBef>
                <a:spcPct val="0"/>
              </a:spcBef>
              <a:spcAft>
                <a:spcPct val="0"/>
              </a:spcAft>
            </a:pPr>
            <a:endParaRPr lang="fr-FR" sz="2400" dirty="0">
              <a:latin typeface="Arial Black" pitchFamily="34" charset="0"/>
              <a:ea typeface="Calibri"/>
              <a:cs typeface="Times New Roman"/>
            </a:endParaRPr>
          </a:p>
          <a:p>
            <a:pPr eaLnBrk="0" fontAlgn="base" hangingPunct="0">
              <a:spcBef>
                <a:spcPct val="0"/>
              </a:spcBef>
              <a:spcAft>
                <a:spcPct val="0"/>
              </a:spcAft>
            </a:pPr>
            <a:endParaRPr lang="fr-FR" sz="2400" dirty="0">
              <a:latin typeface="Arial Black" pitchFamily="34" charset="0"/>
              <a:ea typeface="Calibri"/>
              <a:cs typeface="Times New Roman"/>
            </a:endParaRPr>
          </a:p>
          <a:p>
            <a:pPr eaLnBrk="0" fontAlgn="base" hangingPunct="0">
              <a:spcBef>
                <a:spcPct val="0"/>
              </a:spcBef>
              <a:spcAft>
                <a:spcPct val="0"/>
              </a:spcAft>
            </a:pPr>
            <a:r>
              <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rPr>
              <a:t>ETAPE 3</a:t>
            </a:r>
          </a:p>
          <a:p>
            <a:pPr eaLnBrk="0" fontAlgn="base" hangingPunct="0">
              <a:spcBef>
                <a:spcPct val="0"/>
              </a:spcBef>
              <a:spcAft>
                <a:spcPct val="0"/>
              </a:spcAft>
            </a:pPr>
            <a:r>
              <a:rPr lang="fr-FR" sz="2400" dirty="0">
                <a:solidFill>
                  <a:schemeClr val="bg2"/>
                </a:solidFill>
                <a:latin typeface="Arial Black" pitchFamily="34" charset="0"/>
              </a:rPr>
              <a:t>Les élèves récupèrent leurs feuilles et réécrivent la phrase correctement.</a:t>
            </a:r>
          </a:p>
          <a:p>
            <a:pPr eaLnBrk="0" fontAlgn="base" hangingPunct="0">
              <a:spcBef>
                <a:spcPct val="0"/>
              </a:spcBef>
              <a:spcAft>
                <a:spcPct val="0"/>
              </a:spcAft>
            </a:pPr>
            <a:endPar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endPar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r>
              <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rPr>
              <a:t>ETAPE 3</a:t>
            </a:r>
          </a:p>
          <a:p>
            <a:pPr lvl="0" eaLnBrk="0" fontAlgn="base" hangingPunct="0">
              <a:spcBef>
                <a:spcPct val="0"/>
              </a:spcBef>
              <a:spcAft>
                <a:spcPct val="0"/>
              </a:spcAft>
            </a:pPr>
            <a:r>
              <a:rPr lang="fr-FR" sz="2400" dirty="0">
                <a:solidFill>
                  <a:schemeClr val="bg2"/>
                </a:solidFill>
                <a:latin typeface="Arial Black" pitchFamily="34" charset="0"/>
                <a:ea typeface="Calibri" pitchFamily="34" charset="0"/>
                <a:cs typeface="Times New Roman" pitchFamily="18" charset="0"/>
              </a:rPr>
              <a:t>On récupère les feuilles et le même lecteur vient lire les phrases devant la classe.</a:t>
            </a:r>
          </a:p>
          <a:p>
            <a:pPr eaLnBrk="0" fontAlgn="base" hangingPunct="0">
              <a:spcBef>
                <a:spcPct val="0"/>
              </a:spcBef>
              <a:spcAft>
                <a:spcPct val="0"/>
              </a:spcAft>
            </a:pPr>
            <a:endParaRPr lang="fr-FR" dirty="0">
              <a:effectLst>
                <a:glow rad="228600">
                  <a:schemeClr val="accent3">
                    <a:satMod val="175000"/>
                    <a:alpha val="40000"/>
                  </a:schemeClr>
                </a:glow>
              </a:effectLst>
              <a:latin typeface="Arial Black" pitchFamily="34" charset="0"/>
              <a:ea typeface="Calibri" pitchFamily="34" charset="0"/>
              <a:cs typeface="Times New Roman" pitchFamily="18" charset="0"/>
            </a:endParaRPr>
          </a:p>
        </p:txBody>
      </p:sp>
      <p:pic>
        <p:nvPicPr>
          <p:cNvPr id="7" name="Image 6" descr="Résultat de recherche d'images pour &quot;chronomètre&quot;"/>
          <p:cNvPicPr/>
          <p:nvPr/>
        </p:nvPicPr>
        <p:blipFill>
          <a:blip r:embed="rId2" cstate="print"/>
          <a:srcRect l="7143"/>
          <a:stretch>
            <a:fillRect/>
          </a:stretch>
        </p:blipFill>
        <p:spPr bwMode="auto">
          <a:xfrm>
            <a:off x="7092280" y="4797152"/>
            <a:ext cx="936104" cy="9510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Image 7" descr="Résultat de recherche d'images pour &quot;chronomètre&quot;"/>
          <p:cNvPicPr/>
          <p:nvPr/>
        </p:nvPicPr>
        <p:blipFill>
          <a:blip r:embed="rId2" cstate="print"/>
          <a:srcRect l="7143"/>
          <a:stretch>
            <a:fillRect/>
          </a:stretch>
        </p:blipFill>
        <p:spPr bwMode="auto">
          <a:xfrm>
            <a:off x="7164288" y="764704"/>
            <a:ext cx="936104" cy="9510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Espace réservé du numéro de diapositive 4"/>
          <p:cNvSpPr>
            <a:spLocks noGrp="1"/>
          </p:cNvSpPr>
          <p:nvPr>
            <p:ph type="sldNum" sz="quarter" idx="12"/>
          </p:nvPr>
        </p:nvSpPr>
        <p:spPr/>
        <p:txBody>
          <a:bodyPr/>
          <a:lstStyle/>
          <a:p>
            <a:fld id="{E2ECF0C9-7367-4BE0-BC4E-634980D53358}" type="slidenum">
              <a:rPr lang="fr-FR" b="1" smtClean="0">
                <a:solidFill>
                  <a:srgbClr val="7030A0"/>
                </a:solidFill>
              </a:rPr>
              <a:pPr/>
              <a:t>3</a:t>
            </a:fld>
            <a:endParaRPr lang="fr-FR"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4" name="Rectangle 3"/>
          <p:cNvSpPr/>
          <p:nvPr/>
        </p:nvSpPr>
        <p:spPr>
          <a:xfrm>
            <a:off x="611560" y="548680"/>
            <a:ext cx="6480720" cy="3231654"/>
          </a:xfrm>
          <a:prstGeom prst="rect">
            <a:avLst/>
          </a:prstGeom>
        </p:spPr>
        <p:txBody>
          <a:bodyPr wrap="square">
            <a:spAutoFit/>
          </a:bodyPr>
          <a:lstStyle/>
          <a:p>
            <a:pPr lvl="0" eaLnBrk="0" fontAlgn="base" hangingPunct="0">
              <a:spcBef>
                <a:spcPct val="0"/>
              </a:spcBef>
              <a:spcAft>
                <a:spcPct val="0"/>
              </a:spcAft>
            </a:pPr>
            <a:r>
              <a:rPr lang="fr-FR" sz="2400" dirty="0">
                <a:effectLst>
                  <a:glow rad="228600">
                    <a:schemeClr val="accent3">
                      <a:satMod val="175000"/>
                      <a:alpha val="40000"/>
                    </a:schemeClr>
                  </a:glow>
                </a:effectLst>
                <a:latin typeface="Arial Black" pitchFamily="34" charset="0"/>
                <a:ea typeface="Calibri" pitchFamily="34" charset="0"/>
                <a:cs typeface="Times New Roman" pitchFamily="18" charset="0"/>
              </a:rPr>
              <a:t>ETAPE 4</a:t>
            </a:r>
            <a:endParaRPr lang="fr-FR" sz="2400" dirty="0">
              <a:latin typeface="Arial Black" pitchFamily="34" charset="0"/>
            </a:endParaRPr>
          </a:p>
          <a:p>
            <a:pPr eaLnBrk="0" fontAlgn="base" hangingPunct="0">
              <a:spcBef>
                <a:spcPct val="0"/>
              </a:spcBef>
              <a:spcAft>
                <a:spcPct val="0"/>
              </a:spcAft>
            </a:pPr>
            <a:endParaRPr lang="fr-FR" dirty="0">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r>
              <a:rPr lang="fr-FR" dirty="0">
                <a:solidFill>
                  <a:srgbClr val="FFFF00"/>
                </a:solidFill>
                <a:effectLst>
                  <a:glow rad="228600">
                    <a:schemeClr val="accent3">
                      <a:satMod val="175000"/>
                      <a:alpha val="40000"/>
                    </a:schemeClr>
                  </a:glow>
                </a:effectLst>
                <a:latin typeface="Arial Black" pitchFamily="34" charset="0"/>
                <a:ea typeface="Calibri" pitchFamily="34" charset="0"/>
                <a:cs typeface="Times New Roman" pitchFamily="18" charset="0"/>
              </a:rPr>
              <a:t>Les élèves verbalisent les conclusions de cette expérience à la manière d’un cours de SVT ou de sciences physiques : </a:t>
            </a:r>
            <a:r>
              <a:rPr lang="fr-FR" dirty="0">
                <a:solidFill>
                  <a:srgbClr val="FFC000"/>
                </a:solidFill>
                <a:effectLst>
                  <a:glow rad="228600">
                    <a:schemeClr val="accent3">
                      <a:satMod val="175000"/>
                      <a:alpha val="40000"/>
                    </a:schemeClr>
                  </a:glow>
                </a:effectLst>
                <a:latin typeface="Arial Black" pitchFamily="34" charset="0"/>
                <a:ea typeface="Calibri" pitchFamily="34" charset="0"/>
                <a:cs typeface="Times New Roman" pitchFamily="18" charset="0"/>
              </a:rPr>
              <a:t>je décris minutieusement ce que ce que j’observe puis je réfléchis et j’interprète les résultats</a:t>
            </a:r>
          </a:p>
          <a:p>
            <a:pPr eaLnBrk="0" fontAlgn="base" hangingPunct="0">
              <a:spcBef>
                <a:spcPct val="0"/>
              </a:spcBef>
              <a:spcAft>
                <a:spcPct val="0"/>
              </a:spcAft>
            </a:pPr>
            <a:endParaRPr lang="fr-FR" dirty="0">
              <a:solidFill>
                <a:srgbClr val="FFFF00"/>
              </a:solidFill>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endParaRPr lang="fr-FR" dirty="0">
              <a:solidFill>
                <a:srgbClr val="FFFF00"/>
              </a:solidFill>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endParaRPr lang="fr-FR" dirty="0">
              <a:solidFill>
                <a:srgbClr val="FFFF00"/>
              </a:solidFill>
              <a:effectLst>
                <a:glow rad="228600">
                  <a:schemeClr val="accent3">
                    <a:satMod val="175000"/>
                    <a:alpha val="40000"/>
                  </a:schemeClr>
                </a:glow>
              </a:effectLst>
              <a:latin typeface="Arial Black" pitchFamily="34" charset="0"/>
              <a:ea typeface="Calibri" pitchFamily="34" charset="0"/>
              <a:cs typeface="Times New Roman" pitchFamily="18" charset="0"/>
            </a:endParaRPr>
          </a:p>
          <a:p>
            <a:pPr eaLnBrk="0" fontAlgn="base" hangingPunct="0">
              <a:spcBef>
                <a:spcPct val="0"/>
              </a:spcBef>
              <a:spcAft>
                <a:spcPct val="0"/>
              </a:spcAft>
            </a:pPr>
            <a:endParaRPr lang="fr-FR" dirty="0">
              <a:solidFill>
                <a:srgbClr val="FFFF00"/>
              </a:solidFill>
              <a:effectLst>
                <a:glow rad="228600">
                  <a:schemeClr val="accent3">
                    <a:satMod val="175000"/>
                    <a:alpha val="40000"/>
                  </a:schemeClr>
                </a:glow>
              </a:effectLst>
              <a:latin typeface="Arial Black" pitchFamily="34" charset="0"/>
              <a:ea typeface="Calibri" pitchFamily="34"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E2ECF0C9-7367-4BE0-BC4E-634980D53358}" type="slidenum">
              <a:rPr lang="fr-FR" b="1" smtClean="0">
                <a:solidFill>
                  <a:srgbClr val="7030A0"/>
                </a:solidFill>
              </a:rPr>
              <a:pPr/>
              <a:t>4</a:t>
            </a:fld>
            <a:endParaRPr lang="fr-FR" b="1" dirty="0">
              <a:solidFill>
                <a:srgbClr val="7030A0"/>
              </a:solidFill>
            </a:endParaRPr>
          </a:p>
        </p:txBody>
      </p:sp>
    </p:spTree>
    <p:extLst>
      <p:ext uri="{BB962C8B-B14F-4D97-AF65-F5344CB8AC3E}">
        <p14:creationId xmlns:p14="http://schemas.microsoft.com/office/powerpoint/2010/main" val="369193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23528" y="332656"/>
          <a:ext cx="8424936" cy="6264696"/>
        </p:xfrm>
        <a:graphic>
          <a:graphicData uri="http://schemas.openxmlformats.org/drawingml/2006/table">
            <a:tbl>
              <a:tblPr/>
              <a:tblGrid>
                <a:gridCol w="4032448">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284759">
                <a:tc>
                  <a:txBody>
                    <a:bodyPr/>
                    <a:lstStyle/>
                    <a:p>
                      <a:pPr algn="l">
                        <a:spcAft>
                          <a:spcPts val="0"/>
                        </a:spcAft>
                      </a:pPr>
                      <a:r>
                        <a:rPr lang="fr-FR" sz="1000" dirty="0">
                          <a:solidFill>
                            <a:srgbClr val="FF0000"/>
                          </a:solidFill>
                          <a:latin typeface="Arial Black"/>
                          <a:ea typeface="Calibri"/>
                          <a:cs typeface="Times New Roman"/>
                        </a:rPr>
                        <a:t>6ème1 groupe1 </a:t>
                      </a:r>
                      <a:endParaRPr lang="fr-FR" sz="700" dirty="0">
                        <a:latin typeface="Calibri"/>
                        <a:ea typeface="Calibri"/>
                        <a:cs typeface="Times New Roman"/>
                      </a:endParaRPr>
                    </a:p>
                  </a:txBody>
                  <a:tcPr marL="41553" marR="4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3E1A"/>
                    </a:solidFill>
                  </a:tcPr>
                </a:tc>
                <a:tc>
                  <a:txBody>
                    <a:bodyPr/>
                    <a:lstStyle/>
                    <a:p>
                      <a:pPr algn="l">
                        <a:spcAft>
                          <a:spcPts val="0"/>
                        </a:spcAft>
                      </a:pPr>
                      <a:r>
                        <a:rPr lang="fr-FR" sz="1000">
                          <a:solidFill>
                            <a:srgbClr val="FF0000"/>
                          </a:solidFill>
                          <a:latin typeface="Arial Black"/>
                          <a:ea typeface="Calibri"/>
                          <a:cs typeface="Times New Roman"/>
                        </a:rPr>
                        <a:t>6</a:t>
                      </a:r>
                      <a:r>
                        <a:rPr lang="fr-FR" sz="1000" baseline="30000">
                          <a:solidFill>
                            <a:srgbClr val="FF0000"/>
                          </a:solidFill>
                          <a:latin typeface="Arial Black"/>
                          <a:ea typeface="Calibri"/>
                          <a:cs typeface="Times New Roman"/>
                        </a:rPr>
                        <a:t>ème</a:t>
                      </a:r>
                      <a:r>
                        <a:rPr lang="fr-FR" sz="1000">
                          <a:solidFill>
                            <a:srgbClr val="FF0000"/>
                          </a:solidFill>
                          <a:latin typeface="Arial Black"/>
                          <a:ea typeface="Calibri"/>
                          <a:cs typeface="Times New Roman"/>
                        </a:rPr>
                        <a:t>1 groupe 2</a:t>
                      </a:r>
                      <a:endParaRPr lang="fr-FR" sz="700">
                        <a:latin typeface="Calibri"/>
                        <a:ea typeface="Calibri"/>
                        <a:cs typeface="Times New Roman"/>
                      </a:endParaRPr>
                    </a:p>
                  </a:txBody>
                  <a:tcPr marL="41553" marR="4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3E1A"/>
                    </a:solidFill>
                  </a:tcPr>
                </a:tc>
                <a:extLst>
                  <a:ext uri="{0D108BD9-81ED-4DB2-BD59-A6C34878D82A}">
                    <a16:rowId xmlns:a16="http://schemas.microsoft.com/office/drawing/2014/main" val="10000"/>
                  </a:ext>
                </a:extLst>
              </a:tr>
              <a:tr h="5979937">
                <a:tc>
                  <a:txBody>
                    <a:bodyPr/>
                    <a:lstStyle/>
                    <a:p>
                      <a:pPr algn="l">
                        <a:spcAft>
                          <a:spcPts val="0"/>
                        </a:spcAft>
                      </a:pPr>
                      <a:r>
                        <a:rPr lang="fr-FR" sz="1800" b="1" dirty="0">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rPr>
                        <a:t>DESCRIPTION DE L’EXPERIENCE </a:t>
                      </a:r>
                      <a:endParaRPr lang="fr-FR" sz="1800" b="1" dirty="0">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endParaRPr>
                    </a:p>
                    <a:p>
                      <a:pPr algn="l">
                        <a:spcAft>
                          <a:spcPts val="0"/>
                        </a:spcAft>
                      </a:pPr>
                      <a:r>
                        <a:rPr lang="fr-FR" sz="1800" dirty="0">
                          <a:solidFill>
                            <a:schemeClr val="bg2"/>
                          </a:solidFill>
                          <a:latin typeface="Arial Black"/>
                          <a:ea typeface="Calibri"/>
                          <a:cs typeface="Times New Roman"/>
                        </a:rPr>
                        <a:t>Onze élèves ont écrit une phrase « n’importe comment ».  </a:t>
                      </a:r>
                      <a:r>
                        <a:rPr lang="fr-FR" sz="1800" dirty="0" err="1">
                          <a:solidFill>
                            <a:schemeClr val="bg2"/>
                          </a:solidFill>
                          <a:latin typeface="Arial Black"/>
                          <a:ea typeface="Calibri"/>
                          <a:cs typeface="Times New Roman"/>
                        </a:rPr>
                        <a:t>Lilou</a:t>
                      </a:r>
                      <a:r>
                        <a:rPr lang="fr-FR" sz="1800" dirty="0">
                          <a:solidFill>
                            <a:schemeClr val="bg2"/>
                          </a:solidFill>
                          <a:latin typeface="Arial Black"/>
                          <a:ea typeface="Calibri"/>
                          <a:cs typeface="Times New Roman"/>
                        </a:rPr>
                        <a:t> a lu toutes ces phrases en 1 minute 28. Alors qu’elle est une bonne lectrice, elle a déchiffré avec du mal.</a:t>
                      </a:r>
                      <a:endParaRPr lang="fr-FR" sz="1800" dirty="0">
                        <a:solidFill>
                          <a:schemeClr val="bg2"/>
                        </a:solidFill>
                        <a:latin typeface="Calibri"/>
                        <a:ea typeface="Calibri"/>
                        <a:cs typeface="Times New Roman"/>
                      </a:endParaRPr>
                    </a:p>
                    <a:p>
                      <a:pPr algn="l">
                        <a:spcAft>
                          <a:spcPts val="0"/>
                        </a:spcAft>
                      </a:pPr>
                      <a:r>
                        <a:rPr lang="fr-FR" sz="1800" dirty="0">
                          <a:solidFill>
                            <a:schemeClr val="bg2"/>
                          </a:solidFill>
                          <a:latin typeface="Arial Black"/>
                          <a:ea typeface="Calibri"/>
                          <a:cs typeface="Times New Roman"/>
                        </a:rPr>
                        <a:t>Puis, les phrases ont été réécrites correctement. Cette fois, </a:t>
                      </a:r>
                      <a:r>
                        <a:rPr lang="fr-FR" sz="1800" dirty="0" err="1">
                          <a:solidFill>
                            <a:schemeClr val="bg2"/>
                          </a:solidFill>
                          <a:latin typeface="Arial Black"/>
                          <a:ea typeface="Calibri"/>
                          <a:cs typeface="Times New Roman"/>
                        </a:rPr>
                        <a:t>Lilou</a:t>
                      </a:r>
                      <a:r>
                        <a:rPr lang="fr-FR" sz="1800" dirty="0">
                          <a:solidFill>
                            <a:schemeClr val="bg2"/>
                          </a:solidFill>
                          <a:latin typeface="Arial Black"/>
                          <a:ea typeface="Calibri"/>
                          <a:cs typeface="Times New Roman"/>
                        </a:rPr>
                        <a:t> les a lues en 32 secondes</a:t>
                      </a:r>
                      <a:r>
                        <a:rPr lang="fr-FR" sz="1800" baseline="0" dirty="0">
                          <a:solidFill>
                            <a:schemeClr val="bg2"/>
                          </a:solidFill>
                          <a:latin typeface="Arial Black"/>
                          <a:ea typeface="Calibri"/>
                          <a:cs typeface="Times New Roman"/>
                        </a:rPr>
                        <a:t> !</a:t>
                      </a:r>
                    </a:p>
                    <a:p>
                      <a:pPr algn="l">
                        <a:spcAft>
                          <a:spcPts val="0"/>
                        </a:spcAft>
                      </a:pPr>
                      <a:endParaRPr lang="fr-FR" sz="1800" baseline="0" dirty="0">
                        <a:solidFill>
                          <a:schemeClr val="bg2"/>
                        </a:solidFill>
                        <a:latin typeface="Arial Black"/>
                        <a:ea typeface="Calibri"/>
                        <a:cs typeface="Times New Roman"/>
                      </a:endParaRPr>
                    </a:p>
                    <a:p>
                      <a:pPr algn="l">
                        <a:spcAft>
                          <a:spcPts val="0"/>
                        </a:spcAft>
                      </a:pPr>
                      <a:endParaRPr lang="fr-FR" sz="1800" dirty="0">
                        <a:solidFill>
                          <a:schemeClr val="bg2"/>
                        </a:solidFill>
                        <a:latin typeface="Calibri"/>
                        <a:ea typeface="Calibri"/>
                        <a:cs typeface="Times New Roman"/>
                      </a:endParaRPr>
                    </a:p>
                    <a:p>
                      <a:pPr algn="l">
                        <a:spcAft>
                          <a:spcPts val="0"/>
                        </a:spcAft>
                      </a:pPr>
                      <a:r>
                        <a:rPr lang="fr-FR" sz="1800" b="1" dirty="0">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rPr>
                        <a:t>CONCLUSION DE L’EXPERIENCE </a:t>
                      </a:r>
                      <a:endParaRPr lang="fr-FR" sz="1800" b="1" dirty="0">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endParaRPr>
                    </a:p>
                    <a:p>
                      <a:pPr algn="l">
                        <a:spcAft>
                          <a:spcPts val="0"/>
                        </a:spcAft>
                      </a:pPr>
                      <a:r>
                        <a:rPr lang="fr-FR" sz="1800" dirty="0">
                          <a:solidFill>
                            <a:srgbClr val="FFFF00"/>
                          </a:solidFill>
                          <a:effectLst>
                            <a:outerShdw blurRad="38100" dist="38100" dir="2700000" algn="tl">
                              <a:srgbClr val="000000">
                                <a:alpha val="43137"/>
                              </a:srgbClr>
                            </a:outerShdw>
                          </a:effectLst>
                          <a:latin typeface="Arial Black"/>
                          <a:ea typeface="Calibri"/>
                          <a:cs typeface="Times New Roman"/>
                        </a:rPr>
                        <a:t>J’en conclus que l’orthographe permet de mieux lire un texte ! Avec la même </a:t>
                      </a:r>
                      <a:r>
                        <a:rPr lang="fr-FR" sz="1800" b="0" dirty="0">
                          <a:solidFill>
                            <a:srgbClr val="FFFF00"/>
                          </a:solidFill>
                          <a:effectLst>
                            <a:outerShdw blurRad="38100" dist="38100" dir="2700000" algn="tl">
                              <a:srgbClr val="000000">
                                <a:alpha val="43137"/>
                              </a:srgbClr>
                            </a:outerShdw>
                          </a:effectLst>
                          <a:latin typeface="Arial Black"/>
                          <a:ea typeface="Calibri"/>
                          <a:cs typeface="Times New Roman"/>
                        </a:rPr>
                        <a:t>orthographe pour tous, on peut lire </a:t>
                      </a:r>
                      <a:r>
                        <a:rPr lang="fr-FR" sz="1800" dirty="0">
                          <a:solidFill>
                            <a:srgbClr val="FFFF00"/>
                          </a:solidFill>
                          <a:effectLst>
                            <a:outerShdw blurRad="38100" dist="38100" dir="2700000" algn="tl">
                              <a:srgbClr val="000000">
                                <a:alpha val="43137"/>
                              </a:srgbClr>
                            </a:outerShdw>
                          </a:effectLst>
                          <a:latin typeface="Arial Black"/>
                          <a:ea typeface="Calibri"/>
                          <a:cs typeface="Times New Roman"/>
                        </a:rPr>
                        <a:t>avec plus de rapidité et mieux comprendre le texte.</a:t>
                      </a:r>
                      <a:endParaRPr lang="fr-FR" sz="1800" dirty="0">
                        <a:solidFill>
                          <a:srgbClr val="FFFF00"/>
                        </a:solidFill>
                        <a:effectLst>
                          <a:outerShdw blurRad="38100" dist="38100" dir="2700000" algn="tl">
                            <a:srgbClr val="000000">
                              <a:alpha val="43137"/>
                            </a:srgbClr>
                          </a:outerShdw>
                        </a:effectLst>
                        <a:latin typeface="Calibri"/>
                        <a:ea typeface="Calibri"/>
                        <a:cs typeface="Times New Roman"/>
                      </a:endParaRPr>
                    </a:p>
                  </a:txBody>
                  <a:tcPr marL="41553" marR="4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3E1A"/>
                    </a:solidFill>
                  </a:tcPr>
                </a:tc>
                <a:tc>
                  <a:txBody>
                    <a:bodyPr/>
                    <a:lstStyle/>
                    <a:p>
                      <a:pPr algn="l">
                        <a:spcAft>
                          <a:spcPts val="0"/>
                        </a:spcAft>
                      </a:pPr>
                      <a:r>
                        <a:rPr lang="fr-FR" sz="1800" b="1" dirty="0">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rPr>
                        <a:t>DESCRIPTION DE L’EXPERIENCE </a:t>
                      </a:r>
                      <a:endParaRPr lang="fr-FR" sz="1800" b="1" dirty="0">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endParaRPr>
                    </a:p>
                    <a:p>
                      <a:pPr algn="l">
                        <a:spcAft>
                          <a:spcPts val="0"/>
                        </a:spcAft>
                      </a:pPr>
                      <a:r>
                        <a:rPr lang="fr-FR" sz="1600" dirty="0">
                          <a:solidFill>
                            <a:schemeClr val="bg2"/>
                          </a:solidFill>
                          <a:latin typeface="Arial Black"/>
                          <a:ea typeface="Calibri"/>
                          <a:cs typeface="Times New Roman"/>
                        </a:rPr>
                        <a:t>Aujourd’hui, nous avons fait une expérience en français. Quatorze élèves ont écrit une phrase très mal orthographiée. Puis, </a:t>
                      </a:r>
                      <a:r>
                        <a:rPr lang="fr-FR" sz="1600" dirty="0" err="1">
                          <a:solidFill>
                            <a:schemeClr val="bg2"/>
                          </a:solidFill>
                          <a:latin typeface="Arial Black"/>
                          <a:ea typeface="Calibri"/>
                          <a:cs typeface="Times New Roman"/>
                        </a:rPr>
                        <a:t>Laurinda</a:t>
                      </a:r>
                      <a:r>
                        <a:rPr lang="fr-FR" sz="1600" dirty="0">
                          <a:solidFill>
                            <a:schemeClr val="bg2"/>
                          </a:solidFill>
                          <a:latin typeface="Arial Black"/>
                          <a:ea typeface="Calibri"/>
                          <a:cs typeface="Times New Roman"/>
                        </a:rPr>
                        <a:t>, une très bonne lectrice, a lu toutes les phrases. Elle les a péniblement déchiffrées en 2 minutes 13 ! </a:t>
                      </a:r>
                      <a:endParaRPr lang="fr-FR" sz="1600" dirty="0">
                        <a:solidFill>
                          <a:schemeClr val="bg2"/>
                        </a:solidFill>
                        <a:latin typeface="Calibri"/>
                        <a:ea typeface="Calibri"/>
                        <a:cs typeface="Times New Roman"/>
                      </a:endParaRPr>
                    </a:p>
                    <a:p>
                      <a:pPr algn="l">
                        <a:spcAft>
                          <a:spcPts val="0"/>
                        </a:spcAft>
                      </a:pPr>
                      <a:r>
                        <a:rPr lang="fr-FR" sz="1600" dirty="0">
                          <a:solidFill>
                            <a:schemeClr val="bg2"/>
                          </a:solidFill>
                          <a:latin typeface="Arial Black"/>
                          <a:ea typeface="Calibri"/>
                          <a:cs typeface="Times New Roman"/>
                        </a:rPr>
                        <a:t>Dans un second temps, les élèves ont réécrit leur phrase en supprimant les erreurs d’orthographe. </a:t>
                      </a:r>
                      <a:r>
                        <a:rPr lang="fr-FR" sz="1600" dirty="0" err="1">
                          <a:solidFill>
                            <a:schemeClr val="bg2"/>
                          </a:solidFill>
                          <a:latin typeface="Arial Black"/>
                          <a:ea typeface="Calibri"/>
                          <a:cs typeface="Times New Roman"/>
                        </a:rPr>
                        <a:t>Laurinda</a:t>
                      </a:r>
                      <a:r>
                        <a:rPr lang="fr-FR" sz="1600" dirty="0">
                          <a:solidFill>
                            <a:schemeClr val="bg2"/>
                          </a:solidFill>
                          <a:latin typeface="Arial Black"/>
                          <a:ea typeface="Calibri"/>
                          <a:cs typeface="Times New Roman"/>
                        </a:rPr>
                        <a:t> les a lues mais beaucoup plus rapidement, en 55 secondes !</a:t>
                      </a:r>
                      <a:endParaRPr lang="fr-FR" sz="1600" dirty="0">
                        <a:solidFill>
                          <a:schemeClr val="bg2"/>
                        </a:solidFill>
                        <a:latin typeface="Calibri"/>
                        <a:ea typeface="Calibri"/>
                        <a:cs typeface="Times New Roman"/>
                      </a:endParaRPr>
                    </a:p>
                    <a:p>
                      <a:pPr algn="l">
                        <a:spcAft>
                          <a:spcPts val="0"/>
                        </a:spcAft>
                      </a:pPr>
                      <a:r>
                        <a:rPr lang="fr-FR" sz="1800" b="1" dirty="0">
                          <a:solidFill>
                            <a:srgbClr val="FF0000"/>
                          </a:solidFill>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rPr>
                        <a:t>CONCLUSION DE L’EXPERIENCE </a:t>
                      </a:r>
                      <a:endParaRPr lang="fr-FR" sz="1800" b="1" dirty="0">
                        <a:effectLst>
                          <a:glow rad="228600">
                            <a:schemeClr val="accent3">
                              <a:satMod val="175000"/>
                              <a:alpha val="40000"/>
                            </a:schemeClr>
                          </a:glow>
                          <a:outerShdw blurRad="38100" dist="38100" dir="2700000" algn="tl">
                            <a:srgbClr val="000000">
                              <a:alpha val="43137"/>
                            </a:srgbClr>
                          </a:outerShdw>
                        </a:effectLst>
                        <a:latin typeface="Arial Narrow" pitchFamily="34" charset="0"/>
                        <a:ea typeface="Calibri"/>
                        <a:cs typeface="Times New Roman"/>
                      </a:endParaRPr>
                    </a:p>
                    <a:p>
                      <a:pPr algn="l">
                        <a:spcAft>
                          <a:spcPts val="0"/>
                        </a:spcAft>
                      </a:pPr>
                      <a:r>
                        <a:rPr lang="fr-FR" sz="1800" dirty="0">
                          <a:solidFill>
                            <a:srgbClr val="FFFF00"/>
                          </a:solidFill>
                          <a:effectLst>
                            <a:outerShdw blurRad="38100" dist="38100" dir="2700000" algn="tl">
                              <a:srgbClr val="000000">
                                <a:alpha val="43137"/>
                              </a:srgbClr>
                            </a:outerShdw>
                          </a:effectLst>
                          <a:latin typeface="Arial Black"/>
                          <a:ea typeface="Calibri"/>
                          <a:cs typeface="Times New Roman"/>
                        </a:rPr>
                        <a:t>J’en conclus que moins on fait de fautes dans une phrase, plus la lecture est facile. L’orthographe est donc très importante pour la lecture et la compréhension. Une phrase mal orthographiée est difficile à lire et à comprendre pour la personne qui nous relit et pour nous-mêmes.</a:t>
                      </a:r>
                      <a:endParaRPr lang="fr-FR" sz="1800" dirty="0">
                        <a:solidFill>
                          <a:srgbClr val="FFFF00"/>
                        </a:solidFill>
                        <a:effectLst>
                          <a:outerShdw blurRad="38100" dist="38100" dir="2700000" algn="tl">
                            <a:srgbClr val="000000">
                              <a:alpha val="43137"/>
                            </a:srgbClr>
                          </a:outerShdw>
                        </a:effectLst>
                        <a:latin typeface="Calibri"/>
                        <a:ea typeface="Calibri"/>
                        <a:cs typeface="Times New Roman"/>
                      </a:endParaRPr>
                    </a:p>
                  </a:txBody>
                  <a:tcPr marL="41553" marR="41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23E1A"/>
                    </a:solidFill>
                  </a:tcPr>
                </a:tc>
                <a:extLst>
                  <a:ext uri="{0D108BD9-81ED-4DB2-BD59-A6C34878D82A}">
                    <a16:rowId xmlns:a16="http://schemas.microsoft.com/office/drawing/2014/main" val="10001"/>
                  </a:ext>
                </a:extLst>
              </a:tr>
            </a:tbl>
          </a:graphicData>
        </a:graphic>
      </p:graphicFrame>
      <p:sp>
        <p:nvSpPr>
          <p:cNvPr id="3" name="Espace réservé du numéro de diapositive 2"/>
          <p:cNvSpPr>
            <a:spLocks noGrp="1"/>
          </p:cNvSpPr>
          <p:nvPr>
            <p:ph type="sldNum" sz="quarter" idx="12"/>
          </p:nvPr>
        </p:nvSpPr>
        <p:spPr/>
        <p:txBody>
          <a:bodyPr/>
          <a:lstStyle/>
          <a:p>
            <a:fld id="{E2ECF0C9-7367-4BE0-BC4E-634980D53358}" type="slidenum">
              <a:rPr lang="fr-FR" b="1" smtClean="0">
                <a:solidFill>
                  <a:srgbClr val="7030A0"/>
                </a:solidFill>
              </a:rPr>
              <a:pPr/>
              <a:t>5</a:t>
            </a:fld>
            <a:endParaRPr lang="fr-FR" b="1"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753991" y="1957481"/>
            <a:ext cx="8064896"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lang="fr-FR" sz="2400" dirty="0">
                <a:solidFill>
                  <a:srgbClr val="FFFF00"/>
                </a:solidFill>
                <a:latin typeface="Arial Black" pitchFamily="34" charset="0"/>
                <a:ea typeface="Calibri" pitchFamily="34" charset="0"/>
                <a:cs typeface="Times New Roman" pitchFamily="18" charset="0"/>
              </a:rPr>
              <a:t>Q</a:t>
            </a:r>
            <a:r>
              <a:rPr kumimoji="0" lang="fr-FR" sz="2400" b="0" i="0" u="none" strike="noStrike" cap="none" normalizeH="0" baseline="0" dirty="0">
                <a:ln>
                  <a:noFill/>
                </a:ln>
                <a:solidFill>
                  <a:srgbClr val="FFFF00"/>
                </a:solidFill>
                <a:effectLst/>
                <a:latin typeface="Arial Black" pitchFamily="34" charset="0"/>
                <a:ea typeface="Calibri" pitchFamily="34" charset="0"/>
                <a:cs typeface="Times New Roman" pitchFamily="18" charset="0"/>
              </a:rPr>
              <a:t>uelques tests rapides à proposer aux élèves</a:t>
            </a:r>
          </a:p>
          <a:p>
            <a:pPr marL="0" marR="0" lvl="0" indent="449263" algn="l" defTabSz="914400" rtl="0" eaLnBrk="1" fontAlgn="base" latinLnBrk="0" hangingPunct="1">
              <a:lnSpc>
                <a:spcPct val="100000"/>
              </a:lnSpc>
              <a:spcBef>
                <a:spcPct val="0"/>
              </a:spcBef>
              <a:spcAft>
                <a:spcPct val="0"/>
              </a:spcAft>
              <a:buClrTx/>
              <a:buSzTx/>
              <a:buFontTx/>
              <a:buNone/>
              <a:tabLst/>
            </a:pPr>
            <a:endParaRPr lang="fr-FR" sz="2400" dirty="0">
              <a:solidFill>
                <a:srgbClr val="FFFF00"/>
              </a:solidFill>
              <a:latin typeface="Arial Black" pitchFamily="34" charset="0"/>
              <a:ea typeface="Calibri"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a:ln>
                  <a:noFill/>
                </a:ln>
                <a:solidFill>
                  <a:srgbClr val="FFFF00"/>
                </a:solidFill>
                <a:effectLst/>
                <a:ea typeface="Calibri" pitchFamily="34" charset="0"/>
                <a:cs typeface="Times New Roman" pitchFamily="18" charset="0"/>
              </a:rPr>
              <a:t>On peut dicter les phrases ou expressions suivantes puis faire expliciter le sens selon l’orthographe pour aboutir à la conclusion que le contexte (donc le sens) est la clé.</a:t>
            </a: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6</a:t>
            </a:fld>
            <a:endParaRPr lang="fr-FR"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2267744" y="1700808"/>
            <a:ext cx="482453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Dupont, ce lâche !</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		</a:t>
            </a:r>
            <a:endParaRPr kumimoji="0" lang="fr-FR" sz="28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Dupont se lâche !		</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7</a:t>
            </a:fld>
            <a:endParaRPr lang="fr-FR" b="1"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2267744" y="1054479"/>
            <a:ext cx="576064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Ils ont reçu </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8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 plein de nouveautés</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800" dirty="0">
              <a:solidFill>
                <a:schemeClr val="bg2"/>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800">
                <a:solidFill>
                  <a:schemeClr val="bg2"/>
                </a:solidFill>
                <a:latin typeface="Arial Black" pitchFamily="34" charset="0"/>
                <a:ea typeface="Calibri" pitchFamily="34" charset="0"/>
                <a:cs typeface="Times New Roman" pitchFamily="18" charset="0"/>
              </a:rPr>
              <a:t>- p</a:t>
            </a:r>
            <a:r>
              <a:rPr kumimoji="0" lang="fr-FR" sz="2800" b="0" i="0" u="none" strike="noStrike" cap="none" normalizeH="0" baseline="0">
                <a:ln>
                  <a:noFill/>
                </a:ln>
                <a:solidFill>
                  <a:schemeClr val="bg2"/>
                </a:solidFill>
                <a:effectLst/>
                <a:latin typeface="Arial Black" pitchFamily="34" charset="0"/>
                <a:ea typeface="Calibri" pitchFamily="34" charset="0"/>
                <a:cs typeface="Times New Roman" pitchFamily="18" charset="0"/>
              </a:rPr>
              <a:t>lein </a:t>
            </a: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de nouveaux thés</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		</a:t>
            </a:r>
            <a:endParaRPr kumimoji="0" lang="fr-FR" sz="28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8</a:t>
            </a:fld>
            <a:endParaRPr lang="fr-FR" b="1" dirty="0">
              <a:solidFill>
                <a:srgbClr val="7030A0"/>
              </a:solidFill>
            </a:endParaRPr>
          </a:p>
        </p:txBody>
      </p:sp>
    </p:spTree>
    <p:extLst>
      <p:ext uri="{BB962C8B-B14F-4D97-AF65-F5344CB8AC3E}">
        <p14:creationId xmlns:p14="http://schemas.microsoft.com/office/powerpoint/2010/main" val="1485678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3">
                <a:lumMod val="50000"/>
              </a:schemeClr>
            </a:gs>
            <a:gs pos="1000">
              <a:schemeClr val="accent3">
                <a:lumMod val="50000"/>
              </a:schemeClr>
            </a:gs>
            <a:gs pos="64999">
              <a:schemeClr val="accent3">
                <a:lumMod val="50000"/>
              </a:schemeClr>
            </a:gs>
            <a:gs pos="100000">
              <a:srgbClr val="1C230F"/>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4536504"/>
          </a:xfrm>
        </p:spPr>
        <p:txBody>
          <a:bodyPr>
            <a:noAutofit/>
          </a:bodyPr>
          <a:lstStyle/>
          <a:p>
            <a:pPr algn="l">
              <a:spcAft>
                <a:spcPts val="0"/>
              </a:spcAft>
            </a:pPr>
            <a:br>
              <a:rPr lang="fr-FR" sz="4800" dirty="0"/>
            </a:br>
            <a:r>
              <a:rPr lang="fr-FR" sz="4800" dirty="0">
                <a:solidFill>
                  <a:schemeClr val="bg2"/>
                </a:solidFill>
                <a:latin typeface="Arial Black"/>
                <a:ea typeface="Calibri"/>
                <a:cs typeface="Times New Roman"/>
              </a:rPr>
              <a:t> 	</a:t>
            </a:r>
            <a:br>
              <a:rPr lang="fr-FR" sz="4800" dirty="0">
                <a:solidFill>
                  <a:schemeClr val="bg2"/>
                </a:solidFill>
                <a:latin typeface="Arial Black"/>
                <a:ea typeface="Calibri"/>
                <a:cs typeface="Times New Roman"/>
              </a:rPr>
            </a:br>
            <a:r>
              <a:rPr lang="fr-FR" sz="4800" dirty="0">
                <a:solidFill>
                  <a:schemeClr val="bg2"/>
                </a:solidFill>
                <a:latin typeface="Arial Black"/>
                <a:ea typeface="Calibri"/>
                <a:cs typeface="Times New Roman"/>
              </a:rPr>
              <a:t>	</a:t>
            </a:r>
            <a:br>
              <a:rPr lang="fr-FR" sz="4800" dirty="0">
                <a:ea typeface="Calibri"/>
                <a:cs typeface="Times New Roman"/>
              </a:rPr>
            </a:br>
            <a:endParaRPr lang="fr-FR" sz="4800" dirty="0">
              <a:solidFill>
                <a:schemeClr val="bg2"/>
              </a:solidFill>
              <a:latin typeface="Balloon" pitchFamily="2" charset="0"/>
            </a:endParaRPr>
          </a:p>
        </p:txBody>
      </p:sp>
      <p:sp>
        <p:nvSpPr>
          <p:cNvPr id="87041" name="Rectangle 1"/>
          <p:cNvSpPr>
            <a:spLocks noChangeArrowheads="1"/>
          </p:cNvSpPr>
          <p:nvPr/>
        </p:nvSpPr>
        <p:spPr bwMode="auto">
          <a:xfrm>
            <a:off x="1403648" y="1141875"/>
            <a:ext cx="6192688"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a:ln>
                  <a:noFill/>
                </a:ln>
                <a:solidFill>
                  <a:srgbClr val="FFFF00"/>
                </a:solidFill>
                <a:effectLst/>
                <a:latin typeface="Arial Black" pitchFamily="34" charset="0"/>
                <a:ea typeface="Calibri" pitchFamily="34" charset="0"/>
                <a:cs typeface="Times New Roman" pitchFamily="18" charset="0"/>
              </a:rPr>
              <a:t>Attention !</a:t>
            </a:r>
            <a:endParaRPr lang="fr-FR" sz="2200" dirty="0">
              <a:solidFill>
                <a:srgbClr val="FFFF00"/>
              </a:solidFill>
              <a:latin typeface="Arial Black" pitchFamily="34"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lang="fr-FR" sz="2200" dirty="0">
                <a:solidFill>
                  <a:srgbClr val="FFFF00"/>
                </a:solidFill>
                <a:latin typeface="Arial Black" pitchFamily="34" charset="0"/>
                <a:ea typeface="Calibri" pitchFamily="34" charset="0"/>
                <a:cs typeface="Times New Roman" pitchFamily="18" charset="0"/>
              </a:rPr>
              <a:t>L</a:t>
            </a:r>
            <a:r>
              <a:rPr kumimoji="0" lang="fr-FR" sz="2200" b="0" i="0" u="none" strike="noStrike" cap="none" normalizeH="0" baseline="0" dirty="0">
                <a:ln>
                  <a:noFill/>
                </a:ln>
                <a:solidFill>
                  <a:srgbClr val="FFFF00"/>
                </a:solidFill>
                <a:effectLst/>
                <a:latin typeface="Arial Black" pitchFamily="34" charset="0"/>
                <a:ea typeface="Calibri" pitchFamily="34" charset="0"/>
                <a:cs typeface="Times New Roman" pitchFamily="18" charset="0"/>
              </a:rPr>
              <a:t>es pluriels ont un sens !</a:t>
            </a:r>
          </a:p>
          <a:p>
            <a:pPr marL="0" marR="0" lvl="0" indent="449263" algn="l" defTabSz="914400" rtl="0" eaLnBrk="0" fontAlgn="base" latinLnBrk="0" hangingPunct="0">
              <a:lnSpc>
                <a:spcPct val="100000"/>
              </a:lnSpc>
              <a:spcBef>
                <a:spcPct val="0"/>
              </a:spcBef>
              <a:spcAft>
                <a:spcPct val="0"/>
              </a:spcAft>
              <a:buClrTx/>
              <a:buSzTx/>
              <a:buFontTx/>
              <a:buNone/>
              <a:tabLst/>
            </a:pPr>
            <a:r>
              <a:rPr lang="fr-FR" sz="2200" dirty="0">
                <a:solidFill>
                  <a:srgbClr val="FFFF00"/>
                </a:solidFill>
                <a:cs typeface="Times New Roman" pitchFamily="18" charset="0"/>
              </a:rPr>
              <a:t>Voici un travail noté dans le cahier de textes de deux élèves : la tâche est-elle la même?</a:t>
            </a: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Faire exercice p 127.</a:t>
            </a:r>
          </a:p>
          <a:p>
            <a:pPr marL="0" marR="0" lvl="0" indent="449263" algn="l" defTabSz="914400" rtl="0" eaLnBrk="0" fontAlgn="base" latinLnBrk="0" hangingPunct="0">
              <a:lnSpc>
                <a:spcPct val="100000"/>
              </a:lnSpc>
              <a:spcBef>
                <a:spcPct val="0"/>
              </a:spcBef>
              <a:spcAft>
                <a:spcPct val="0"/>
              </a:spcAft>
              <a:buClrTx/>
              <a:buSzTx/>
              <a:buFontTx/>
              <a:buChar char="-"/>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endParaRPr lang="fr-FR" sz="600" dirty="0">
              <a:solidFill>
                <a:schemeClr val="bg2"/>
              </a:solidFill>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200" b="0" i="0" u="none" strike="noStrike" cap="none" normalizeH="0" baseline="0" dirty="0">
                <a:ln>
                  <a:noFill/>
                </a:ln>
                <a:solidFill>
                  <a:schemeClr val="bg2"/>
                </a:solidFill>
                <a:effectLst/>
                <a:latin typeface="Arial Black" pitchFamily="34" charset="0"/>
                <a:ea typeface="Calibri" pitchFamily="34" charset="0"/>
                <a:cs typeface="Times New Roman" pitchFamily="18" charset="0"/>
              </a:rPr>
              <a:t>Faire exercices p 127.</a:t>
            </a:r>
          </a:p>
          <a:p>
            <a:pPr marL="0" marR="0" lvl="0" indent="449263" algn="l" defTabSz="914400" rtl="0" eaLnBrk="0" fontAlgn="base" latinLnBrk="0" hangingPunct="0">
              <a:lnSpc>
                <a:spcPct val="100000"/>
              </a:lnSpc>
              <a:spcBef>
                <a:spcPct val="0"/>
              </a:spcBef>
              <a:spcAft>
                <a:spcPct val="0"/>
              </a:spcAft>
              <a:buClrTx/>
              <a:buSzTx/>
              <a:buFontTx/>
              <a:buChar char="-"/>
              <a:tabLst/>
            </a:pPr>
            <a:endParaRPr lang="fr-FR" sz="2200" dirty="0">
              <a:solidFill>
                <a:schemeClr val="bg2"/>
              </a:solidFill>
              <a:latin typeface="Arial Black"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endParaRPr kumimoji="0" lang="fr-FR" sz="600" b="0" i="0" u="none" strike="noStrike" cap="none" normalizeH="0" baseline="0" dirty="0">
              <a:ln>
                <a:noFill/>
              </a:ln>
              <a:solidFill>
                <a:schemeClr val="bg2"/>
              </a:solidFill>
              <a:effectLst/>
              <a:latin typeface="Arial Black"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bg2"/>
              </a:solidFill>
              <a:effectLst/>
              <a:latin typeface="Arial Black" pitchFamily="34" charset="0"/>
            </a:endParaRPr>
          </a:p>
        </p:txBody>
      </p:sp>
      <p:sp>
        <p:nvSpPr>
          <p:cNvPr id="4" name="Espace réservé du numéro de diapositive 3"/>
          <p:cNvSpPr>
            <a:spLocks noGrp="1"/>
          </p:cNvSpPr>
          <p:nvPr>
            <p:ph type="sldNum" sz="quarter" idx="12"/>
          </p:nvPr>
        </p:nvSpPr>
        <p:spPr/>
        <p:txBody>
          <a:bodyPr/>
          <a:lstStyle/>
          <a:p>
            <a:fld id="{E2ECF0C9-7367-4BE0-BC4E-634980D53358}" type="slidenum">
              <a:rPr lang="fr-FR" b="1" smtClean="0">
                <a:solidFill>
                  <a:srgbClr val="7030A0"/>
                </a:solidFill>
              </a:rPr>
              <a:pPr/>
              <a:t>9</a:t>
            </a:fld>
            <a:endParaRPr lang="fr-FR" b="1" dirty="0">
              <a:solidFill>
                <a:srgbClr val="7030A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671</Words>
  <Application>Microsoft Office PowerPoint</Application>
  <PresentationFormat>Affichage à l'écran (4:3)</PresentationFormat>
  <Paragraphs>140</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Arial Black</vt:lpstr>
      <vt:lpstr>Arial Narrow</vt:lpstr>
      <vt:lpstr>Balloon</vt:lpstr>
      <vt:lpstr>Calibri</vt:lpstr>
      <vt:lpstr>Thème Office</vt:lpstr>
      <vt:lpstr>Présentation PowerPoint</vt:lpstr>
      <vt:lpstr>      </vt:lpstr>
      <vt:lpstr>Présentation PowerPoint</vt:lpstr>
      <vt:lpstr>Présentation PowerPoint</vt:lpstr>
      <vt:lpstr>Présentation PowerPoint</vt:lpstr>
      <vt:lpstr>      </vt:lpstr>
      <vt:lpstr>      </vt:lpstr>
      <vt:lpstr>      </vt:lpstr>
      <vt:lpstr>      </vt:lpstr>
      <vt:lpstr>      </vt:lpstr>
      <vt:lpstr>      </vt:lpstr>
      <vt:lpstr>        RECHERCHE : Quel est le proverbe originel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l’orthographe</dc:title>
  <dc:creator>Nicolas</dc:creator>
  <cp:lastModifiedBy>jmassonnat@int.ac-nancy-metz.fr</cp:lastModifiedBy>
  <cp:revision>143</cp:revision>
  <dcterms:created xsi:type="dcterms:W3CDTF">2017-02-24T06:33:57Z</dcterms:created>
  <dcterms:modified xsi:type="dcterms:W3CDTF">2023-09-26T14:34:36Z</dcterms:modified>
</cp:coreProperties>
</file>