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handoutMasterIdLst>
    <p:handoutMasterId r:id="rId16"/>
  </p:handoutMasterIdLst>
  <p:sldIdLst>
    <p:sldId id="256" r:id="rId2"/>
    <p:sldId id="275" r:id="rId3"/>
    <p:sldId id="258" r:id="rId4"/>
    <p:sldId id="259" r:id="rId5"/>
    <p:sldId id="262" r:id="rId6"/>
    <p:sldId id="263" r:id="rId7"/>
    <p:sldId id="270" r:id="rId8"/>
    <p:sldId id="261" r:id="rId9"/>
    <p:sldId id="264" r:id="rId10"/>
    <p:sldId id="265" r:id="rId11"/>
    <p:sldId id="266" r:id="rId12"/>
    <p:sldId id="267" r:id="rId13"/>
    <p:sldId id="273" r:id="rId14"/>
    <p:sldId id="268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" initials="U" lastIdx="5" clrIdx="0"/>
  <p:cmAuthor id="2" name="Lucie Antoine" initials="L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C32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4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17A0A-CD4D-421F-8875-63CB6E52FE50}" type="datetimeFigureOut">
              <a:rPr lang="fr-FR" smtClean="0"/>
              <a:t>23/02/2022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70518-1519-40FD-B1FB-09817B8AB5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245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v-lorraine.fr/content/lycees" TargetMode="External"/><Relationship Id="rId3" Type="http://schemas.openxmlformats.org/officeDocument/2006/relationships/hyperlink" Target="http://www.horizons21.fr/" TargetMode="External"/><Relationship Id="rId7" Type="http://schemas.openxmlformats.org/officeDocument/2006/relationships/hyperlink" Target="http://www.univ-lorraine.fr/" TargetMode="External"/><Relationship Id="rId2" Type="http://schemas.openxmlformats.org/officeDocument/2006/relationships/hyperlink" Target="http://www.secondes-premieres2021-2022.f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sservices.etudiant.gouv.fr/envole" TargetMode="External"/><Relationship Id="rId5" Type="http://schemas.openxmlformats.org/officeDocument/2006/relationships/hyperlink" Target="http://www.onisep.fr/" TargetMode="External"/><Relationship Id="rId4" Type="http://schemas.openxmlformats.org/officeDocument/2006/relationships/hyperlink" Target="http://www.terminales2021-2022.f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8052" y="882376"/>
            <a:ext cx="10758888" cy="277522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4800" dirty="0"/>
              <a:t>JE TESTE MES CONNAISSANCES SUR L’ENSEIGNEMENT SUPERIEUR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1285" y="3827785"/>
            <a:ext cx="9365602" cy="631921"/>
          </a:xfrm>
        </p:spPr>
        <p:txBody>
          <a:bodyPr>
            <a:normAutofit/>
          </a:bodyPr>
          <a:lstStyle/>
          <a:p>
            <a:r>
              <a:rPr lang="fr-FR" i="1" dirty="0"/>
              <a:t>« CAP </a:t>
            </a:r>
            <a:r>
              <a:rPr lang="fr-FR" i="1" dirty="0" smtClean="0"/>
              <a:t>SUR L’ENSEIGNEMENT SUPERIEUR »</a:t>
            </a:r>
            <a:r>
              <a:rPr lang="fr-FR" i="1" dirty="0"/>
              <a:t> </a:t>
            </a:r>
          </a:p>
        </p:txBody>
      </p:sp>
      <p:pic>
        <p:nvPicPr>
          <p:cNvPr id="6" name="Picture 2" descr="logo-universite-de-lorra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2917" y="4889464"/>
            <a:ext cx="2253970" cy="791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429F5B31-FCDC-1A43-B5F0-DC5611C7C49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760884" y="4709458"/>
            <a:ext cx="1569085" cy="11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528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13" y="1071624"/>
            <a:ext cx="1812235" cy="1812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858128"/>
              </p:ext>
            </p:extLst>
          </p:nvPr>
        </p:nvGraphicFramePr>
        <p:xfrm>
          <a:off x="308113" y="3060257"/>
          <a:ext cx="11410122" cy="3436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8070">
                  <a:extLst>
                    <a:ext uri="{9D8B030D-6E8A-4147-A177-3AD203B41FA5}">
                      <a16:colId xmlns:a16="http://schemas.microsoft.com/office/drawing/2014/main" xmlns="" val="97269492"/>
                    </a:ext>
                  </a:extLst>
                </a:gridCol>
                <a:gridCol w="3882887">
                  <a:extLst>
                    <a:ext uri="{9D8B030D-6E8A-4147-A177-3AD203B41FA5}">
                      <a16:colId xmlns:a16="http://schemas.microsoft.com/office/drawing/2014/main" xmlns="" val="1273484908"/>
                    </a:ext>
                  </a:extLst>
                </a:gridCol>
                <a:gridCol w="5579165">
                  <a:extLst>
                    <a:ext uri="{9D8B030D-6E8A-4147-A177-3AD203B41FA5}">
                      <a16:colId xmlns:a16="http://schemas.microsoft.com/office/drawing/2014/main" xmlns="" val="3129157427"/>
                    </a:ext>
                  </a:extLst>
                </a:gridCol>
              </a:tblGrid>
              <a:tr h="471808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Au</a:t>
                      </a:r>
                      <a:r>
                        <a:rPr lang="fr-FR" baseline="0" dirty="0"/>
                        <a:t> Lycée</a:t>
                      </a:r>
                      <a:endParaRPr lang="fr-FR" dirty="0"/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En Prépa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171936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Temps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30h / semaine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30-40h de cours semaine + </a:t>
                      </a:r>
                      <a:r>
                        <a:rPr lang="fr-FR" dirty="0" err="1"/>
                        <a:t>k</a:t>
                      </a:r>
                      <a:r>
                        <a:rPr lang="fr-FR" dirty="0" err="1" smtClean="0"/>
                        <a:t>hôlles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/>
                        <a:t>2/3 fois</a:t>
                      </a:r>
                      <a:r>
                        <a:rPr lang="fr-FR" baseline="0" dirty="0"/>
                        <a:t> par semaine</a:t>
                      </a:r>
                      <a:r>
                        <a:rPr lang="fr-FR" dirty="0"/>
                        <a:t> + examens blancs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7857085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Cadre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30-35 / classe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40/classe</a:t>
                      </a:r>
                      <a:r>
                        <a:rPr lang="fr-FR" baseline="0" dirty="0"/>
                        <a:t> environ</a:t>
                      </a:r>
                    </a:p>
                    <a:p>
                      <a:pPr algn="ctr"/>
                      <a:r>
                        <a:rPr lang="fr-FR" dirty="0"/>
                        <a:t>Proximité</a:t>
                      </a:r>
                      <a:r>
                        <a:rPr lang="fr-FR" baseline="0" dirty="0"/>
                        <a:t> avec les professeurs qui jouent le rôle de tuteur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310809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Travail personnel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Cadré, avec des échéances</a:t>
                      </a:r>
                      <a:r>
                        <a:rPr lang="fr-FR" baseline="0" dirty="0"/>
                        <a:t> courtes, préparé en classe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Beaucoup de travail personnel (20h</a:t>
                      </a:r>
                      <a:r>
                        <a:rPr lang="fr-FR" baseline="0" dirty="0"/>
                        <a:t> environ)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9893774"/>
                  </a:ext>
                </a:extLst>
              </a:tr>
              <a:tr h="77000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Fonctionnement</a:t>
                      </a: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/>
                        <a:t>Par semestre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Évaluation régulière du  travail, cours et travaux dirigés, devoir sur  table et colles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042412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935539" y="376534"/>
            <a:ext cx="8976689" cy="160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10000"/>
            </a:pPr>
            <a:r>
              <a:rPr lang="fr-FR" sz="2400" dirty="0">
                <a:solidFill>
                  <a:srgbClr val="00B050"/>
                </a:solidFill>
                <a:hlinkClick r:id="rId3" action="ppaction://hlinksldjump"/>
              </a:rPr>
              <a:t>8. Les CPGE s’adressent :</a:t>
            </a:r>
            <a:endParaRPr lang="fr-FR" sz="2400" dirty="0">
              <a:solidFill>
                <a:srgbClr val="00B05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☐ </a:t>
            </a:r>
            <a:r>
              <a:rPr lang="fr-FR" sz="2400" dirty="0">
                <a:solidFill>
                  <a:srgbClr val="00B050"/>
                </a:solidFill>
              </a:rPr>
              <a:t>Aux meilleurs élèves de terminale</a:t>
            </a:r>
          </a:p>
          <a:p>
            <a:r>
              <a:rPr lang="en-US" sz="2400" dirty="0">
                <a:solidFill>
                  <a:srgbClr val="00B050"/>
                </a:solidFill>
              </a:rPr>
              <a:t>☐ </a:t>
            </a:r>
            <a:r>
              <a:rPr lang="fr-FR" sz="2400" dirty="0">
                <a:solidFill>
                  <a:srgbClr val="00B050"/>
                </a:solidFill>
              </a:rPr>
              <a:t>Aux élèves solides, rigoureux et travailleurs</a:t>
            </a:r>
          </a:p>
          <a:p>
            <a:r>
              <a:rPr lang="en-US" sz="2400" dirty="0">
                <a:solidFill>
                  <a:srgbClr val="00B050"/>
                </a:solidFill>
              </a:rPr>
              <a:t>☐ </a:t>
            </a:r>
            <a:r>
              <a:rPr lang="fr-FR" sz="2400" dirty="0">
                <a:solidFill>
                  <a:srgbClr val="00B050"/>
                </a:solidFill>
              </a:rPr>
              <a:t>A tous les élèves de terminale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255504" y="2178574"/>
            <a:ext cx="9456598" cy="70528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Aux élèves solides, rigoureux et travailleurs</a:t>
            </a:r>
          </a:p>
        </p:txBody>
      </p:sp>
    </p:spTree>
    <p:extLst>
      <p:ext uri="{BB962C8B-B14F-4D97-AF65-F5344CB8AC3E}">
        <p14:creationId xmlns:p14="http://schemas.microsoft.com/office/powerpoint/2010/main" val="48671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5087" y="2681370"/>
            <a:ext cx="11081825" cy="3874191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endParaRPr lang="fr-FR" sz="2600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fr-FR" sz="2000" dirty="0">
                <a:solidFill>
                  <a:schemeClr val="tx1"/>
                </a:solidFill>
              </a:rPr>
              <a:t>Exemples</a:t>
            </a:r>
            <a:r>
              <a:rPr lang="fr-FR" sz="2000" dirty="0"/>
              <a:t> :</a:t>
            </a:r>
          </a:p>
          <a:p>
            <a:r>
              <a:rPr lang="fr-FR" sz="2000" dirty="0"/>
              <a:t>Etudes courtes :</a:t>
            </a:r>
          </a:p>
          <a:p>
            <a:pPr lvl="1"/>
            <a:r>
              <a:rPr lang="fr-FR" dirty="0"/>
              <a:t>IRTS : Ecole du Social </a:t>
            </a:r>
            <a:r>
              <a:rPr lang="fr-FR" dirty="0">
                <a:sym typeface="Wingdings" panose="05000000000000000000" pitchFamily="2" charset="2"/>
              </a:rPr>
              <a:t> Assistant Social, Educateur Spécialisé, Educateur Jeunes enfants…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IFSI : Institut de Formation aux Soins infirmiers  Infirmier, Aide soignant…</a:t>
            </a:r>
          </a:p>
          <a:p>
            <a:pPr lvl="1"/>
            <a:endParaRPr lang="fr-FR" dirty="0">
              <a:sym typeface="Wingdings" panose="05000000000000000000" pitchFamily="2" charset="2"/>
            </a:endParaRPr>
          </a:p>
          <a:p>
            <a:r>
              <a:rPr lang="fr-FR" sz="2000" dirty="0">
                <a:sym typeface="Wingdings" panose="05000000000000000000" pitchFamily="2" charset="2"/>
              </a:rPr>
              <a:t>Etudes longues :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Ecole d’arts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Ecole d’ingénieur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Ecole de commerce</a:t>
            </a:r>
          </a:p>
          <a:p>
            <a:pPr lvl="1"/>
            <a:r>
              <a:rPr lang="fr-FR" dirty="0">
                <a:sym typeface="Wingdings" panose="05000000000000000000" pitchFamily="2" charset="2"/>
              </a:rPr>
              <a:t>Ecole d’architecture</a:t>
            </a:r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06437" y="564062"/>
            <a:ext cx="11155680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10000"/>
            </a:pPr>
            <a:r>
              <a:rPr lang="fr-FR" sz="2400" b="1" dirty="0">
                <a:solidFill>
                  <a:srgbClr val="00B050"/>
                </a:solidFill>
                <a:hlinkClick r:id="rId2" action="ppaction://hlinksldjump"/>
              </a:rPr>
              <a:t>9. Les écoles spécialisées mènent souvent à un métier précis (infirmier, éducateur, architecte…)</a:t>
            </a:r>
            <a:endParaRPr lang="fr-FR" sz="2400" b="1" dirty="0">
              <a:solidFill>
                <a:srgbClr val="00B050"/>
              </a:solidFill>
            </a:endParaRPr>
          </a:p>
          <a:p>
            <a:r>
              <a:rPr lang="en-US" sz="2400" b="1" dirty="0">
                <a:solidFill>
                  <a:srgbClr val="00B050"/>
                </a:solidFill>
              </a:rPr>
              <a:t>☐</a:t>
            </a:r>
            <a:r>
              <a:rPr lang="fr-FR" sz="2400" b="1" dirty="0">
                <a:solidFill>
                  <a:srgbClr val="00B050"/>
                </a:solidFill>
              </a:rPr>
              <a:t>Vrai					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☐</a:t>
            </a:r>
            <a:r>
              <a:rPr lang="fr-FR" sz="2400" b="1" dirty="0">
                <a:solidFill>
                  <a:srgbClr val="00B050"/>
                </a:solidFill>
              </a:rPr>
              <a:t>Faux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680936" y="2207589"/>
            <a:ext cx="3840496" cy="70528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VRAI</a:t>
            </a:r>
          </a:p>
        </p:txBody>
      </p:sp>
    </p:spTree>
    <p:extLst>
      <p:ext uri="{BB962C8B-B14F-4D97-AF65-F5344CB8AC3E}">
        <p14:creationId xmlns:p14="http://schemas.microsoft.com/office/powerpoint/2010/main" val="354878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4259" y="2723715"/>
            <a:ext cx="5739786" cy="70528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Sur concours </a:t>
            </a:r>
            <a:r>
              <a:rPr lang="fr-FR" sz="2400" b="1" u="sng" dirty="0">
                <a:solidFill>
                  <a:srgbClr val="002060"/>
                </a:solidFill>
              </a:rPr>
              <a:t>ou</a:t>
            </a:r>
            <a:r>
              <a:rPr lang="fr-FR" sz="2400" b="1" dirty="0">
                <a:solidFill>
                  <a:srgbClr val="002060"/>
                </a:solidFill>
              </a:rPr>
              <a:t> dossier</a:t>
            </a:r>
          </a:p>
        </p:txBody>
      </p:sp>
      <p:sp>
        <p:nvSpPr>
          <p:cNvPr id="3" name="Rectangle 2"/>
          <p:cNvSpPr/>
          <p:nvPr/>
        </p:nvSpPr>
        <p:spPr>
          <a:xfrm>
            <a:off x="428863" y="604288"/>
            <a:ext cx="11403752" cy="160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10000"/>
            </a:pPr>
            <a:r>
              <a:rPr lang="fr-FR" sz="2400" b="1" dirty="0">
                <a:solidFill>
                  <a:srgbClr val="00B050"/>
                </a:solidFill>
              </a:rPr>
              <a:t>10. On entre dans les écoles spécialisées 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☐ </a:t>
            </a:r>
            <a:r>
              <a:rPr lang="fr-FR" sz="2400" b="1" dirty="0">
                <a:solidFill>
                  <a:srgbClr val="00B050"/>
                </a:solidFill>
              </a:rPr>
              <a:t>Sur dossier	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☐ </a:t>
            </a:r>
            <a:r>
              <a:rPr lang="fr-FR" sz="2400" b="1" dirty="0">
                <a:solidFill>
                  <a:srgbClr val="00B050"/>
                </a:solidFill>
              </a:rPr>
              <a:t>Sur concours		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☐ </a:t>
            </a:r>
            <a:r>
              <a:rPr lang="fr-FR" sz="2400" b="1" dirty="0">
                <a:solidFill>
                  <a:srgbClr val="00B050"/>
                </a:solidFill>
              </a:rPr>
              <a:t>Il n’y a pas de sélection à l’entrée dans ces écoles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28863" y="3429000"/>
            <a:ext cx="114037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Les écoles du secteur social (IRTS) ainsi que les IFSI (instituts de formations en soins infirmiers) </a:t>
            </a:r>
            <a:r>
              <a:rPr lang="fr-FR" sz="2400" dirty="0" smtClean="0"/>
              <a:t>recrutent  </a:t>
            </a:r>
            <a:r>
              <a:rPr lang="fr-FR" sz="2400" dirty="0"/>
              <a:t>sur dossier via PARCOURSUP et éventuellement entretien.</a:t>
            </a:r>
          </a:p>
          <a:p>
            <a:endParaRPr lang="fr-FR" sz="2400" dirty="0"/>
          </a:p>
          <a:p>
            <a:endParaRPr lang="fr-FR" sz="2400" dirty="0"/>
          </a:p>
          <a:p>
            <a:r>
              <a:rPr lang="fr-FR" sz="2400" dirty="0"/>
              <a:t>Certaines écoles du secteur paramédical (audioprothésiste, orthophoniste, orthoptiste, pédicure podologue, ergothérapie) recrutent désormais sur dossier et intègrent la procédure </a:t>
            </a:r>
            <a:r>
              <a:rPr lang="fr-FR" sz="2400" dirty="0" smtClean="0"/>
              <a:t>PARCOURSUP,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68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6983" y="450573"/>
            <a:ext cx="9875520" cy="874643"/>
          </a:xfrm>
        </p:spPr>
        <p:txBody>
          <a:bodyPr>
            <a:normAutofit/>
          </a:bodyPr>
          <a:lstStyle/>
          <a:p>
            <a:r>
              <a:rPr lang="fr-FR" sz="4800" dirty="0"/>
              <a:t>Résultats…</a:t>
            </a:r>
          </a:p>
        </p:txBody>
      </p:sp>
      <p:pic>
        <p:nvPicPr>
          <p:cNvPr id="5126" name="Picture 6" descr="Afficher l'image d'origin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38" y="2067339"/>
            <a:ext cx="6505161" cy="433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Afficher l'image d'origin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743" y="410915"/>
            <a:ext cx="5520035" cy="3211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90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3708" y="609600"/>
            <a:ext cx="5890846" cy="949569"/>
          </a:xfrm>
        </p:spPr>
        <p:txBody>
          <a:bodyPr/>
          <a:lstStyle/>
          <a:p>
            <a:r>
              <a:rPr lang="fr-FR" dirty="0"/>
              <a:t>Pour se renseigner…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6507" y="1606062"/>
            <a:ext cx="7344508" cy="490024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fr-FR" b="1" u="sng" dirty="0"/>
              <a:t>Des sites internet :</a:t>
            </a:r>
          </a:p>
          <a:p>
            <a:r>
              <a:rPr lang="fr-FR" dirty="0"/>
              <a:t>Les sites de </a:t>
            </a:r>
            <a:r>
              <a:rPr lang="fr-FR" dirty="0" smtClean="0"/>
              <a:t>l’ONISEP </a:t>
            </a:r>
            <a:r>
              <a:rPr lang="fr-FR" dirty="0"/>
              <a:t>: </a:t>
            </a:r>
          </a:p>
          <a:p>
            <a:pPr lvl="1"/>
            <a:r>
              <a:rPr lang="fr-FR" dirty="0" smtClean="0">
                <a:hlinkClick r:id="rId2"/>
              </a:rPr>
              <a:t>www.secondes-premieres2021-2022.fr</a:t>
            </a:r>
            <a:endParaRPr lang="fr-FR" dirty="0"/>
          </a:p>
          <a:p>
            <a:pPr lvl="1"/>
            <a:r>
              <a:rPr lang="fr-FR" dirty="0" smtClean="0">
                <a:hlinkClick r:id="rId3"/>
              </a:rPr>
              <a:t>www.horizons21.fr</a:t>
            </a:r>
            <a:r>
              <a:rPr lang="fr-FR" dirty="0" smtClean="0"/>
              <a:t> </a:t>
            </a:r>
            <a:endParaRPr lang="fr-FR" dirty="0"/>
          </a:p>
          <a:p>
            <a:pPr lvl="1"/>
            <a:r>
              <a:rPr lang="fr-FR" dirty="0" smtClean="0">
                <a:hlinkClick r:id="rId4"/>
              </a:rPr>
              <a:t>www.terminales2021-2022.fr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>
                <a:hlinkClick r:id="rId5"/>
              </a:rPr>
              <a:t>www.onisep.fr</a:t>
            </a:r>
            <a:r>
              <a:rPr lang="fr-FR" dirty="0" smtClean="0"/>
              <a:t> </a:t>
            </a:r>
            <a:endParaRPr lang="fr-FR" dirty="0"/>
          </a:p>
          <a:p>
            <a:pPr marL="274320" lvl="1" indent="0">
              <a:buNone/>
            </a:pPr>
            <a:endParaRPr lang="fr-FR" dirty="0"/>
          </a:p>
          <a:p>
            <a:r>
              <a:rPr lang="fr-FR" dirty="0"/>
              <a:t>Le site sur la vie étudiante (bourses, études, logement, etc.) : </a:t>
            </a:r>
            <a:r>
              <a:rPr lang="fr-FR" dirty="0" smtClean="0">
                <a:hlinkClick r:id="rId6"/>
              </a:rPr>
              <a:t>www.messervices.etudiant.gouv.fr/envole</a:t>
            </a:r>
            <a:endParaRPr lang="fr-FR" dirty="0"/>
          </a:p>
          <a:p>
            <a:r>
              <a:rPr lang="fr-FR" dirty="0"/>
              <a:t>Le site de l’Université de Lorraine : </a:t>
            </a:r>
            <a:r>
              <a:rPr lang="fr-FR" dirty="0" smtClean="0">
                <a:hlinkClick r:id="rId7"/>
              </a:rPr>
              <a:t>www.univ-lorraine.fr</a:t>
            </a:r>
            <a:endParaRPr lang="fr-FR" dirty="0"/>
          </a:p>
          <a:p>
            <a:r>
              <a:rPr lang="fr-FR" dirty="0"/>
              <a:t>Le site « spécial lycéens » du Service d’Orientation et d’Insertion Professionnelle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hlinkClick r:id="rId8"/>
              </a:rPr>
              <a:t>www.univ-lorraine.fr/content/lycees</a:t>
            </a:r>
            <a:endParaRPr lang="fr-FR" dirty="0"/>
          </a:p>
          <a:p>
            <a:pPr marL="45720" indent="0">
              <a:buNone/>
            </a:pP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924801" y="1260230"/>
            <a:ext cx="3927231" cy="47361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fr-FR" b="1" u="sng" dirty="0"/>
              <a:t>Des lieux, des personnes :</a:t>
            </a:r>
            <a:endParaRPr lang="fr-FR" dirty="0"/>
          </a:p>
          <a:p>
            <a:endParaRPr lang="fr-FR" dirty="0"/>
          </a:p>
          <a:p>
            <a:r>
              <a:rPr lang="fr-FR" dirty="0"/>
              <a:t>Le PSY EN de votre Etablissement</a:t>
            </a:r>
          </a:p>
          <a:p>
            <a:r>
              <a:rPr lang="fr-FR" dirty="0"/>
              <a:t>Le CIO</a:t>
            </a:r>
          </a:p>
          <a:p>
            <a:r>
              <a:rPr lang="fr-FR" dirty="0"/>
              <a:t>Le professeur principal</a:t>
            </a:r>
          </a:p>
          <a:p>
            <a:r>
              <a:rPr lang="fr-FR" dirty="0"/>
              <a:t>Le CDI</a:t>
            </a:r>
          </a:p>
          <a:p>
            <a:r>
              <a:rPr lang="fr-FR" dirty="0"/>
              <a:t>Les journées portes ouvertes</a:t>
            </a:r>
          </a:p>
          <a:p>
            <a:r>
              <a:rPr lang="fr-FR" dirty="0"/>
              <a:t>Le salon </a:t>
            </a:r>
            <a:r>
              <a:rPr lang="fr-FR" dirty="0" err="1"/>
              <a:t>Oriaction</a:t>
            </a:r>
            <a:endParaRPr lang="fr-FR" dirty="0"/>
          </a:p>
          <a:p>
            <a:r>
              <a:rPr lang="fr-FR" dirty="0"/>
              <a:t>Cap sur l’enseignement supérieur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7924801" y="750277"/>
            <a:ext cx="11723" cy="5756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64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 descr="http://www.leonafricain.ma/home/img/Post_Bac_2013.jpg"/>
          <p:cNvSpPr>
            <a:spLocks noChangeAspect="1" noChangeArrowheads="1"/>
          </p:cNvSpPr>
          <p:nvPr/>
        </p:nvSpPr>
        <p:spPr bwMode="auto">
          <a:xfrm>
            <a:off x="1679575" y="-1858963"/>
            <a:ext cx="7162800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18" y="188640"/>
            <a:ext cx="11843138" cy="64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97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7976151" y="2551982"/>
            <a:ext cx="1888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lgerian" panose="04020705040A02060702" pitchFamily="82" charset="0"/>
              </a:rPr>
              <a:t>Université</a:t>
            </a:r>
            <a:endParaRPr lang="fr-FR" dirty="0">
              <a:latin typeface="Algerian" panose="04020705040A02060702" pitchFamily="8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976151" y="4878276"/>
            <a:ext cx="37039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lgerian" panose="04020705040A02060702" pitchFamily="82" charset="0"/>
              </a:rPr>
              <a:t>Entre 50 et 75 % vers un BTS ou BUT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414591" y="6158156"/>
            <a:ext cx="44190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/>
              <a:t>Source, </a:t>
            </a:r>
            <a:r>
              <a:rPr lang="fr-FR" sz="1400" dirty="0"/>
              <a:t>SAIO </a:t>
            </a:r>
            <a:r>
              <a:rPr lang="fr-FR" sz="1400" i="1" dirty="0"/>
              <a:t>Nancy-Metz  </a:t>
            </a:r>
            <a:r>
              <a:rPr lang="fr-FR" sz="1400" dirty="0"/>
              <a:t>Fiches Bac édition </a:t>
            </a:r>
            <a:r>
              <a:rPr lang="fr-FR" sz="1400" dirty="0" smtClean="0"/>
              <a:t>2022</a:t>
            </a:r>
            <a:endParaRPr lang="fr-FR" sz="1400" i="1" dirty="0"/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8142" y="1497788"/>
            <a:ext cx="1946203" cy="210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99467" y="319303"/>
            <a:ext cx="108247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fr-FR" sz="2400" b="1" u="sng" dirty="0">
                <a:solidFill>
                  <a:srgbClr val="00B050"/>
                </a:solidFill>
                <a:hlinkClick r:id="rId3" action="ppaction://hlinksldjump"/>
              </a:rPr>
              <a:t>Quelle que soit la série de bac, après la terminale, la plupart des bacheliers </a:t>
            </a:r>
            <a:r>
              <a:rPr lang="fr-FR" sz="2400" b="1" dirty="0">
                <a:solidFill>
                  <a:srgbClr val="00B050"/>
                </a:solidFill>
                <a:hlinkClick r:id="rId3" action="ppaction://hlinksldjump"/>
              </a:rPr>
              <a:t>choisissent</a:t>
            </a:r>
            <a:r>
              <a:rPr lang="fr-FR" sz="2400" b="1" u="sng" dirty="0">
                <a:solidFill>
                  <a:srgbClr val="00B050"/>
                </a:solidFill>
                <a:hlinkClick r:id="rId3" action="ppaction://hlinksldjump"/>
              </a:rPr>
              <a:t> de s’orienter vers une 1</a:t>
            </a:r>
            <a:r>
              <a:rPr lang="fr-FR" sz="2400" b="1" u="sng" baseline="30000" dirty="0">
                <a:solidFill>
                  <a:srgbClr val="00B050"/>
                </a:solidFill>
                <a:hlinkClick r:id="rId3" action="ppaction://hlinksldjump"/>
              </a:rPr>
              <a:t>e</a:t>
            </a:r>
            <a:r>
              <a:rPr lang="fr-FR" sz="2400" b="1" u="sng" dirty="0">
                <a:solidFill>
                  <a:srgbClr val="00B050"/>
                </a:solidFill>
                <a:hlinkClick r:id="rId3" action="ppaction://hlinksldjump"/>
              </a:rPr>
              <a:t> année de Licence</a:t>
            </a:r>
            <a:r>
              <a:rPr lang="fr-FR" sz="2400" b="1" u="sng" dirty="0">
                <a:solidFill>
                  <a:srgbClr val="00B050"/>
                </a:solidFill>
              </a:rPr>
              <a:t> </a:t>
            </a:r>
          </a:p>
          <a:p>
            <a:pPr lvl="0"/>
            <a:r>
              <a:rPr lang="fr-FR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>
                <a:solidFill>
                  <a:srgbClr val="00B050"/>
                </a:solidFill>
              </a:rPr>
              <a:t>   </a:t>
            </a:r>
            <a:r>
              <a:rPr lang="en-US" sz="2400" b="1" dirty="0" smtClean="0">
                <a:solidFill>
                  <a:srgbClr val="00B050"/>
                </a:solidFill>
              </a:rPr>
              <a:t>☐ </a:t>
            </a:r>
            <a:r>
              <a:rPr lang="fr-FR" sz="2400" b="1" dirty="0" smtClean="0">
                <a:solidFill>
                  <a:srgbClr val="00B050"/>
                </a:solidFill>
              </a:rPr>
              <a:t>Vrai</a:t>
            </a:r>
            <a:r>
              <a:rPr lang="fr-FR" sz="2400" b="1" dirty="0">
                <a:solidFill>
                  <a:srgbClr val="00B050"/>
                </a:solidFill>
              </a:rPr>
              <a:t>					</a:t>
            </a:r>
            <a:r>
              <a:rPr lang="en-US" sz="2400" b="1" dirty="0" smtClean="0">
                <a:solidFill>
                  <a:srgbClr val="00B050"/>
                </a:solidFill>
              </a:rPr>
              <a:t>☐ </a:t>
            </a:r>
            <a:r>
              <a:rPr lang="fr-FR" sz="2400" b="1" dirty="0" smtClean="0">
                <a:solidFill>
                  <a:srgbClr val="00B050"/>
                </a:solidFill>
              </a:rPr>
              <a:t>Faux</a:t>
            </a:r>
            <a:endParaRPr lang="fr-FR" sz="2400" b="1" dirty="0">
              <a:solidFill>
                <a:srgbClr val="00B050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329423" y="1965960"/>
            <a:ext cx="7085167" cy="20407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dirty="0">
                <a:solidFill>
                  <a:schemeClr val="tx1"/>
                </a:solidFill>
              </a:rPr>
              <a:t>Rentrée </a:t>
            </a:r>
            <a:r>
              <a:rPr lang="fr-FR" b="1" dirty="0" smtClean="0">
                <a:solidFill>
                  <a:schemeClr val="tx1"/>
                </a:solidFill>
              </a:rPr>
              <a:t>2021, </a:t>
            </a:r>
            <a:r>
              <a:rPr lang="fr-FR" b="1" dirty="0">
                <a:solidFill>
                  <a:schemeClr val="tx1"/>
                </a:solidFill>
              </a:rPr>
              <a:t>sur l’ensemble des </a:t>
            </a:r>
            <a:r>
              <a:rPr lang="fr-FR" b="1" dirty="0" smtClean="0">
                <a:solidFill>
                  <a:schemeClr val="tx1"/>
                </a:solidFill>
              </a:rPr>
              <a:t>néo-bacheliers </a:t>
            </a:r>
            <a:r>
              <a:rPr lang="fr-FR" b="1" dirty="0">
                <a:solidFill>
                  <a:schemeClr val="tx1"/>
                </a:solidFill>
              </a:rPr>
              <a:t>inscrits à l’Université de Lorraine, </a:t>
            </a:r>
            <a:r>
              <a:rPr lang="fr-FR" b="1" dirty="0" smtClean="0">
                <a:solidFill>
                  <a:schemeClr val="tx1"/>
                </a:solidFill>
              </a:rPr>
              <a:t>84,7% sont titulaires d’un baccalauréat général</a:t>
            </a:r>
            <a:endParaRPr lang="fr-F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èche droite 11"/>
          <p:cNvSpPr/>
          <p:nvPr/>
        </p:nvSpPr>
        <p:spPr>
          <a:xfrm>
            <a:off x="329423" y="4256261"/>
            <a:ext cx="7138587" cy="2209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Rentrée </a:t>
            </a:r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 </a:t>
            </a:r>
            <a:r>
              <a:rPr lang="fr-FR" b="1" dirty="0">
                <a:solidFill>
                  <a:schemeClr val="tx1"/>
                </a:solidFill>
              </a:rPr>
              <a:t>l’ensemble des </a:t>
            </a:r>
            <a:r>
              <a:rPr lang="fr-FR" b="1" dirty="0" smtClean="0">
                <a:solidFill>
                  <a:schemeClr val="tx1"/>
                </a:solidFill>
              </a:rPr>
              <a:t>néo-bacheliers </a:t>
            </a:r>
            <a:r>
              <a:rPr lang="fr-FR" b="1" dirty="0">
                <a:solidFill>
                  <a:schemeClr val="tx1"/>
                </a:solidFill>
              </a:rPr>
              <a:t>inscrits à l’Université de Lorraine, </a:t>
            </a:r>
            <a:r>
              <a:rPr lang="fr-FR" b="1" dirty="0" smtClean="0">
                <a:solidFill>
                  <a:schemeClr val="tx1"/>
                </a:solidFill>
              </a:rPr>
              <a:t>10,3% </a:t>
            </a:r>
            <a:r>
              <a:rPr lang="fr-FR" b="1" dirty="0">
                <a:solidFill>
                  <a:schemeClr val="tx1"/>
                </a:solidFill>
              </a:rPr>
              <a:t>sont titulaires d’un </a:t>
            </a:r>
            <a:r>
              <a:rPr lang="fr-FR" b="1" dirty="0" smtClean="0">
                <a:solidFill>
                  <a:schemeClr val="tx1"/>
                </a:solidFill>
              </a:rPr>
              <a:t>baccalauréat technologique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329423" y="1799287"/>
            <a:ext cx="1871761" cy="5226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dirty="0">
                <a:solidFill>
                  <a:srgbClr val="002060"/>
                </a:solidFill>
              </a:rPr>
              <a:t>Vrai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29422" y="4196835"/>
            <a:ext cx="1871761" cy="5226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dirty="0">
                <a:solidFill>
                  <a:srgbClr val="002060"/>
                </a:solidFill>
              </a:rPr>
              <a:t>Faux</a:t>
            </a:r>
          </a:p>
        </p:txBody>
      </p:sp>
    </p:spTree>
    <p:extLst>
      <p:ext uri="{BB962C8B-B14F-4D97-AF65-F5344CB8AC3E}">
        <p14:creationId xmlns:p14="http://schemas.microsoft.com/office/powerpoint/2010/main" val="363482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 animBg="1"/>
      <p:bldP spid="12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7932" y="986730"/>
            <a:ext cx="1919355" cy="184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0574" y="2005450"/>
            <a:ext cx="11290852" cy="4564796"/>
          </a:xfrm>
        </p:spPr>
        <p:txBody>
          <a:bodyPr/>
          <a:lstStyle/>
          <a:p>
            <a:pPr marL="45720" indent="0" algn="ctr">
              <a:buNone/>
            </a:pPr>
            <a:r>
              <a:rPr lang="fr-FR" dirty="0"/>
              <a:t>Etudes courtes VS Etudes longues</a:t>
            </a:r>
          </a:p>
        </p:txBody>
      </p:sp>
      <p:grpSp>
        <p:nvGrpSpPr>
          <p:cNvPr id="7" name="Groupe 6"/>
          <p:cNvGrpSpPr/>
          <p:nvPr/>
        </p:nvGrpSpPr>
        <p:grpSpPr>
          <a:xfrm>
            <a:off x="6741659" y="2751681"/>
            <a:ext cx="2721893" cy="3596654"/>
            <a:chOff x="6280549" y="2142755"/>
            <a:chExt cx="2721893" cy="3596654"/>
          </a:xfrm>
        </p:grpSpPr>
        <p:sp>
          <p:nvSpPr>
            <p:cNvPr id="38" name="Rectangle 37"/>
            <p:cNvSpPr/>
            <p:nvPr/>
          </p:nvSpPr>
          <p:spPr>
            <a:xfrm>
              <a:off x="6280549" y="3535928"/>
              <a:ext cx="530087" cy="218901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r-FR" dirty="0"/>
                <a:t>Licence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6284448" y="2142755"/>
              <a:ext cx="530087" cy="137822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r-FR" dirty="0"/>
                <a:t>Master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107640" y="4344635"/>
              <a:ext cx="530087" cy="137822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r-FR" dirty="0"/>
                <a:t>CPGE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107640" y="2142755"/>
              <a:ext cx="530087" cy="21970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r-FR" dirty="0"/>
                <a:t>Grandes Ecoles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912193" y="2142755"/>
              <a:ext cx="530087" cy="35801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r-FR" dirty="0"/>
                <a:t>Ecoles spécialisées</a:t>
              </a:r>
            </a:p>
          </p:txBody>
        </p:sp>
        <p:sp>
          <p:nvSpPr>
            <p:cNvPr id="20" name="Accolade fermante 19"/>
            <p:cNvSpPr/>
            <p:nvPr/>
          </p:nvSpPr>
          <p:spPr>
            <a:xfrm>
              <a:off x="8634691" y="2142756"/>
              <a:ext cx="367751" cy="1393172"/>
            </a:xfrm>
            <a:prstGeom prst="rightBrace">
              <a:avLst>
                <a:gd name="adj1" fmla="val 81504"/>
                <a:gd name="adj2" fmla="val 5181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Accolade fermante 20"/>
            <p:cNvSpPr/>
            <p:nvPr/>
          </p:nvSpPr>
          <p:spPr>
            <a:xfrm>
              <a:off x="8634691" y="3550399"/>
              <a:ext cx="367751" cy="2189010"/>
            </a:xfrm>
            <a:prstGeom prst="rightBrace">
              <a:avLst>
                <a:gd name="adj1" fmla="val 81504"/>
                <a:gd name="adj2" fmla="val 5181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6" name="ZoneTexte 5"/>
          <p:cNvSpPr txBox="1"/>
          <p:nvPr/>
        </p:nvSpPr>
        <p:spPr>
          <a:xfrm>
            <a:off x="4715846" y="4749729"/>
            <a:ext cx="1762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Enseignements théoriques et professionnels (+stages)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9542957" y="2751681"/>
            <a:ext cx="1762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Enseignements théoriques et professionnels (+stages)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9584391" y="4872877"/>
            <a:ext cx="1762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Enseignements théoriques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501875" y="395072"/>
            <a:ext cx="112190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400" b="1" dirty="0">
                <a:solidFill>
                  <a:srgbClr val="00B050"/>
                </a:solidFill>
                <a:hlinkClick r:id="rId3" action="ppaction://hlinksldjump"/>
              </a:rPr>
              <a:t>2. Seules les études courtes (BTS/BUT) comportent des enseignements professionnels</a:t>
            </a:r>
            <a:r>
              <a:rPr lang="fr-FR" sz="2400" b="1" dirty="0">
                <a:solidFill>
                  <a:srgbClr val="00B050"/>
                </a:solidFill>
              </a:rPr>
              <a:t> 					</a:t>
            </a:r>
            <a:r>
              <a:rPr lang="en-US" sz="2400" b="1" dirty="0">
                <a:solidFill>
                  <a:srgbClr val="00B050"/>
                </a:solidFill>
              </a:rPr>
              <a:t>☐ </a:t>
            </a:r>
            <a:r>
              <a:rPr lang="fr-FR" sz="2400" b="1" dirty="0">
                <a:solidFill>
                  <a:srgbClr val="00B050"/>
                </a:solidFill>
              </a:rPr>
              <a:t>Vrai 				</a:t>
            </a:r>
            <a:r>
              <a:rPr lang="en-US" sz="2400" b="1" dirty="0">
                <a:solidFill>
                  <a:srgbClr val="00B050"/>
                </a:solidFill>
              </a:rPr>
              <a:t>☐</a:t>
            </a:r>
            <a:r>
              <a:rPr lang="fr-FR" sz="2400" b="1" dirty="0">
                <a:solidFill>
                  <a:srgbClr val="00B050"/>
                </a:solidFill>
              </a:rPr>
              <a:t> Faux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394854" y="2558837"/>
            <a:ext cx="4213970" cy="3616480"/>
            <a:chOff x="822803" y="2142756"/>
            <a:chExt cx="3510658" cy="3616480"/>
          </a:xfrm>
        </p:grpSpPr>
        <p:sp>
          <p:nvSpPr>
            <p:cNvPr id="28" name="Rectangle 27"/>
            <p:cNvSpPr/>
            <p:nvPr/>
          </p:nvSpPr>
          <p:spPr>
            <a:xfrm>
              <a:off x="822803" y="4933813"/>
              <a:ext cx="225287" cy="7890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822803" y="4213109"/>
              <a:ext cx="225287" cy="6909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2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22803" y="3520982"/>
              <a:ext cx="225287" cy="6623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3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22803" y="2845446"/>
              <a:ext cx="225287" cy="6755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4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2803" y="2142756"/>
              <a:ext cx="225287" cy="7026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5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574926" y="3601855"/>
              <a:ext cx="472108" cy="210600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r-FR" dirty="0"/>
                <a:t>BUT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46793" y="3601854"/>
              <a:ext cx="623771" cy="2121007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r-FR" dirty="0"/>
                <a:t>Ecoles spécialisées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1213075" y="4198103"/>
              <a:ext cx="1294060" cy="1509753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r-FR" dirty="0"/>
                <a:t>BTS</a:t>
              </a:r>
            </a:p>
          </p:txBody>
        </p:sp>
        <p:sp>
          <p:nvSpPr>
            <p:cNvPr id="4" name="Accolade fermante 3"/>
            <p:cNvSpPr/>
            <p:nvPr/>
          </p:nvSpPr>
          <p:spPr>
            <a:xfrm>
              <a:off x="3965710" y="3570226"/>
              <a:ext cx="367751" cy="2189010"/>
            </a:xfrm>
            <a:prstGeom prst="rightBrace">
              <a:avLst>
                <a:gd name="adj1" fmla="val 81504"/>
                <a:gd name="adj2" fmla="val 5181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213075" y="3601854"/>
              <a:ext cx="1294060" cy="539827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FR" dirty="0"/>
                <a:t>Licence pro</a:t>
              </a:r>
            </a:p>
          </p:txBody>
        </p:sp>
      </p:grpSp>
      <p:sp>
        <p:nvSpPr>
          <p:cNvPr id="47" name="Titre 1"/>
          <p:cNvSpPr txBox="1">
            <a:spLocks/>
          </p:cNvSpPr>
          <p:nvPr/>
        </p:nvSpPr>
        <p:spPr>
          <a:xfrm>
            <a:off x="394854" y="1735052"/>
            <a:ext cx="2731980" cy="6544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dirty="0">
                <a:solidFill>
                  <a:srgbClr val="002060"/>
                </a:solidFill>
              </a:rPr>
              <a:t>Faux</a:t>
            </a:r>
          </a:p>
        </p:txBody>
      </p:sp>
    </p:spTree>
    <p:extLst>
      <p:ext uri="{BB962C8B-B14F-4D97-AF65-F5344CB8AC3E}">
        <p14:creationId xmlns:p14="http://schemas.microsoft.com/office/powerpoint/2010/main" val="41122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/>
      <p:bldP spid="25" grpId="0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5996" y="4060393"/>
            <a:ext cx="8491330" cy="172526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fr-FR" sz="2400" dirty="0"/>
              <a:t>Modalités de sélection pour BUT et BTS</a:t>
            </a:r>
          </a:p>
          <a:p>
            <a:pPr marL="45720" indent="0">
              <a:buNone/>
            </a:pPr>
            <a:endParaRPr lang="fr-FR" dirty="0"/>
          </a:p>
          <a:p>
            <a:pPr lvl="1"/>
            <a:r>
              <a:rPr lang="fr-FR" sz="2400" dirty="0"/>
              <a:t>Résultats  de 1</a:t>
            </a:r>
            <a:r>
              <a:rPr lang="fr-FR" sz="2400" baseline="30000" dirty="0"/>
              <a:t>e</a:t>
            </a:r>
            <a:r>
              <a:rPr lang="fr-FR" sz="2400" dirty="0"/>
              <a:t> et de terminale</a:t>
            </a:r>
          </a:p>
          <a:p>
            <a:pPr lvl="1"/>
            <a:r>
              <a:rPr lang="fr-FR" sz="2400" dirty="0"/>
              <a:t>Projet de formation motivé, éventuellement entretien…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565996" y="428406"/>
            <a:ext cx="6742230" cy="16065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10000"/>
            </a:pPr>
            <a:r>
              <a:rPr lang="fr-FR" sz="2400" b="1" dirty="0">
                <a:solidFill>
                  <a:srgbClr val="00B050"/>
                </a:solidFill>
                <a:hlinkClick r:id="rId2" action="ppaction://hlinksldjump"/>
              </a:rPr>
              <a:t>3. En combien d’années se prépare un BUT?</a:t>
            </a:r>
            <a:endParaRPr lang="fr-FR" sz="2400" b="1" dirty="0">
              <a:solidFill>
                <a:srgbClr val="00B050"/>
              </a:solidFill>
            </a:endParaRPr>
          </a:p>
          <a:p>
            <a:r>
              <a:rPr lang="en-US" sz="2400" b="1" dirty="0">
                <a:solidFill>
                  <a:srgbClr val="00B050"/>
                </a:solidFill>
              </a:rPr>
              <a:t>☐ </a:t>
            </a:r>
            <a:r>
              <a:rPr lang="fr-FR" sz="2400" b="1" dirty="0" smtClean="0">
                <a:solidFill>
                  <a:srgbClr val="00B050"/>
                </a:solidFill>
              </a:rPr>
              <a:t>en </a:t>
            </a:r>
            <a:r>
              <a:rPr lang="fr-FR" sz="2400" b="1" dirty="0">
                <a:solidFill>
                  <a:srgbClr val="00B050"/>
                </a:solidFill>
              </a:rPr>
              <a:t>2 ans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☐ </a:t>
            </a:r>
            <a:r>
              <a:rPr lang="fr-FR" sz="2400" b="1" dirty="0" smtClean="0">
                <a:solidFill>
                  <a:srgbClr val="00B050"/>
                </a:solidFill>
              </a:rPr>
              <a:t>en </a:t>
            </a:r>
            <a:r>
              <a:rPr lang="fr-FR" sz="2400" b="1" dirty="0">
                <a:solidFill>
                  <a:srgbClr val="00B050"/>
                </a:solidFill>
              </a:rPr>
              <a:t>3 ans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☐ </a:t>
            </a:r>
            <a:r>
              <a:rPr lang="fr-FR" sz="2400" b="1" dirty="0" smtClean="0">
                <a:solidFill>
                  <a:srgbClr val="00B050"/>
                </a:solidFill>
              </a:rPr>
              <a:t>en </a:t>
            </a:r>
            <a:r>
              <a:rPr lang="fr-FR" sz="2400" b="1" dirty="0">
                <a:solidFill>
                  <a:srgbClr val="00B050"/>
                </a:solidFill>
              </a:rPr>
              <a:t>4 ans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676589" y="2929502"/>
            <a:ext cx="5419411" cy="9989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dirty="0">
                <a:solidFill>
                  <a:srgbClr val="002060"/>
                </a:solidFill>
              </a:rPr>
              <a:t>En 3 ans </a:t>
            </a:r>
          </a:p>
        </p:txBody>
      </p:sp>
    </p:spTree>
    <p:extLst>
      <p:ext uri="{BB962C8B-B14F-4D97-AF65-F5344CB8AC3E}">
        <p14:creationId xmlns:p14="http://schemas.microsoft.com/office/powerpoint/2010/main" val="312881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/>
          <p:cNvSpPr txBox="1"/>
          <p:nvPr/>
        </p:nvSpPr>
        <p:spPr>
          <a:xfrm>
            <a:off x="7722425" y="2229279"/>
            <a:ext cx="2681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Sélection sur concours ou sur dossier</a:t>
            </a:r>
          </a:p>
        </p:txBody>
      </p:sp>
      <p:pic>
        <p:nvPicPr>
          <p:cNvPr id="3074" name="Picture 2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6" y="3988615"/>
            <a:ext cx="3004933" cy="22537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e 7"/>
          <p:cNvGrpSpPr/>
          <p:nvPr/>
        </p:nvGrpSpPr>
        <p:grpSpPr>
          <a:xfrm>
            <a:off x="6314369" y="2196187"/>
            <a:ext cx="5285151" cy="4218960"/>
            <a:chOff x="2703443" y="1655296"/>
            <a:chExt cx="4994413" cy="4751777"/>
          </a:xfrm>
        </p:grpSpPr>
        <p:sp>
          <p:nvSpPr>
            <p:cNvPr id="16" name="Rectangle 15"/>
            <p:cNvSpPr/>
            <p:nvPr/>
          </p:nvSpPr>
          <p:spPr>
            <a:xfrm>
              <a:off x="2703443" y="1692567"/>
              <a:ext cx="675861" cy="786499"/>
            </a:xfrm>
            <a:prstGeom prst="rect">
              <a:avLst/>
            </a:prstGeom>
            <a:effectLst>
              <a:outerShdw blurRad="190500" dist="1524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M2</a:t>
              </a:r>
            </a:p>
          </p:txBody>
        </p:sp>
        <p:grpSp>
          <p:nvGrpSpPr>
            <p:cNvPr id="3" name="Groupe 2"/>
            <p:cNvGrpSpPr/>
            <p:nvPr/>
          </p:nvGrpSpPr>
          <p:grpSpPr>
            <a:xfrm>
              <a:off x="2703443" y="1655296"/>
              <a:ext cx="4994413" cy="4751777"/>
              <a:chOff x="2703443" y="1666562"/>
              <a:chExt cx="4994413" cy="475177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2703443" y="5470892"/>
                <a:ext cx="675861" cy="939776"/>
              </a:xfrm>
              <a:prstGeom prst="rect">
                <a:avLst/>
              </a:prstGeom>
              <a:effectLst>
                <a:outerShdw blurRad="190500" dist="1524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L1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703443" y="4427318"/>
                <a:ext cx="675861" cy="1043574"/>
              </a:xfrm>
              <a:prstGeom prst="rect">
                <a:avLst/>
              </a:prstGeom>
              <a:effectLst>
                <a:outerShdw blurRad="190500" dist="1524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L2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703443" y="3323544"/>
                <a:ext cx="675861" cy="1103774"/>
              </a:xfrm>
              <a:prstGeom prst="rect">
                <a:avLst/>
              </a:prstGeom>
              <a:effectLst>
                <a:outerShdw blurRad="190500" dist="1524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L3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703443" y="2479066"/>
                <a:ext cx="675861" cy="769472"/>
              </a:xfrm>
              <a:prstGeom prst="rect">
                <a:avLst/>
              </a:prstGeom>
              <a:effectLst>
                <a:outerShdw blurRad="190500" dist="1524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M1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345098" y="4483522"/>
                <a:ext cx="955771" cy="1934817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BTS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453271" y="3323545"/>
                <a:ext cx="715617" cy="3094794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BUT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306998" y="3341545"/>
                <a:ext cx="993871" cy="955487"/>
              </a:xfrm>
              <a:prstGeom prst="rect">
                <a:avLst/>
              </a:prstGeom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/>
                  <a:t>Licence </a:t>
                </a:r>
              </a:p>
              <a:p>
                <a:pPr algn="ctr"/>
                <a:r>
                  <a:rPr lang="fr-FR" dirty="0"/>
                  <a:t>Pro</a:t>
                </a:r>
              </a:p>
            </p:txBody>
          </p:sp>
          <p:cxnSp>
            <p:nvCxnSpPr>
              <p:cNvPr id="26" name="Connecteur : en arc 25"/>
              <p:cNvCxnSpPr/>
              <p:nvPr/>
            </p:nvCxnSpPr>
            <p:spPr>
              <a:xfrm rot="10800000">
                <a:off x="3490292" y="3761033"/>
                <a:ext cx="779394" cy="395678"/>
              </a:xfrm>
              <a:prstGeom prst="curvedConnector3">
                <a:avLst>
                  <a:gd name="adj1" fmla="val 50000"/>
                </a:avLst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 : en arc 26"/>
              <p:cNvCxnSpPr/>
              <p:nvPr/>
            </p:nvCxnSpPr>
            <p:spPr>
              <a:xfrm rot="10800000" flipV="1">
                <a:off x="3521764" y="4272617"/>
                <a:ext cx="823334" cy="628894"/>
              </a:xfrm>
              <a:prstGeom prst="curvedConnector3">
                <a:avLst>
                  <a:gd name="adj1" fmla="val 50000"/>
                </a:avLst>
              </a:prstGeom>
              <a:ln>
                <a:tailEnd type="triangle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27"/>
              <p:cNvSpPr/>
              <p:nvPr/>
            </p:nvSpPr>
            <p:spPr>
              <a:xfrm>
                <a:off x="6978922" y="1666562"/>
                <a:ext cx="718934" cy="2734751"/>
              </a:xfrm>
              <a:prstGeom prst="rect">
                <a:avLst/>
              </a:prstGeom>
              <a:solidFill>
                <a:srgbClr val="C32BB8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fr-FR" dirty="0"/>
                  <a:t>Grandes Ecoles</a:t>
                </a:r>
              </a:p>
            </p:txBody>
          </p:sp>
          <p:cxnSp>
            <p:nvCxnSpPr>
              <p:cNvPr id="30" name="Connecteur : en arc 29"/>
              <p:cNvCxnSpPr/>
              <p:nvPr/>
            </p:nvCxnSpPr>
            <p:spPr>
              <a:xfrm flipV="1">
                <a:off x="6344479" y="3761031"/>
                <a:ext cx="533400" cy="395680"/>
              </a:xfrm>
              <a:prstGeom prst="curvedConnector3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Rectangle 4"/>
          <p:cNvSpPr/>
          <p:nvPr/>
        </p:nvSpPr>
        <p:spPr>
          <a:xfrm>
            <a:off x="514577" y="383965"/>
            <a:ext cx="6833922" cy="1354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10000"/>
            </a:pPr>
            <a:r>
              <a:rPr lang="fr-FR" sz="2000" b="1" dirty="0">
                <a:solidFill>
                  <a:srgbClr val="00B050"/>
                </a:solidFill>
                <a:hlinkClick r:id="rId3" action="ppaction://hlinksldjump"/>
              </a:rPr>
              <a:t>4. Après un BTS ou un BUT…</a:t>
            </a:r>
            <a:endParaRPr lang="fr-FR" sz="2000" b="1" dirty="0">
              <a:solidFill>
                <a:srgbClr val="00B050"/>
              </a:solidFill>
            </a:endParaRPr>
          </a:p>
          <a:p>
            <a:r>
              <a:rPr lang="en-US" sz="2000" b="1" dirty="0" smtClean="0">
                <a:solidFill>
                  <a:srgbClr val="00B050"/>
                </a:solidFill>
              </a:rPr>
              <a:t>☐ </a:t>
            </a:r>
            <a:r>
              <a:rPr lang="fr-FR" sz="2000" b="1" dirty="0" smtClean="0">
                <a:solidFill>
                  <a:srgbClr val="00B050"/>
                </a:solidFill>
              </a:rPr>
              <a:t>On </a:t>
            </a:r>
            <a:r>
              <a:rPr lang="fr-FR" sz="2000" b="1" dirty="0">
                <a:solidFill>
                  <a:srgbClr val="00B050"/>
                </a:solidFill>
              </a:rPr>
              <a:t>entre obligatoirement dans la vie professionnelle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☐ </a:t>
            </a:r>
            <a:r>
              <a:rPr lang="fr-FR" sz="2000" b="1" dirty="0" smtClean="0">
                <a:solidFill>
                  <a:srgbClr val="00B050"/>
                </a:solidFill>
              </a:rPr>
              <a:t>On </a:t>
            </a:r>
            <a:r>
              <a:rPr lang="fr-FR" sz="2000" b="1" dirty="0">
                <a:solidFill>
                  <a:srgbClr val="00B050"/>
                </a:solidFill>
              </a:rPr>
              <a:t>peut éventuellement continuer ses études 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☐ </a:t>
            </a:r>
            <a:r>
              <a:rPr lang="fr-FR" sz="2000" b="1" dirty="0" smtClean="0">
                <a:solidFill>
                  <a:srgbClr val="00B050"/>
                </a:solidFill>
              </a:rPr>
              <a:t>On </a:t>
            </a:r>
            <a:r>
              <a:rPr lang="fr-FR" sz="2000" b="1" dirty="0">
                <a:solidFill>
                  <a:srgbClr val="00B050"/>
                </a:solidFill>
              </a:rPr>
              <a:t>est obligé de poursuivre des études</a:t>
            </a:r>
          </a:p>
        </p:txBody>
      </p:sp>
      <p:sp>
        <p:nvSpPr>
          <p:cNvPr id="29" name="Titre 1"/>
          <p:cNvSpPr txBox="1">
            <a:spLocks/>
          </p:cNvSpPr>
          <p:nvPr/>
        </p:nvSpPr>
        <p:spPr>
          <a:xfrm>
            <a:off x="501788" y="2260184"/>
            <a:ext cx="5419411" cy="9989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dirty="0">
                <a:solidFill>
                  <a:srgbClr val="002060"/>
                </a:solidFill>
              </a:rPr>
              <a:t>On peut éventuellement continuer ses études</a:t>
            </a:r>
          </a:p>
        </p:txBody>
      </p:sp>
    </p:spTree>
    <p:extLst>
      <p:ext uri="{BB962C8B-B14F-4D97-AF65-F5344CB8AC3E}">
        <p14:creationId xmlns:p14="http://schemas.microsoft.com/office/powerpoint/2010/main" val="232556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oloriage Homer prod d universite Dessin Gratuit à Imprim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12" y="1663478"/>
            <a:ext cx="743457" cy="1072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307633"/>
              </p:ext>
            </p:extLst>
          </p:nvPr>
        </p:nvGraphicFramePr>
        <p:xfrm>
          <a:off x="332960" y="2386640"/>
          <a:ext cx="11526079" cy="40789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91749">
                  <a:extLst>
                    <a:ext uri="{9D8B030D-6E8A-4147-A177-3AD203B41FA5}">
                      <a16:colId xmlns:a16="http://schemas.microsoft.com/office/drawing/2014/main" xmlns="" val="97269492"/>
                    </a:ext>
                  </a:extLst>
                </a:gridCol>
                <a:gridCol w="3173897">
                  <a:extLst>
                    <a:ext uri="{9D8B030D-6E8A-4147-A177-3AD203B41FA5}">
                      <a16:colId xmlns:a16="http://schemas.microsoft.com/office/drawing/2014/main" xmlns="" val="1273484908"/>
                    </a:ext>
                  </a:extLst>
                </a:gridCol>
                <a:gridCol w="6460433">
                  <a:extLst>
                    <a:ext uri="{9D8B030D-6E8A-4147-A177-3AD203B41FA5}">
                      <a16:colId xmlns:a16="http://schemas.microsoft.com/office/drawing/2014/main" xmlns="" val="3129157427"/>
                    </a:ext>
                  </a:extLst>
                </a:gridCol>
              </a:tblGrid>
              <a:tr h="424070"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Au Lycée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A l’Université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1719367"/>
                  </a:ext>
                </a:extLst>
              </a:tr>
              <a:tr h="50292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Temps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30h / semaine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15-25h / semaine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78570850"/>
                  </a:ext>
                </a:extLst>
              </a:tr>
              <a:tr h="64322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Cadre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30-35 / classe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Promotion en Cours Magistraux (CM), et groupes en TD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3108097"/>
                  </a:ext>
                </a:extLst>
              </a:tr>
              <a:tr h="65050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Travail personnel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Cadré, avec des échéances</a:t>
                      </a:r>
                      <a:r>
                        <a:rPr lang="fr-FR" sz="1600" baseline="0" dirty="0"/>
                        <a:t> courtes, préparé en classes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Travail personnel à organiser</a:t>
                      </a:r>
                      <a:r>
                        <a:rPr lang="fr-FR" sz="1600" baseline="0" dirty="0"/>
                        <a:t> en</a:t>
                      </a:r>
                      <a:r>
                        <a:rPr lang="fr-FR" sz="1600" dirty="0"/>
                        <a:t> autonomie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59893774"/>
                  </a:ext>
                </a:extLst>
              </a:tr>
              <a:tr h="928911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Fonctionnement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Par trimestre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Par semestre : obtention d’unités d’enseignement à partir de10/20, compensation possible des deux semestres, évaluations  progressives et continues en TD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0424121"/>
                  </a:ext>
                </a:extLst>
              </a:tr>
              <a:tr h="92929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Vie sociale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Un espace de relations privilégiées ; rassurant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Une grande diversité des services à disposition en fonction des besoins, activités culturelles, activité du bureau des étudiants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920709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99258" y="321970"/>
            <a:ext cx="1162119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dirty="0">
                <a:solidFill>
                  <a:srgbClr val="00B050"/>
                </a:solidFill>
                <a:hlinkClick r:id="rId3" action="ppaction://hlinksldjump"/>
              </a:rPr>
              <a:t>5. Que signifie LMD?</a:t>
            </a:r>
            <a:r>
              <a:rPr lang="fr-FR" sz="2000" b="1" dirty="0">
                <a:solidFill>
                  <a:srgbClr val="00B050"/>
                </a:solidFill>
              </a:rPr>
              <a:t> </a:t>
            </a:r>
          </a:p>
          <a:p>
            <a:pPr lvl="0"/>
            <a:r>
              <a:rPr lang="en-US" b="1" dirty="0" smtClean="0">
                <a:solidFill>
                  <a:srgbClr val="00B050"/>
                </a:solidFill>
              </a:rPr>
              <a:t>☐ </a:t>
            </a:r>
            <a:r>
              <a:rPr lang="fr-FR" b="1" dirty="0" smtClean="0">
                <a:solidFill>
                  <a:srgbClr val="00B050"/>
                </a:solidFill>
              </a:rPr>
              <a:t>Licence-Master-Doctorat</a:t>
            </a:r>
            <a:r>
              <a:rPr lang="fr-FR" b="1" dirty="0">
                <a:solidFill>
                  <a:srgbClr val="00B050"/>
                </a:solidFill>
              </a:rPr>
              <a:t>	</a:t>
            </a:r>
            <a:r>
              <a:rPr lang="en-US" b="1" dirty="0" smtClean="0">
                <a:solidFill>
                  <a:srgbClr val="00B050"/>
                </a:solidFill>
              </a:rPr>
              <a:t>☐ </a:t>
            </a:r>
            <a:r>
              <a:rPr lang="fr-FR" b="1" dirty="0" smtClean="0">
                <a:solidFill>
                  <a:srgbClr val="00B050"/>
                </a:solidFill>
              </a:rPr>
              <a:t>Licence-Maîtrise-Doctorat</a:t>
            </a:r>
            <a:r>
              <a:rPr lang="fr-FR" b="1" dirty="0">
                <a:solidFill>
                  <a:srgbClr val="00B050"/>
                </a:solidFill>
              </a:rPr>
              <a:t>	      </a:t>
            </a:r>
            <a:r>
              <a:rPr lang="en-US" b="1" dirty="0" smtClean="0">
                <a:solidFill>
                  <a:srgbClr val="00B050"/>
                </a:solidFill>
              </a:rPr>
              <a:t>☐ </a:t>
            </a:r>
            <a:r>
              <a:rPr lang="fr-FR" b="1" dirty="0" smtClean="0">
                <a:solidFill>
                  <a:srgbClr val="00B050"/>
                </a:solidFill>
              </a:rPr>
              <a:t>Licence </a:t>
            </a:r>
            <a:r>
              <a:rPr lang="fr-FR" b="1" dirty="0">
                <a:solidFill>
                  <a:srgbClr val="00B050"/>
                </a:solidFill>
              </a:rPr>
              <a:t>Majeure Diplômante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303014" y="1663478"/>
            <a:ext cx="9447999" cy="5364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Licence – Master - Doctorat</a:t>
            </a:r>
          </a:p>
        </p:txBody>
      </p:sp>
    </p:spTree>
    <p:extLst>
      <p:ext uri="{BB962C8B-B14F-4D97-AF65-F5344CB8AC3E}">
        <p14:creationId xmlns:p14="http://schemas.microsoft.com/office/powerpoint/2010/main" val="263089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fficher l'image d'orig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3211" y="442882"/>
            <a:ext cx="1764635" cy="1402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e 17"/>
          <p:cNvGrpSpPr/>
          <p:nvPr/>
        </p:nvGrpSpPr>
        <p:grpSpPr>
          <a:xfrm>
            <a:off x="4432779" y="1144325"/>
            <a:ext cx="5030707" cy="5361364"/>
            <a:chOff x="3863711" y="1144325"/>
            <a:chExt cx="5030707" cy="5361364"/>
          </a:xfrm>
        </p:grpSpPr>
        <p:grpSp>
          <p:nvGrpSpPr>
            <p:cNvPr id="9" name="Groupe 8"/>
            <p:cNvGrpSpPr/>
            <p:nvPr/>
          </p:nvGrpSpPr>
          <p:grpSpPr>
            <a:xfrm>
              <a:off x="3863711" y="1144325"/>
              <a:ext cx="4176713" cy="5361364"/>
              <a:chOff x="3430035" y="1144325"/>
              <a:chExt cx="4176713" cy="5361364"/>
            </a:xfrm>
          </p:grpSpPr>
          <p:pic>
            <p:nvPicPr>
              <p:cNvPr id="6" name="Imag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430035" y="1144325"/>
                <a:ext cx="4176713" cy="5361364"/>
              </a:xfrm>
              <a:prstGeom prst="rect">
                <a:avLst/>
              </a:prstGeom>
            </p:spPr>
          </p:pic>
          <p:sp>
            <p:nvSpPr>
              <p:cNvPr id="7" name="Ellipse 6"/>
              <p:cNvSpPr/>
              <p:nvPr/>
            </p:nvSpPr>
            <p:spPr>
              <a:xfrm>
                <a:off x="6215269" y="4492488"/>
                <a:ext cx="1391479" cy="238539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13" name="Connecteur droit avec flèche 12"/>
            <p:cNvCxnSpPr/>
            <p:nvPr/>
          </p:nvCxnSpPr>
          <p:spPr>
            <a:xfrm flipH="1">
              <a:off x="8040426" y="4129657"/>
              <a:ext cx="853992" cy="482100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ZoneTexte 18"/>
          <p:cNvSpPr txBox="1"/>
          <p:nvPr/>
        </p:nvSpPr>
        <p:spPr>
          <a:xfrm>
            <a:off x="9463486" y="3744899"/>
            <a:ext cx="1952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Sélection pour entrer en Master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8176072" y="1260633"/>
            <a:ext cx="2991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C00000"/>
                </a:solidFill>
              </a:rPr>
              <a:t>Certaines licences sont sélectives…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293829" y="442882"/>
            <a:ext cx="38493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dirty="0">
                <a:solidFill>
                  <a:srgbClr val="00B050"/>
                </a:solidFill>
                <a:hlinkClick r:id="rId4" action="ppaction://hlinksldjump"/>
              </a:rPr>
              <a:t>6. On entre en L1</a:t>
            </a:r>
            <a:endParaRPr lang="fr-FR" sz="2000" b="1" dirty="0">
              <a:solidFill>
                <a:srgbClr val="00B050"/>
              </a:solidFill>
            </a:endParaRPr>
          </a:p>
          <a:p>
            <a:pPr lvl="0"/>
            <a:r>
              <a:rPr lang="en-US" sz="2000" b="1" dirty="0" smtClean="0">
                <a:solidFill>
                  <a:srgbClr val="00B050"/>
                </a:solidFill>
              </a:rPr>
              <a:t>☐ </a:t>
            </a:r>
            <a:r>
              <a:rPr lang="fr-FR" sz="2000" b="1" dirty="0" smtClean="0">
                <a:solidFill>
                  <a:srgbClr val="00B050"/>
                </a:solidFill>
              </a:rPr>
              <a:t>Sur </a:t>
            </a:r>
            <a:r>
              <a:rPr lang="fr-FR" sz="2000" b="1" dirty="0">
                <a:solidFill>
                  <a:srgbClr val="00B050"/>
                </a:solidFill>
              </a:rPr>
              <a:t>concours	</a:t>
            </a:r>
          </a:p>
          <a:p>
            <a:pPr lvl="0"/>
            <a:r>
              <a:rPr lang="en-US" sz="2000" b="1" dirty="0" smtClean="0">
                <a:solidFill>
                  <a:srgbClr val="00B050"/>
                </a:solidFill>
              </a:rPr>
              <a:t>☐ </a:t>
            </a:r>
            <a:r>
              <a:rPr lang="fr-FR" sz="2000" b="1" dirty="0" smtClean="0">
                <a:solidFill>
                  <a:srgbClr val="00B050"/>
                </a:solidFill>
              </a:rPr>
              <a:t>Sur </a:t>
            </a:r>
            <a:r>
              <a:rPr lang="fr-FR" sz="2000" b="1" dirty="0">
                <a:solidFill>
                  <a:srgbClr val="00B050"/>
                </a:solidFill>
              </a:rPr>
              <a:t>dossier		</a:t>
            </a:r>
          </a:p>
          <a:p>
            <a:pPr lvl="0"/>
            <a:r>
              <a:rPr lang="en-US" sz="2000" b="1" dirty="0" smtClean="0">
                <a:solidFill>
                  <a:srgbClr val="00B050"/>
                </a:solidFill>
              </a:rPr>
              <a:t>☐ </a:t>
            </a:r>
            <a:r>
              <a:rPr lang="fr-FR" sz="2000" b="1" dirty="0" smtClean="0">
                <a:solidFill>
                  <a:srgbClr val="00B050"/>
                </a:solidFill>
              </a:rPr>
              <a:t>Il </a:t>
            </a:r>
            <a:r>
              <a:rPr lang="fr-FR" sz="2000" b="1" dirty="0">
                <a:solidFill>
                  <a:srgbClr val="00B050"/>
                </a:solidFill>
              </a:rPr>
              <a:t>n’y a pas de sélection</a:t>
            </a: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293829" y="4611757"/>
            <a:ext cx="3849397" cy="1513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>
                <a:solidFill>
                  <a:srgbClr val="92D050"/>
                </a:solidFill>
              </a:rPr>
              <a:t>MAIS il existe des « oui-si » pour l’entrée dans certaines spécialités de licence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4756" y="5444198"/>
            <a:ext cx="1885070" cy="343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PASS / L.AS</a:t>
            </a:r>
          </a:p>
        </p:txBody>
      </p:sp>
      <p:sp>
        <p:nvSpPr>
          <p:cNvPr id="10" name="Ellipse 9"/>
          <p:cNvSpPr/>
          <p:nvPr/>
        </p:nvSpPr>
        <p:spPr>
          <a:xfrm>
            <a:off x="5162843" y="5261317"/>
            <a:ext cx="2152357" cy="3094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itre 1"/>
          <p:cNvSpPr>
            <a:spLocks noGrp="1"/>
          </p:cNvSpPr>
          <p:nvPr>
            <p:ph type="title"/>
          </p:nvPr>
        </p:nvSpPr>
        <p:spPr>
          <a:xfrm>
            <a:off x="474215" y="2339080"/>
            <a:ext cx="3488624" cy="108992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Il n’y a pas de sélection en L1</a:t>
            </a:r>
          </a:p>
        </p:txBody>
      </p:sp>
    </p:spTree>
    <p:extLst>
      <p:ext uri="{BB962C8B-B14F-4D97-AF65-F5344CB8AC3E}">
        <p14:creationId xmlns:p14="http://schemas.microsoft.com/office/powerpoint/2010/main" val="163414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21" grpId="0" animBg="1"/>
      <p:bldP spid="4" grpId="0" animBg="1"/>
      <p:bldP spid="10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4720" y="1683155"/>
            <a:ext cx="8395855" cy="486417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81358" y="466241"/>
            <a:ext cx="864601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>
              <a:lnSpc>
                <a:spcPct val="110000"/>
              </a:lnSpc>
              <a:spcBef>
                <a:spcPts val="0"/>
              </a:spcBef>
              <a:buClr>
                <a:schemeClr val="accent1">
                  <a:lumMod val="75000"/>
                </a:schemeClr>
              </a:buClr>
              <a:buSzPct val="110000"/>
            </a:pPr>
            <a:r>
              <a:rPr lang="fr-FR" sz="2000" b="1" dirty="0">
                <a:solidFill>
                  <a:srgbClr val="00B050"/>
                </a:solidFill>
                <a:hlinkClick r:id="rId3" action="ppaction://hlinksldjump"/>
              </a:rPr>
              <a:t>7. Les CPGE préparent :</a:t>
            </a:r>
            <a:endParaRPr lang="fr-FR" sz="2000" b="1" dirty="0">
              <a:solidFill>
                <a:srgbClr val="00B050"/>
              </a:solidFill>
            </a:endParaRPr>
          </a:p>
          <a:p>
            <a:r>
              <a:rPr lang="en-US" sz="2000" b="1" dirty="0">
                <a:solidFill>
                  <a:srgbClr val="00B050"/>
                </a:solidFill>
              </a:rPr>
              <a:t>☐ </a:t>
            </a:r>
            <a:r>
              <a:rPr lang="fr-FR" sz="2000" b="1" dirty="0">
                <a:solidFill>
                  <a:srgbClr val="00B050"/>
                </a:solidFill>
              </a:rPr>
              <a:t>Aux concours de la fonction publique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☐ </a:t>
            </a:r>
            <a:r>
              <a:rPr lang="fr-FR" sz="2000" b="1" dirty="0" smtClean="0">
                <a:solidFill>
                  <a:srgbClr val="00B050"/>
                </a:solidFill>
              </a:rPr>
              <a:t>À </a:t>
            </a:r>
            <a:r>
              <a:rPr lang="fr-FR" sz="2000" b="1" dirty="0">
                <a:solidFill>
                  <a:srgbClr val="00B050"/>
                </a:solidFill>
              </a:rPr>
              <a:t>l’entrée dans les grandes écoles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☐ </a:t>
            </a:r>
            <a:r>
              <a:rPr lang="fr-FR" sz="2000" b="1" dirty="0">
                <a:solidFill>
                  <a:srgbClr val="00B050"/>
                </a:solidFill>
              </a:rPr>
              <a:t>Aux concours d’entrée dans les écoles paramédicales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41350" y="2022931"/>
            <a:ext cx="5161782" cy="70528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</a:rPr>
              <a:t>A l’entrée dans les grandes écoles</a:t>
            </a:r>
          </a:p>
        </p:txBody>
      </p:sp>
    </p:spTree>
    <p:extLst>
      <p:ext uri="{BB962C8B-B14F-4D97-AF65-F5344CB8AC3E}">
        <p14:creationId xmlns:p14="http://schemas.microsoft.com/office/powerpoint/2010/main" val="193560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Base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98</TotalTime>
  <Words>756</Words>
  <Application>Microsoft Office PowerPoint</Application>
  <PresentationFormat>Grand écran</PresentationFormat>
  <Paragraphs>155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Algerian</vt:lpstr>
      <vt:lpstr>Arial</vt:lpstr>
      <vt:lpstr>Calibri</vt:lpstr>
      <vt:lpstr>Corbel</vt:lpstr>
      <vt:lpstr>Wingdings</vt:lpstr>
      <vt:lpstr>Base</vt:lpstr>
      <vt:lpstr>JE TESTE MES CONNAISSANCES SUR L’ENSEIGNEMENT SUPERIEUR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Licence – Master - Doctorat</vt:lpstr>
      <vt:lpstr>Il n’y a pas de sélection en L1</vt:lpstr>
      <vt:lpstr>A l’entrée dans les grandes écoles</vt:lpstr>
      <vt:lpstr>Aux élèves solides, rigoureux et travailleurs</vt:lpstr>
      <vt:lpstr>VRAI</vt:lpstr>
      <vt:lpstr>Sur concours ou dossier</vt:lpstr>
      <vt:lpstr>Résultats…</vt:lpstr>
      <vt:lpstr>Pour se renseigner…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TESTE MES CONNAISSANCES SUR L’ENSEIGNEMENT SUPERIEUR</dc:title>
  <dc:creator>laurianne bernard</dc:creator>
  <cp:lastModifiedBy>SAIO - Académie de Nancy-Metz - Décembre 2018</cp:lastModifiedBy>
  <cp:revision>129</cp:revision>
  <cp:lastPrinted>2017-11-13T10:33:42Z</cp:lastPrinted>
  <dcterms:created xsi:type="dcterms:W3CDTF">2016-12-16T14:39:53Z</dcterms:created>
  <dcterms:modified xsi:type="dcterms:W3CDTF">2022-02-23T12:53:15Z</dcterms:modified>
</cp:coreProperties>
</file>