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94" r:id="rId2"/>
    <p:sldId id="257" r:id="rId3"/>
    <p:sldId id="258" r:id="rId4"/>
    <p:sldId id="295" r:id="rId5"/>
    <p:sldId id="29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3" r:id="rId4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DD2"/>
          </a:solidFill>
        </a:fill>
      </a:tcStyle>
    </a:wholeTbl>
    <a:band2H>
      <a:tcTxStyle/>
      <a:tcStyle>
        <a:tcBdr/>
        <a:fill>
          <a:solidFill>
            <a:srgbClr val="F3E8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D3CC"/>
          </a:solidFill>
        </a:fill>
      </a:tcStyle>
    </a:wholeTbl>
    <a:band2H>
      <a:tcTxStyle/>
      <a:tcStyle>
        <a:tcBdr/>
        <a:fill>
          <a:solidFill>
            <a:srgbClr val="F9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ACD"/>
          </a:solidFill>
        </a:fill>
      </a:tcStyle>
    </a:wholeTbl>
    <a:band2H>
      <a:tcTxStyle/>
      <a:tcStyle>
        <a:tcBdr/>
        <a:fill>
          <a:solidFill>
            <a:srgbClr val="FEED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0659097387051959E-2"/>
          <c:y val="8.4797832217044775E-2"/>
          <c:w val="0.81162757405994324"/>
          <c:h val="0.8083301880367557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BAC GENERAL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BE-44B4-AC26-4394B97CF6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BE-44B4-AC26-4394B97CF639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82-4C24-ABEC-20E31174ED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BE-44B4-AC26-4394B97CF6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BE-44B4-AC26-4394B97CF63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BE-44B4-AC26-4394B97CF6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BTS</c:v>
                </c:pt>
                <c:pt idx="1">
                  <c:v>BUT</c:v>
                </c:pt>
                <c:pt idx="2">
                  <c:v>Licence</c:v>
                </c:pt>
                <c:pt idx="3">
                  <c:v>CPE</c:v>
                </c:pt>
                <c:pt idx="4">
                  <c:v>Ingénieur</c:v>
                </c:pt>
                <c:pt idx="5">
                  <c:v>IFSI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7.0999999999999994E-2</c:v>
                </c:pt>
                <c:pt idx="1">
                  <c:v>0.14699999999999999</c:v>
                </c:pt>
                <c:pt idx="2">
                  <c:v>0.39300000000000002</c:v>
                </c:pt>
                <c:pt idx="3" formatCode="0%">
                  <c:v>0.1</c:v>
                </c:pt>
                <c:pt idx="4">
                  <c:v>0.159</c:v>
                </c:pt>
                <c:pt idx="5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C24-ABEC-20E31174E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0168069876303691E-2"/>
          <c:y val="8.7641555570946522E-2"/>
          <c:w val="0.81260962908143997"/>
          <c:h val="0.8079383163266495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BAC TECHNO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D-45C7-AF54-5C60E7E69F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D-45C7-AF54-5C60E7E69F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D-45C7-AF54-5C60E7E69F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D-45C7-AF54-5C60E7E69F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8D-45C7-AF54-5C60E7E69F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8D-45C7-AF54-5C60E7E69F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BTS</c:v>
                </c:pt>
                <c:pt idx="1">
                  <c:v>BUT</c:v>
                </c:pt>
                <c:pt idx="2">
                  <c:v>CPGE</c:v>
                </c:pt>
                <c:pt idx="3">
                  <c:v>Ingenieur</c:v>
                </c:pt>
                <c:pt idx="4">
                  <c:v>IFSI</c:v>
                </c:pt>
                <c:pt idx="5">
                  <c:v>Licence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0.374</c:v>
                </c:pt>
                <c:pt idx="1">
                  <c:v>0.23899999999999999</c:v>
                </c:pt>
                <c:pt idx="2" formatCode="0%">
                  <c:v>0.01</c:v>
                </c:pt>
                <c:pt idx="3">
                  <c:v>3.0000000000000001E-3</c:v>
                </c:pt>
                <c:pt idx="4">
                  <c:v>0.17599999999999999</c:v>
                </c:pt>
                <c:pt idx="5">
                  <c:v>0.17299999999999999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D-47DA-8023-D74AF2E2E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BAC GENERAL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ARTS LETTRES LANGUES</c:v>
                </c:pt>
                <c:pt idx="1">
                  <c:v>DROIT ECONOMIE GESTION</c:v>
                </c:pt>
                <c:pt idx="2">
                  <c:v>SCIENCES HUMAINES ET SOCIALES</c:v>
                </c:pt>
                <c:pt idx="3">
                  <c:v>SCIENCES TECHNOLOGIES SANTE</c:v>
                </c:pt>
                <c:pt idx="4">
                  <c:v>STAPS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0.76800000000000002</c:v>
                </c:pt>
                <c:pt idx="1">
                  <c:v>0.86099999999999999</c:v>
                </c:pt>
                <c:pt idx="2">
                  <c:v>0.84199999999999997</c:v>
                </c:pt>
                <c:pt idx="3">
                  <c:v>0.96799999999999997</c:v>
                </c:pt>
                <c:pt idx="4">
                  <c:v>0.876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4-4E36-BF71-A47E0CA0EB5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BAC TECHNOLOGIQUE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ARTS LETTRES LANGUES</c:v>
                </c:pt>
                <c:pt idx="1">
                  <c:v>DROIT ECONOMIE GESTION</c:v>
                </c:pt>
                <c:pt idx="2">
                  <c:v>SCIENCES HUMAINES ET SOCIALES</c:v>
                </c:pt>
                <c:pt idx="3">
                  <c:v>SCIENCES TECHNOLOGIES SANTE</c:v>
                </c:pt>
                <c:pt idx="4">
                  <c:v>STAPS</c:v>
                </c:pt>
              </c:strCache>
            </c:strRef>
          </c:cat>
          <c:val>
            <c:numRef>
              <c:f>Feuil1!$C$2:$C$6</c:f>
              <c:numCache>
                <c:formatCode>0.00%</c:formatCode>
                <c:ptCount val="5"/>
                <c:pt idx="0">
                  <c:v>0.14899999999999999</c:v>
                </c:pt>
                <c:pt idx="1">
                  <c:v>0.106</c:v>
                </c:pt>
                <c:pt idx="2">
                  <c:v>0.109</c:v>
                </c:pt>
                <c:pt idx="3">
                  <c:v>2.4E-2</c:v>
                </c:pt>
                <c:pt idx="4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4-4E36-BF71-A47E0CA0EB5A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Feuil1!$A$2:$A$6</c:f>
              <c:strCache>
                <c:ptCount val="5"/>
                <c:pt idx="0">
                  <c:v>ARTS LETTRES LANGUES</c:v>
                </c:pt>
                <c:pt idx="1">
                  <c:v>DROIT ECONOMIE GESTION</c:v>
                </c:pt>
                <c:pt idx="2">
                  <c:v>SCIENCES HUMAINES ET SOCIALES</c:v>
                </c:pt>
                <c:pt idx="3">
                  <c:v>SCIENCES TECHNOLOGIES SANTE</c:v>
                </c:pt>
                <c:pt idx="4">
                  <c:v>STAPS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D24-4E36-BF71-A47E0CA0E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903808"/>
        <c:axId val="392897152"/>
        <c:axId val="0"/>
      </c:bar3DChart>
      <c:catAx>
        <c:axId val="39290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897152"/>
        <c:crosses val="autoZero"/>
        <c:auto val="1"/>
        <c:lblAlgn val="ctr"/>
        <c:lblOffset val="100"/>
        <c:noMultiLvlLbl val="0"/>
      </c:catAx>
      <c:valAx>
        <c:axId val="39289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9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8158381682552841"/>
          <c:y val="0.93249671215386831"/>
          <c:w val="0.46577963116452548"/>
          <c:h val="5.1781049048845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indent="-215999" latinLnBrk="0">
      <a:defRPr sz="2000">
        <a:latin typeface="+mj-lt"/>
        <a:ea typeface="+mj-ea"/>
        <a:cs typeface="+mj-cs"/>
        <a:sym typeface="Arial"/>
      </a:defRPr>
    </a:lvl1pPr>
    <a:lvl2pPr marL="215999" indent="12600" latinLnBrk="0">
      <a:defRPr sz="2000">
        <a:latin typeface="+mj-lt"/>
        <a:ea typeface="+mj-ea"/>
        <a:cs typeface="+mj-cs"/>
        <a:sym typeface="Arial"/>
      </a:defRPr>
    </a:lvl2pPr>
    <a:lvl3pPr marL="215999" indent="241200" latinLnBrk="0">
      <a:defRPr sz="2000">
        <a:latin typeface="+mj-lt"/>
        <a:ea typeface="+mj-ea"/>
        <a:cs typeface="+mj-cs"/>
        <a:sym typeface="Arial"/>
      </a:defRPr>
    </a:lvl3pPr>
    <a:lvl4pPr marL="215999" indent="469800" latinLnBrk="0">
      <a:defRPr sz="2000">
        <a:latin typeface="+mj-lt"/>
        <a:ea typeface="+mj-ea"/>
        <a:cs typeface="+mj-cs"/>
        <a:sym typeface="Arial"/>
      </a:defRPr>
    </a:lvl4pPr>
    <a:lvl5pPr marL="215999" indent="698400" latinLnBrk="0">
      <a:defRPr sz="2000">
        <a:latin typeface="+mj-lt"/>
        <a:ea typeface="+mj-ea"/>
        <a:cs typeface="+mj-cs"/>
        <a:sym typeface="Arial"/>
      </a:defRPr>
    </a:lvl5pPr>
    <a:lvl6pPr marL="215999" indent="927000" latinLnBrk="0">
      <a:defRPr sz="2000">
        <a:latin typeface="+mj-lt"/>
        <a:ea typeface="+mj-ea"/>
        <a:cs typeface="+mj-cs"/>
        <a:sym typeface="Arial"/>
      </a:defRPr>
    </a:lvl6pPr>
    <a:lvl7pPr marL="215999" indent="1155600" latinLnBrk="0">
      <a:defRPr sz="2000">
        <a:latin typeface="+mj-lt"/>
        <a:ea typeface="+mj-ea"/>
        <a:cs typeface="+mj-cs"/>
        <a:sym typeface="Arial"/>
      </a:defRPr>
    </a:lvl7pPr>
    <a:lvl8pPr marL="215999" indent="1384200" latinLnBrk="0">
      <a:defRPr sz="2000">
        <a:latin typeface="+mj-lt"/>
        <a:ea typeface="+mj-ea"/>
        <a:cs typeface="+mj-cs"/>
        <a:sym typeface="Arial"/>
      </a:defRPr>
    </a:lvl8pPr>
    <a:lvl9pPr marL="215999" indent="1612800" latinLnBrk="0">
      <a:defRPr sz="20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99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17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bg>
      <p:bgPr>
        <a:gradFill flip="none" rotWithShape="1">
          <a:gsLst>
            <a:gs pos="0">
              <a:srgbClr val="FFFFFF"/>
            </a:gs>
            <a:gs pos="100000">
              <a:srgbClr val="9E9E9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13" name="Connecteur droit 8"/>
          <p:cNvSpPr/>
          <p:nvPr/>
        </p:nvSpPr>
        <p:spPr>
          <a:xfrm flipV="1">
            <a:off x="3555365" y="634"/>
            <a:ext cx="2" cy="6858001"/>
          </a:xfrm>
          <a:prstGeom prst="line">
            <a:avLst/>
          </a:prstGeom>
          <a:ln w="11430">
            <a:solidFill>
              <a:srgbClr val="F9F9F9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Texte du titre"/>
          <p:cNvSpPr txBox="1">
            <a:spLocks noGrp="1"/>
          </p:cNvSpPr>
          <p:nvPr>
            <p:ph type="title"/>
          </p:nvPr>
        </p:nvSpPr>
        <p:spPr>
          <a:xfrm>
            <a:off x="4489155" y="533400"/>
            <a:ext cx="6807202" cy="2868168"/>
          </a:xfrm>
          <a:prstGeom prst="rect">
            <a:avLst/>
          </a:prstGeom>
        </p:spPr>
        <p:txBody>
          <a:bodyPr/>
          <a:lstStyle>
            <a:lvl1pPr algn="r">
              <a:defRPr sz="4200"/>
            </a:lvl1pPr>
          </a:lstStyle>
          <a:p>
            <a:r>
              <a:t>Texte du titre</a:t>
            </a:r>
          </a:p>
        </p:txBody>
      </p:sp>
      <p:sp>
        <p:nvSpPr>
          <p:cNvPr id="1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472589" y="3539864"/>
            <a:ext cx="6819704" cy="110125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ClrTx/>
              <a:buSzTx/>
              <a:buNone/>
              <a:defRPr sz="2200">
                <a:solidFill>
                  <a:srgbClr val="FFFFFF"/>
                </a:solidFill>
              </a:defRPr>
            </a:lvl1pPr>
            <a:lvl2pPr marL="0" indent="0" algn="r">
              <a:buClrTx/>
              <a:buSzTx/>
              <a:buNone/>
              <a:defRPr sz="2200">
                <a:solidFill>
                  <a:srgbClr val="FFFFFF"/>
                </a:solidFill>
              </a:defRPr>
            </a:lvl2pPr>
            <a:lvl3pPr marL="0" indent="0" algn="r">
              <a:buClrTx/>
              <a:buSzTx/>
              <a:buNone/>
              <a:defRPr sz="2200">
                <a:solidFill>
                  <a:srgbClr val="FFFFFF"/>
                </a:solidFill>
              </a:defRPr>
            </a:lvl3pPr>
            <a:lvl4pPr marL="0" indent="0" algn="r">
              <a:buClrTx/>
              <a:buSzTx/>
              <a:buNone/>
              <a:defRPr sz="2200">
                <a:solidFill>
                  <a:srgbClr val="FFFFFF"/>
                </a:solidFill>
              </a:defRPr>
            </a:lvl4pPr>
            <a:lvl5pPr marL="0" indent="0" algn="r">
              <a:buClrTx/>
              <a:buSz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133071" y="6632448"/>
            <a:ext cx="159222" cy="152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e du titre"/>
          <p:cNvSpPr txBox="1">
            <a:spLocks noGrp="1"/>
          </p:cNvSpPr>
          <p:nvPr>
            <p:ph type="title"/>
          </p:nvPr>
        </p:nvSpPr>
        <p:spPr>
          <a:xfrm>
            <a:off x="1422400" y="2821838"/>
            <a:ext cx="8340653" cy="1362076"/>
          </a:xfrm>
          <a:prstGeom prst="rect">
            <a:avLst/>
          </a:prstGeom>
        </p:spPr>
        <p:txBody>
          <a:bodyPr anchor="t"/>
          <a:lstStyle>
            <a:lvl1pPr algn="r">
              <a:defRPr sz="4200"/>
            </a:lvl1pPr>
          </a:lstStyle>
          <a:p>
            <a:r>
              <a:t>Texte du titre</a:t>
            </a:r>
          </a:p>
        </p:txBody>
      </p:sp>
      <p:sp>
        <p:nvSpPr>
          <p:cNvPr id="3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422400" y="1905000"/>
            <a:ext cx="8340653" cy="743509"/>
          </a:xfrm>
          <a:prstGeom prst="rect">
            <a:avLst/>
          </a:prstGeom>
        </p:spPr>
        <p:txBody>
          <a:bodyPr anchor="b"/>
          <a:lstStyle>
            <a:lvl1pPr marL="0" indent="0" algn="r">
              <a:buClrTx/>
              <a:buSzTx/>
              <a:buNone/>
              <a:defRPr sz="2000"/>
            </a:lvl1pPr>
            <a:lvl2pPr marL="0" indent="0" algn="r">
              <a:buClrTx/>
              <a:buSzTx/>
              <a:buNone/>
              <a:defRPr sz="2000"/>
            </a:lvl2pPr>
            <a:lvl3pPr marL="0" indent="0" algn="r">
              <a:buClrTx/>
              <a:buSzTx/>
              <a:buNone/>
              <a:defRPr sz="2000"/>
            </a:lvl3pPr>
            <a:lvl4pPr marL="0" indent="0" algn="r">
              <a:buClrTx/>
              <a:buSzTx/>
              <a:buNone/>
              <a:defRPr sz="2000"/>
            </a:lvl4pPr>
            <a:lvl5pPr marL="0" indent="0" algn="r">
              <a:buClrTx/>
              <a:buSzTx/>
              <a:buNone/>
              <a:defRPr sz="20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603830" y="6631313"/>
            <a:ext cx="159223" cy="152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e du titre"/>
          <p:cNvSpPr txBox="1">
            <a:spLocks noGrp="1"/>
          </p:cNvSpPr>
          <p:nvPr>
            <p:ph type="title"/>
          </p:nvPr>
        </p:nvSpPr>
        <p:spPr>
          <a:xfrm>
            <a:off x="609600" y="320040"/>
            <a:ext cx="9656065" cy="114300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5867400"/>
            <a:ext cx="4693921" cy="457200"/>
          </a:xfrm>
          <a:prstGeom prst="rect">
            <a:avLst/>
          </a:prstGeom>
          <a:ln>
            <a:solidFill>
              <a:srgbClr val="B13F9A"/>
            </a:solidFill>
            <a:round/>
          </a:ln>
        </p:spPr>
        <p:txBody>
          <a:bodyPr anchor="ctr"/>
          <a:lstStyle>
            <a:lvl1pPr marL="0" indent="0" algn="ctr">
              <a:buClrTx/>
              <a:buSzTx/>
              <a:buNone/>
              <a:defRPr sz="1800" b="1">
                <a:solidFill>
                  <a:srgbClr val="B13F9A"/>
                </a:solidFill>
              </a:defRPr>
            </a:lvl1pPr>
            <a:lvl2pPr marL="0" indent="0" algn="ctr">
              <a:buClrTx/>
              <a:buSzTx/>
              <a:buNone/>
              <a:defRPr sz="1800" b="1">
                <a:solidFill>
                  <a:srgbClr val="B13F9A"/>
                </a:solidFill>
              </a:defRPr>
            </a:lvl2pPr>
            <a:lvl3pPr marL="0" indent="0" algn="ctr">
              <a:buClrTx/>
              <a:buSzTx/>
              <a:buNone/>
              <a:defRPr sz="1800" b="1">
                <a:solidFill>
                  <a:srgbClr val="B13F9A"/>
                </a:solidFill>
              </a:defRPr>
            </a:lvl3pPr>
            <a:lvl4pPr marL="0" indent="0" algn="ctr">
              <a:buClrTx/>
              <a:buSzTx/>
              <a:buNone/>
              <a:defRPr sz="1800" b="1">
                <a:solidFill>
                  <a:srgbClr val="B13F9A"/>
                </a:solidFill>
              </a:defRPr>
            </a:lvl4pPr>
            <a:lvl5pPr marL="0" indent="0" algn="ctr">
              <a:buClrTx/>
              <a:buSzTx/>
              <a:buNone/>
              <a:defRPr sz="1800" b="1">
                <a:solidFill>
                  <a:srgbClr val="B13F9A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" name="Espace réservé du texte 3"/>
          <p:cNvSpPr>
            <a:spLocks noGrp="1"/>
          </p:cNvSpPr>
          <p:nvPr>
            <p:ph type="body" sz="quarter" idx="21"/>
          </p:nvPr>
        </p:nvSpPr>
        <p:spPr>
          <a:xfrm>
            <a:off x="5571742" y="5867400"/>
            <a:ext cx="4693923" cy="457200"/>
          </a:xfrm>
          <a:prstGeom prst="rect">
            <a:avLst/>
          </a:prstGeom>
          <a:ln>
            <a:solidFill>
              <a:srgbClr val="B13F9A"/>
            </a:solidFill>
            <a:round/>
          </a:ln>
        </p:spPr>
        <p:txBody>
          <a:bodyPr anchor="ctr"/>
          <a:lstStyle/>
          <a:p>
            <a:pPr marL="252374" indent="-252374" defTabSz="841247">
              <a:spcBef>
                <a:spcPts val="500"/>
              </a:spcBef>
              <a:defRPr sz="2392"/>
            </a:pPr>
            <a:endParaRPr/>
          </a:p>
        </p:txBody>
      </p:sp>
      <p:sp>
        <p:nvSpPr>
          <p:cNvPr id="4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863841" cy="11734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5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497414"/>
            <a:ext cx="7863841" cy="6025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None/>
              <a:defRPr sz="1400"/>
            </a:lvl1pPr>
            <a:lvl2pPr marL="0" indent="0">
              <a:spcBef>
                <a:spcPts val="0"/>
              </a:spcBef>
              <a:buClrTx/>
              <a:buSzTx/>
              <a:buNone/>
              <a:defRPr sz="1400"/>
            </a:lvl2pPr>
            <a:lvl3pPr marL="0" indent="0">
              <a:spcBef>
                <a:spcPts val="0"/>
              </a:spcBef>
              <a:buClrTx/>
              <a:buSzTx/>
              <a:buNone/>
              <a:defRPr sz="1400"/>
            </a:lvl3pPr>
            <a:lvl4pPr marL="0" indent="0">
              <a:spcBef>
                <a:spcPts val="0"/>
              </a:spcBef>
              <a:buClrTx/>
              <a:buSzTx/>
              <a:buNone/>
              <a:defRPr sz="1400"/>
            </a:lvl4pPr>
            <a:lvl5pPr marL="0" indent="0">
              <a:spcBef>
                <a:spcPts val="0"/>
              </a:spcBef>
              <a:buClrTx/>
              <a:buSz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avec légende">
    <p:bg>
      <p:bgPr>
        <a:gradFill flip="none" rotWithShape="1">
          <a:gsLst>
            <a:gs pos="0">
              <a:srgbClr val="E965C8"/>
            </a:gs>
            <a:gs pos="100000">
              <a:srgbClr val="81146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7"/>
          <p:cNvSpPr/>
          <p:nvPr/>
        </p:nvSpPr>
        <p:spPr>
          <a:xfrm rot="21240000">
            <a:off x="797290" y="1004669"/>
            <a:ext cx="5759372" cy="4312573"/>
          </a:xfrm>
          <a:prstGeom prst="rect">
            <a:avLst/>
          </a:prstGeom>
          <a:solidFill>
            <a:srgbClr val="FAFAFA"/>
          </a:solidFill>
          <a:ln w="3175" cap="rnd">
            <a:solidFill>
              <a:srgbClr val="EAEAEA"/>
            </a:solidFill>
          </a:ln>
          <a:effectLst>
            <a:outerShdw blurRad="25400" dist="12700" dir="54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68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3175" cap="rnd">
            <a:solidFill>
              <a:srgbClr val="EAEAEA"/>
            </a:solidFill>
          </a:ln>
          <a:effectLst>
            <a:outerShdw blurRad="25400" dist="12700" dir="54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69" name="Texte du titre"/>
          <p:cNvSpPr txBox="1">
            <a:spLocks noGrp="1"/>
          </p:cNvSpPr>
          <p:nvPr>
            <p:ph type="title"/>
          </p:nvPr>
        </p:nvSpPr>
        <p:spPr>
          <a:xfrm>
            <a:off x="7185462" y="1143000"/>
            <a:ext cx="4572003" cy="2057400"/>
          </a:xfrm>
          <a:prstGeom prst="rect">
            <a:avLst/>
          </a:prstGeom>
        </p:spPr>
        <p:txBody>
          <a:bodyPr/>
          <a:lstStyle>
            <a:lvl1pPr>
              <a:defRPr sz="3000">
                <a:ln w="3175" cap="flat">
                  <a:solidFill>
                    <a:srgbClr val="565053"/>
                  </a:solidFill>
                  <a:prstDash val="solid"/>
                  <a:round/>
                </a:ln>
              </a:defRPr>
            </a:lvl1pPr>
          </a:lstStyle>
          <a:p>
            <a:r>
              <a:t>Texte du titre</a:t>
            </a:r>
          </a:p>
        </p:txBody>
      </p:sp>
      <p:sp>
        <p:nvSpPr>
          <p:cNvPr id="7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185462" y="3283634"/>
            <a:ext cx="4572003" cy="192024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 marL="559308" indent="-266700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2pPr>
            <a:lvl3pPr marL="850391" indent="-320040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3pPr>
            <a:lvl4pPr marL="1132838" indent="-355600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4pPr>
            <a:lvl5pPr marL="1407160" indent="-355600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1" name="Espace réservé pour une image  9"/>
          <p:cNvSpPr>
            <a:spLocks noGrp="1"/>
          </p:cNvSpPr>
          <p:nvPr>
            <p:ph type="pic" sz="half" idx="21"/>
          </p:nvPr>
        </p:nvSpPr>
        <p:spPr>
          <a:xfrm>
            <a:off x="884908" y="1041000"/>
            <a:ext cx="5608323" cy="4206244"/>
          </a:xfrm>
          <a:prstGeom prst="rect">
            <a:avLst/>
          </a:prstGeom>
          <a:ln w="107950">
            <a:solidFill>
              <a:srgbClr val="FFFFFF"/>
            </a:solidFill>
            <a:miter lim="800000"/>
          </a:ln>
          <a:effectLst>
            <a:outerShdw blurRad="50800" dist="3810" dir="5400000" rotWithShape="0">
              <a:srgbClr val="000000">
                <a:alpha val="60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623392" y="1200000"/>
            <a:ext cx="10945217" cy="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152608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>
                <a:solidFill>
                  <a:schemeClr val="tx1"/>
                </a:solidFill>
              </a:defRPr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3391" y="2448000"/>
            <a:ext cx="3360000" cy="3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208608" y="2448000"/>
            <a:ext cx="3360000" cy="3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74A03300-A62F-4DF5-966E-3CB9D38AC02B}" type="datetime1">
              <a:rPr lang="fr-FR" cap="all" smtClean="0"/>
              <a:t>16/03/2023</a:t>
            </a:fld>
            <a:endParaRPr lang="fr-FR" cap="all" dirty="0"/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1114958" y="6570677"/>
            <a:ext cx="453650" cy="287323"/>
          </a:xfrm>
          <a:prstGeom prst="rect">
            <a:avLst/>
          </a:prstGeom>
        </p:spPr>
        <p:txBody>
          <a:bodyPr/>
          <a:lstStyle>
            <a:lvl1pPr algn="r">
              <a:defRPr sz="1867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23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7BB12D9-C97F-4BD1-AA13-DA153C51222D}" type="datetime1">
              <a:rPr lang="fr-FR" smtClean="0"/>
              <a:pPr lvl="0"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C3A406-261B-4216-AD94-CD86E5DC283B}" type="slidenum">
              <a:rPr lang="fr-FR" smtClean="0"/>
              <a:pPr lv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91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1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609600" y="320040"/>
            <a:ext cx="96520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960491" y="6632448"/>
            <a:ext cx="159223" cy="152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100">
                <a:solidFill>
                  <a:srgbClr val="B13F9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all" spc="0" baseline="0">
          <a:ln w="3175" cap="flat">
            <a:solidFill>
              <a:srgbClr val="5B194D"/>
            </a:solidFill>
            <a:prstDash val="solid"/>
            <a:round/>
          </a:ln>
          <a:gradFill flip="none" rotWithShape="1">
            <a:gsLst>
              <a:gs pos="0">
                <a:srgbClr val="FEF7F0"/>
              </a:gs>
              <a:gs pos="10000">
                <a:srgbClr val="FEF2E7"/>
              </a:gs>
              <a:gs pos="49000">
                <a:srgbClr val="FBCF99"/>
              </a:gs>
              <a:gs pos="50000">
                <a:srgbClr val="F9B94A"/>
              </a:gs>
              <a:gs pos="100000">
                <a:srgbClr val="FEF2E7"/>
              </a:gs>
            </a:gsLst>
            <a:lin ang="5400000" scaled="0"/>
          </a:gra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73000"/>
        <a:buFontTx/>
        <a:buChar char="⦿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551024" marR="0" indent="-25841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Tx/>
        <a:buChar char="◼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82753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60000"/>
        <a:buFontTx/>
        <a:buChar char="○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074419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1381760" marR="0" indent="-330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70000"/>
        <a:buFontTx/>
        <a:buChar char="◉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1553463" marR="0" indent="-2641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Tx/>
        <a:buChar char="●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1787650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Tx/>
        <a:buChar char="◼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1961388" marR="0" indent="-29717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100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2214153" marR="0" indent="-33963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100000"/>
        <a:buFontTx/>
        <a:buChar char="▪"/>
        <a:tabLst/>
        <a:defRPr sz="2600" b="0" i="0" u="none" strike="noStrike" cap="none" spc="0" baseline="0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rminales2022-2023.fr/Choisir-mes-etudes/Apres-le-bac/Principaux-domaines-d-etudes/Les-ecoles-de-commerce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assingenieur.scei-concours.fr/" TargetMode="External"/><Relationship Id="rId2" Type="http://schemas.openxmlformats.org/officeDocument/2006/relationships/hyperlink" Target="https://www.terminales2022-2023.fr/Choisir-mes-etudes/Apres-le-bac/Principaux-domaines-d-etudes/Les-ecoles-d-ingenieurs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rminales2022-2023.fr/Choisir-mes-etudes/apres-le-bac/principaux-domaines-d-etudes/les-ecoles-d-art?id=951486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urecommunication.gouv.fr/Politiques-ministerielles/Architecture/Formation-Recherche-Metiers/Les-formations/Les-cursus-et-les-diplomes/Specialisations-en-architecture/Double-cursus-architecte-ingenieur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Choisir-mes-etudes/Apres-le-bac/Organisation-des-etudes-superieures/Les-classes-preparatoires-aux-grandes-ecoles-CPGE" TargetMode="External"/><Relationship Id="rId2" Type="http://schemas.openxmlformats.org/officeDocument/2006/relationships/hyperlink" Target="https://www.onisep.fr/Choisir-mes-etudes/Apres-le-bac/Organisation-des-etudes-superieures/Les-CP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isep.fr/Choisir-mes-etudes/Apres-le-bac/Organisation-des-etudes-superieures/Les-classes-preparatoires-aux-grandes-ecoles-CPGE/Les-prepas-economiques-et-commercia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isep.fr/Choisir-mes-etudes/Apres-le-bac/Organisation-des-etudes-superieures/Les-classes-preparatoires-aux-grandes-ecoles-CPGE/Les-prepas-litteraire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isep.fr/Choisir-mes-etudes/Apres-le-bac/Organisation-des-etudes-superieures/Les-classes-preparatoires-aux-grandes-ecoles-CPGE/Les-prepas-scientifique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minales2022-2023.f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https://www.parcoursup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983432" y="836712"/>
            <a:ext cx="8826500" cy="1584151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 dirty="0"/>
              <a:t>CAP SUR L’ENSEIGNEMENT SUPERIEUR</a:t>
            </a:r>
            <a:br>
              <a:rPr lang="fr-FR" sz="3600" dirty="0"/>
            </a:br>
            <a:r>
              <a:rPr lang="fr-FR" sz="3600" dirty="0"/>
              <a:t> </a:t>
            </a:r>
          </a:p>
        </p:txBody>
      </p:sp>
      <p:pic>
        <p:nvPicPr>
          <p:cNvPr id="4" name="Picture 2" descr="RÃ©sultat de recherche d'images pour &quot;comment choisir son orientation&quot;">
            <a:extLst>
              <a:ext uri="{FF2B5EF4-FFF2-40B4-BE49-F238E27FC236}">
                <a16:creationId xmlns:a16="http://schemas.microsoft.com/office/drawing/2014/main" id="{61722B6D-B4EE-48BF-8923-1875ABF4E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1" t="922" r="10985" b="-922"/>
          <a:stretch/>
        </p:blipFill>
        <p:spPr bwMode="auto">
          <a:xfrm>
            <a:off x="3215680" y="2420863"/>
            <a:ext cx="3721237" cy="305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99104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re 1"/>
          <p:cNvSpPr txBox="1">
            <a:spLocks noGrp="1"/>
          </p:cNvSpPr>
          <p:nvPr>
            <p:ph type="title" idx="4294967295"/>
          </p:nvPr>
        </p:nvSpPr>
        <p:spPr>
          <a:xfrm>
            <a:off x="365779" y="188639"/>
            <a:ext cx="10081122" cy="1080122"/>
          </a:xfrm>
          <a:prstGeom prst="rect">
            <a:avLst/>
          </a:prstGeom>
        </p:spPr>
        <p:txBody>
          <a:bodyPr/>
          <a:lstStyle/>
          <a:p>
            <a:pPr algn="ctr"/>
            <a:r>
              <a:t>LICENCES A l’UNIVERSITE DE LORRAINE</a:t>
            </a:r>
            <a:br/>
            <a:r>
              <a:rPr sz="3200">
                <a:solidFill>
                  <a:srgbClr val="404040"/>
                </a:solidFill>
              </a:rPr>
              <a:t>DROIT - ECONOMIE - GESTION et ISFATES</a:t>
            </a:r>
          </a:p>
        </p:txBody>
      </p:sp>
      <p:sp>
        <p:nvSpPr>
          <p:cNvPr id="110" name="Espace réservé du texte 4"/>
          <p:cNvSpPr txBox="1"/>
          <p:nvPr/>
        </p:nvSpPr>
        <p:spPr>
          <a:xfrm>
            <a:off x="398659" y="1265819"/>
            <a:ext cx="5544618" cy="5349876"/>
          </a:xfrm>
          <a:prstGeom prst="rect">
            <a:avLst/>
          </a:prstGeom>
          <a:solidFill>
            <a:srgbClr val="F2C4AF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07999" algn="ctr">
              <a:lnSpc>
                <a:spcPct val="150000"/>
              </a:lnSpc>
              <a:spcBef>
                <a:spcPts val="1400"/>
              </a:spcBef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 Economie Gestion</a:t>
            </a:r>
          </a:p>
          <a:p>
            <a:pPr marL="431999" indent="-323998">
              <a:lnSpc>
                <a:spcPct val="150000"/>
              </a:lnSpc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</a:t>
            </a:r>
            <a:r>
              <a:rPr b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63999" lvl="1" indent="-323999">
              <a:lnSpc>
                <a:spcPct val="150000"/>
              </a:lnSpc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</a:t>
            </a:r>
          </a:p>
          <a:p>
            <a:pPr marL="863999" lvl="1" indent="-323999">
              <a:lnSpc>
                <a:spcPct val="150000"/>
              </a:lnSpc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Droit/ Droit des pays de Common Law </a:t>
            </a:r>
          </a:p>
          <a:p>
            <a:pPr marL="863999" lvl="1" indent="-323999">
              <a:lnSpc>
                <a:spcPct val="150000"/>
              </a:lnSpc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 Franco allemand</a:t>
            </a:r>
          </a:p>
          <a:p>
            <a:pPr marL="431999" indent="-323998">
              <a:lnSpc>
                <a:spcPct val="150000"/>
              </a:lnSpc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Administration économique et sociale </a:t>
            </a:r>
          </a:p>
          <a:p>
            <a:pPr marL="431999" indent="-323998">
              <a:lnSpc>
                <a:spcPct val="150000"/>
              </a:lnSpc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Economie </a:t>
            </a:r>
          </a:p>
          <a:p>
            <a:pPr marL="431999" indent="-323998">
              <a:lnSpc>
                <a:spcPct val="150000"/>
              </a:lnSpc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Gestion </a:t>
            </a:r>
            <a:r>
              <a:rPr sz="1600"/>
              <a:t>à partir de la L3</a:t>
            </a:r>
          </a:p>
          <a:p>
            <a:pPr marL="431999" indent="-323998">
              <a:lnSpc>
                <a:spcPct val="150000"/>
              </a:lnSpc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Double cursus possible</a:t>
            </a:r>
          </a:p>
          <a:p>
            <a:pPr marL="863999" lvl="1" indent="-323999">
              <a:lnSpc>
                <a:spcPct val="150000"/>
              </a:lnSpc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Droit/Economie</a:t>
            </a:r>
          </a:p>
          <a:p>
            <a:pPr marL="863999" lvl="1" indent="-323999">
              <a:lnSpc>
                <a:spcPct val="150000"/>
              </a:lnSpc>
              <a:spcBef>
                <a:spcPts val="1400"/>
              </a:spcBef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Economie/ Philosophie</a:t>
            </a:r>
          </a:p>
          <a:p>
            <a:pPr marL="431999" indent="-323998">
              <a:lnSpc>
                <a:spcPct val="150000"/>
              </a:lnSpc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Administration publique</a:t>
            </a:r>
            <a:r>
              <a:rPr b="0"/>
              <a:t> </a:t>
            </a:r>
            <a:r>
              <a:rPr sz="1600" b="0"/>
              <a:t>à partir de la L3</a:t>
            </a:r>
          </a:p>
        </p:txBody>
      </p:sp>
      <p:sp>
        <p:nvSpPr>
          <p:cNvPr id="111" name="Espace réservé du texte 4"/>
          <p:cNvSpPr txBox="1"/>
          <p:nvPr/>
        </p:nvSpPr>
        <p:spPr>
          <a:xfrm>
            <a:off x="6271593" y="2456444"/>
            <a:ext cx="4276054" cy="2968626"/>
          </a:xfrm>
          <a:prstGeom prst="rect">
            <a:avLst/>
          </a:prstGeom>
          <a:gradFill>
            <a:gsLst>
              <a:gs pos="0">
                <a:schemeClr val="accent3">
                  <a:hueOff val="-536791"/>
                  <a:satOff val="28204"/>
                  <a:lumOff val="41538"/>
                </a:schemeClr>
              </a:gs>
              <a:gs pos="49000">
                <a:schemeClr val="accent3">
                  <a:hueOff val="-475538"/>
                  <a:satOff val="28205"/>
                  <a:lumOff val="29808"/>
                </a:schemeClr>
              </a:gs>
              <a:gs pos="100000">
                <a:schemeClr val="accent3">
                  <a:hueOff val="-475538"/>
                  <a:satOff val="28205"/>
                  <a:lumOff val="29808"/>
                </a:schemeClr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07999" algn="ctr">
              <a:spcBef>
                <a:spcPts val="1800"/>
              </a:spcBef>
              <a:defRPr sz="1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indent="107999" algn="ctr">
              <a:spcBef>
                <a:spcPts val="1800"/>
              </a:spcBef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ISFATES </a:t>
            </a:r>
          </a:p>
          <a:p>
            <a:pPr indent="107999" algn="ctr">
              <a:spcBef>
                <a:spcPts val="1400"/>
              </a:spcBef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(cursus Franco-Allemand)</a:t>
            </a:r>
          </a:p>
          <a:p>
            <a:pPr marL="431999" indent="-323998">
              <a:spcBef>
                <a:spcPts val="18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Management : 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Tourisme international 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Logistique internationale 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Franco-allemand et international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re 1"/>
          <p:cNvSpPr txBox="1">
            <a:spLocks noGrp="1"/>
          </p:cNvSpPr>
          <p:nvPr>
            <p:ph type="title" idx="4294967295"/>
          </p:nvPr>
        </p:nvSpPr>
        <p:spPr>
          <a:xfrm>
            <a:off x="-148237" y="5942"/>
            <a:ext cx="11557252" cy="1080121"/>
          </a:xfrm>
          <a:prstGeom prst="rect">
            <a:avLst/>
          </a:prstGeom>
        </p:spPr>
        <p:txBody>
          <a:bodyPr/>
          <a:lstStyle/>
          <a:p>
            <a:pPr algn="ctr"/>
            <a:r>
              <a:t>LICENCES A l’UNIVERSITE DE LORRAINE</a:t>
            </a:r>
            <a:br/>
            <a:r>
              <a:rPr sz="2800">
                <a:solidFill>
                  <a:srgbClr val="404040"/>
                </a:solidFill>
              </a:rPr>
              <a:t>SCIENCES ET TECHNOLOGIES, SANTE ET SPORT</a:t>
            </a:r>
          </a:p>
        </p:txBody>
      </p:sp>
      <p:grpSp>
        <p:nvGrpSpPr>
          <p:cNvPr id="116" name="Espace réservé du texte 2"/>
          <p:cNvGrpSpPr/>
          <p:nvPr/>
        </p:nvGrpSpPr>
        <p:grpSpPr>
          <a:xfrm>
            <a:off x="351135" y="1353980"/>
            <a:ext cx="4824541" cy="5382509"/>
            <a:chOff x="0" y="0"/>
            <a:chExt cx="4824540" cy="5382507"/>
          </a:xfrm>
        </p:grpSpPr>
        <p:sp>
          <p:nvSpPr>
            <p:cNvPr id="114" name="Rectangle"/>
            <p:cNvSpPr/>
            <p:nvPr/>
          </p:nvSpPr>
          <p:spPr>
            <a:xfrm>
              <a:off x="-1" y="0"/>
              <a:ext cx="4824541" cy="5382509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>
                  <a:solidFill>
                    <a:srgbClr val="40404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15" name="MATHEMATIQUES…"/>
            <p:cNvSpPr txBox="1"/>
            <p:nvPr/>
          </p:nvSpPr>
          <p:spPr>
            <a:xfrm>
              <a:off x="4761" y="303653"/>
              <a:ext cx="4815016" cy="477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MATHEMATIQUES</a:t>
              </a:r>
              <a:endPara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INFORMATIQUE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SCIENCES POUR L’INGENIEUR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PHYSIQUE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CHIMIE </a:t>
              </a:r>
              <a:endPara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SCIENCES DE  LA VIE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SCIENCES DE LA TERRE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MIASHS :</a:t>
              </a:r>
              <a:r>
                <a:rPr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t>Mathématiques</a:t>
              </a:r>
              <a:r>
                <a:rPr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rPr>
                <a:t> I</a:t>
              </a:r>
              <a:r>
                <a:t>nformatique Appliqués aux Sciences Humaines et Sociales</a:t>
              </a:r>
              <a:endPara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STAPS:  Sciences et Techniques Physiques et Sportives</a:t>
              </a:r>
            </a:p>
          </p:txBody>
        </p:sp>
      </p:grpSp>
      <p:grpSp>
        <p:nvGrpSpPr>
          <p:cNvPr id="119" name="Espace réservé du texte 3"/>
          <p:cNvGrpSpPr/>
          <p:nvPr/>
        </p:nvGrpSpPr>
        <p:grpSpPr>
          <a:xfrm>
            <a:off x="5421212" y="1353979"/>
            <a:ext cx="6388454" cy="3816428"/>
            <a:chOff x="0" y="0"/>
            <a:chExt cx="6388452" cy="3816427"/>
          </a:xfrm>
        </p:grpSpPr>
        <p:sp>
          <p:nvSpPr>
            <p:cNvPr id="117" name="Rectangle"/>
            <p:cNvSpPr/>
            <p:nvPr/>
          </p:nvSpPr>
          <p:spPr>
            <a:xfrm>
              <a:off x="0" y="0"/>
              <a:ext cx="6388452" cy="3816427"/>
            </a:xfrm>
            <a:prstGeom prst="rect">
              <a:avLst/>
            </a:prstGeom>
            <a:solidFill>
              <a:srgbClr val="F4E7E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800"/>
                </a:spcBef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18" name="Parcours Accès Spécifique Santé PASS…"/>
            <p:cNvSpPr txBox="1"/>
            <p:nvPr/>
          </p:nvSpPr>
          <p:spPr>
            <a:xfrm>
              <a:off x="4762" y="441145"/>
              <a:ext cx="6378928" cy="29341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 dirty="0"/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16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 err="1"/>
                <a:t>P</a:t>
              </a:r>
              <a:r>
                <a:rPr b="0" dirty="0" err="1"/>
                <a:t>arcours</a:t>
              </a:r>
              <a:r>
                <a:rPr b="0" dirty="0"/>
                <a:t> </a:t>
              </a:r>
              <a:r>
                <a:rPr dirty="0" err="1"/>
                <a:t>A</a:t>
              </a:r>
              <a:r>
                <a:rPr b="0" dirty="0" err="1"/>
                <a:t>ccès</a:t>
              </a:r>
              <a:r>
                <a:rPr b="0" dirty="0"/>
                <a:t> </a:t>
              </a:r>
              <a:r>
                <a:rPr dirty="0" err="1"/>
                <a:t>S</a:t>
              </a:r>
              <a:r>
                <a:rPr b="0" dirty="0" err="1"/>
                <a:t>pécifique</a:t>
              </a:r>
              <a:r>
                <a:rPr b="0" dirty="0"/>
                <a:t> </a:t>
              </a:r>
              <a:r>
                <a:rPr dirty="0"/>
                <a:t>S</a:t>
              </a:r>
              <a:r>
                <a:rPr b="0" dirty="0"/>
                <a:t>anté </a:t>
              </a:r>
              <a:r>
                <a:rPr dirty="0"/>
                <a:t>PASS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 err="1"/>
                <a:t>Médecine</a:t>
              </a:r>
              <a:r>
                <a:rPr dirty="0"/>
                <a:t>, </a:t>
              </a:r>
              <a:r>
                <a:rPr dirty="0" err="1"/>
                <a:t>Odontologie</a:t>
              </a:r>
              <a:r>
                <a:rPr dirty="0"/>
                <a:t>, </a:t>
              </a:r>
              <a:r>
                <a:rPr dirty="0" err="1"/>
                <a:t>Maïeutique</a:t>
              </a:r>
              <a:r>
                <a:rPr dirty="0"/>
                <a:t>, </a:t>
              </a:r>
              <a:r>
                <a:rPr dirty="0" err="1"/>
                <a:t>Pharmacie</a:t>
              </a:r>
              <a:endParaRPr sz="1400" dirty="0"/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 err="1"/>
                <a:t>Kinésithérapie</a:t>
              </a:r>
              <a:r>
                <a:rPr dirty="0"/>
                <a:t>, </a:t>
              </a:r>
              <a:r>
                <a:rPr dirty="0" err="1"/>
                <a:t>Ergothérapie</a:t>
              </a:r>
              <a:r>
                <a:rPr dirty="0"/>
                <a:t> </a:t>
              </a:r>
              <a:endParaRPr sz="1400" dirty="0"/>
            </a:p>
            <a:p>
              <a:pPr marL="431999" indent="-323998">
                <a:spcBef>
                  <a:spcPts val="1800"/>
                </a:spcBef>
                <a:buSzPct val="45000"/>
                <a:buFont typeface="Helvetica"/>
                <a:buChar char="●"/>
                <a:defRPr sz="1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SCIENCES POUR LA </a:t>
              </a:r>
              <a:r>
                <a:t>SANTE </a:t>
              </a:r>
              <a:endParaRPr b="0" dirty="0"/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1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CURSUS MASTER EN INGÉNIERIE (CMI) :  </a:t>
              </a:r>
              <a:r>
                <a:rPr sz="1800" b="0" dirty="0" err="1"/>
                <a:t>BioMIM</a:t>
              </a:r>
              <a:r>
                <a:rPr sz="1800" b="0" dirty="0"/>
                <a:t> (Biotechnologies </a:t>
              </a:r>
              <a:r>
                <a:rPr sz="1800" b="0" dirty="0" err="1"/>
                <a:t>en</a:t>
              </a:r>
              <a:r>
                <a:rPr sz="1800" b="0" dirty="0"/>
                <a:t> </a:t>
              </a:r>
              <a:r>
                <a:rPr sz="1800" b="0" dirty="0" err="1"/>
                <a:t>Microbiologie</a:t>
              </a:r>
              <a:r>
                <a:rPr sz="1800" b="0" dirty="0"/>
                <a:t> et </a:t>
              </a:r>
              <a:r>
                <a:rPr sz="1800" b="0" dirty="0" err="1"/>
                <a:t>Ingénierie</a:t>
              </a:r>
              <a:r>
                <a:rPr sz="1800" b="0" dirty="0"/>
                <a:t> </a:t>
              </a:r>
              <a:r>
                <a:rPr sz="1800" b="0" dirty="0" err="1"/>
                <a:t>Moléculaire</a:t>
              </a:r>
              <a:r>
                <a:rPr sz="1800" b="0" dirty="0"/>
                <a:t>)</a:t>
              </a:r>
              <a:r>
                <a:rPr dirty="0"/>
                <a:t>                                    </a:t>
              </a:r>
            </a:p>
          </p:txBody>
        </p:sp>
      </p:grpSp>
      <p:sp>
        <p:nvSpPr>
          <p:cNvPr id="120" name="Espace réservé du texte 4"/>
          <p:cNvSpPr txBox="1"/>
          <p:nvPr/>
        </p:nvSpPr>
        <p:spPr>
          <a:xfrm>
            <a:off x="5432822" y="5286078"/>
            <a:ext cx="6388453" cy="1101726"/>
          </a:xfrm>
          <a:prstGeom prst="rect">
            <a:avLst/>
          </a:prstGeom>
          <a:solidFill>
            <a:srgbClr val="F2C4AF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07999" algn="ctr">
              <a:spcBef>
                <a:spcPts val="1400"/>
              </a:spcBef>
              <a:defRPr sz="16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ISFATES </a:t>
            </a:r>
            <a:r>
              <a:rPr sz="1400"/>
              <a:t>(cursus Franco-allemand)</a:t>
            </a:r>
          </a:p>
          <a:p>
            <a:pPr indent="107999">
              <a:spcBef>
                <a:spcPts val="1400"/>
              </a:spcBef>
              <a:defRPr sz="15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Sciences pour l’ingénieur et informatique </a:t>
            </a:r>
            <a:r>
              <a:rPr sz="1400"/>
              <a:t> : </a:t>
            </a:r>
            <a:r>
              <a:rPr sz="1400" b="0"/>
              <a:t>Génie civil et management en Europe ; Génie mécanique ; Informatique et ingénierie du web ; Ingénierie des systèmes intelligents communicants et énergie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ZoneTexte 2"/>
          <p:cNvSpPr txBox="1"/>
          <p:nvPr/>
        </p:nvSpPr>
        <p:spPr>
          <a:xfrm>
            <a:off x="672697" y="1009712"/>
            <a:ext cx="4373058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solidFill>
                  <a:srgbClr val="2683C6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PASS</a:t>
            </a:r>
          </a:p>
          <a:p>
            <a:pPr algn="ctr">
              <a:defRPr>
                <a:solidFill>
                  <a:srgbClr val="2683C6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 Parcours Accès Spécifique Santé</a:t>
            </a:r>
          </a:p>
        </p:txBody>
      </p:sp>
      <p:sp>
        <p:nvSpPr>
          <p:cNvPr id="123" name="Rectangle 4"/>
          <p:cNvSpPr/>
          <p:nvPr/>
        </p:nvSpPr>
        <p:spPr>
          <a:xfrm>
            <a:off x="877426" y="1976816"/>
            <a:ext cx="4320481" cy="3418839"/>
          </a:xfrm>
          <a:prstGeom prst="rect">
            <a:avLst/>
          </a:prstGeom>
          <a:solidFill>
            <a:srgbClr val="F8E2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Un programme reposant en </a:t>
            </a:r>
            <a:r>
              <a:rPr b="1"/>
              <a:t>grande partie sur la Santé</a:t>
            </a:r>
            <a:r>
              <a:t> (Majeure Santé)</a:t>
            </a:r>
          </a:p>
          <a:p>
            <a:pPr lvl="1" indent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+ Une mineure X qui permettra à l’étudiant de se réorienter</a:t>
            </a:r>
          </a:p>
          <a:p>
            <a:pPr lvl="1" indent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lvl="1" indent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>
              <a:defRPr sz="19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Mineures </a:t>
            </a:r>
            <a:r>
              <a:rPr sz="1600"/>
              <a:t>(sous réserve d’évolution)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-Droit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-Sciences pour la santé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-STAPS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-Economie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-Mathématiques Informatique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-Sciences de la Vie</a:t>
            </a:r>
          </a:p>
        </p:txBody>
      </p:sp>
      <p:sp>
        <p:nvSpPr>
          <p:cNvPr id="124" name="ZoneTexte 7"/>
          <p:cNvSpPr txBox="1"/>
          <p:nvPr/>
        </p:nvSpPr>
        <p:spPr>
          <a:xfrm>
            <a:off x="6246140" y="1039005"/>
            <a:ext cx="3724986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solidFill>
                  <a:srgbClr val="2683C6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L.AS</a:t>
            </a:r>
          </a:p>
          <a:p>
            <a:pPr algn="ctr">
              <a:defRPr>
                <a:solidFill>
                  <a:srgbClr val="2683C6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 Licence  Accès Santé</a:t>
            </a:r>
          </a:p>
        </p:txBody>
      </p:sp>
      <p:sp>
        <p:nvSpPr>
          <p:cNvPr id="125" name="ZoneTexte 8"/>
          <p:cNvSpPr txBox="1"/>
          <p:nvPr/>
        </p:nvSpPr>
        <p:spPr>
          <a:xfrm>
            <a:off x="6109842" y="2014916"/>
            <a:ext cx="4320482" cy="3677926"/>
          </a:xfrm>
          <a:prstGeom prst="rect">
            <a:avLst/>
          </a:prstGeom>
          <a:solidFill>
            <a:srgbClr val="F8E2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Cursus </a:t>
            </a:r>
            <a:r>
              <a:rPr dirty="0" err="1"/>
              <a:t>classique</a:t>
            </a:r>
            <a:r>
              <a:rPr b="0" dirty="0"/>
              <a:t> </a:t>
            </a:r>
            <a:r>
              <a:rPr b="0" dirty="0" err="1"/>
              <a:t>dans</a:t>
            </a:r>
            <a:r>
              <a:rPr b="0" dirty="0"/>
              <a:t> </a:t>
            </a:r>
            <a:r>
              <a:rPr b="0" dirty="0" err="1"/>
              <a:t>une</a:t>
            </a:r>
            <a:r>
              <a:rPr b="0" dirty="0"/>
              <a:t> </a:t>
            </a:r>
            <a:r>
              <a:rPr b="0" dirty="0" err="1"/>
              <a:t>licence</a:t>
            </a:r>
            <a:r>
              <a:rPr b="0" dirty="0"/>
              <a:t> </a:t>
            </a:r>
            <a:r>
              <a:rPr b="0" dirty="0" err="1"/>
              <a:t>proposée</a:t>
            </a:r>
            <a:r>
              <a:rPr b="0" dirty="0"/>
              <a:t> par </a:t>
            </a:r>
            <a:r>
              <a:rPr b="0" dirty="0" err="1"/>
              <a:t>l’Université</a:t>
            </a:r>
            <a:endParaRPr b="0" dirty="0"/>
          </a:p>
          <a:p>
            <a:pPr lvl="1" indent="457200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+ </a:t>
            </a:r>
            <a:r>
              <a:rPr dirty="0" err="1"/>
              <a:t>Une</a:t>
            </a:r>
            <a:r>
              <a:rPr dirty="0"/>
              <a:t> </a:t>
            </a:r>
            <a:r>
              <a:rPr b="1" dirty="0" err="1"/>
              <a:t>mineure</a:t>
            </a:r>
            <a:r>
              <a:rPr b="1" dirty="0"/>
              <a:t> Santé</a:t>
            </a:r>
          </a:p>
          <a:p>
            <a:pPr>
              <a:defRPr sz="1900" b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L.AS </a:t>
            </a:r>
            <a:r>
              <a:rPr sz="1600" dirty="0"/>
              <a:t>(sous </a:t>
            </a:r>
            <a:r>
              <a:rPr sz="1600" dirty="0" err="1"/>
              <a:t>réserve</a:t>
            </a:r>
            <a:r>
              <a:rPr sz="1600" dirty="0"/>
              <a:t> </a:t>
            </a:r>
            <a:r>
              <a:rPr sz="1600" dirty="0" err="1"/>
              <a:t>d’évolution</a:t>
            </a:r>
            <a:r>
              <a:rPr sz="1600" dirty="0"/>
              <a:t>)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</a:t>
            </a:r>
            <a:r>
              <a:rPr dirty="0" err="1"/>
              <a:t>Mathématiques</a:t>
            </a:r>
            <a:r>
              <a:rPr dirty="0"/>
              <a:t> </a:t>
            </a:r>
            <a:r>
              <a:rPr dirty="0" err="1"/>
              <a:t>Informatique</a:t>
            </a:r>
            <a:endParaRPr dirty="0"/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-Physique-</a:t>
            </a:r>
            <a:r>
              <a:rPr dirty="0" err="1"/>
              <a:t>Chimie</a:t>
            </a:r>
            <a:endParaRPr dirty="0"/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-Sciences du Vivant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-Sciences pour </a:t>
            </a:r>
            <a:r>
              <a:rPr dirty="0" err="1"/>
              <a:t>l’Ingénieur</a:t>
            </a:r>
            <a:endParaRPr lang="fr-FR" dirty="0"/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fr-FR" dirty="0"/>
              <a:t>-Sciences pour la santé</a:t>
            </a:r>
            <a:endParaRPr dirty="0"/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-STAPS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-MIASHS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</a:t>
            </a:r>
            <a:r>
              <a:rPr dirty="0" err="1"/>
              <a:t>Economie-Gestion</a:t>
            </a:r>
            <a:endParaRPr dirty="0"/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-Droit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-LLCER </a:t>
            </a:r>
            <a:r>
              <a:rPr dirty="0" err="1"/>
              <a:t>Allemand</a:t>
            </a:r>
            <a:endParaRPr dirty="0"/>
          </a:p>
        </p:txBody>
      </p:sp>
      <p:sp>
        <p:nvSpPr>
          <p:cNvPr id="126" name="ZoneTexte 11"/>
          <p:cNvSpPr txBox="1"/>
          <p:nvPr/>
        </p:nvSpPr>
        <p:spPr>
          <a:xfrm>
            <a:off x="381079" y="6045278"/>
            <a:ext cx="10781770" cy="61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NB:</a:t>
            </a:r>
            <a:r>
              <a:rPr sz="1700"/>
              <a:t> Etudes de Médecine, Maïeutique, Odontologie, Pharmacie, Kinésithérapie, Ergothérapie : MMOPKE</a:t>
            </a:r>
            <a:br>
              <a:rPr sz="1700"/>
            </a:br>
            <a:endParaRPr sz="1700"/>
          </a:p>
        </p:txBody>
      </p:sp>
      <p:sp>
        <p:nvSpPr>
          <p:cNvPr id="127" name="ZoneTexte 1"/>
          <p:cNvSpPr txBox="1"/>
          <p:nvPr/>
        </p:nvSpPr>
        <p:spPr>
          <a:xfrm>
            <a:off x="2001955" y="355659"/>
            <a:ext cx="7540016" cy="483869"/>
          </a:xfrm>
          <a:prstGeom prst="rect">
            <a:avLst/>
          </a:prstGeom>
          <a:gradFill>
            <a:gsLst>
              <a:gs pos="0">
                <a:srgbClr val="FBB392"/>
              </a:gs>
              <a:gs pos="49000">
                <a:srgbClr val="EF8743"/>
              </a:gs>
              <a:gs pos="49100">
                <a:srgbClr val="E3660A"/>
              </a:gs>
              <a:gs pos="92000">
                <a:srgbClr val="FF8734"/>
              </a:gs>
              <a:gs pos="100000">
                <a:srgbClr val="FF995F"/>
              </a:gs>
            </a:gsLst>
            <a:lin ang="5400000"/>
          </a:gradFill>
          <a:ln w="11430">
            <a:solidFill>
              <a:schemeClr val="accent1"/>
            </a:solidFill>
          </a:ln>
          <a:effectLst>
            <a:outerShdw blurRad="38100" dist="25400" dir="5400000" rotWithShape="0">
              <a:srgbClr val="975525">
                <a:alpha val="8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6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Focus études de santé à l’Université de Lorraine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re 1"/>
          <p:cNvSpPr txBox="1">
            <a:spLocks noGrp="1"/>
          </p:cNvSpPr>
          <p:nvPr>
            <p:ph type="title" idx="4294967295"/>
          </p:nvPr>
        </p:nvSpPr>
        <p:spPr>
          <a:xfrm>
            <a:off x="-60900" y="233119"/>
            <a:ext cx="11161715" cy="1123951"/>
          </a:xfrm>
          <a:prstGeom prst="rect">
            <a:avLst/>
          </a:prstGeom>
        </p:spPr>
        <p:txBody>
          <a:bodyPr/>
          <a:lstStyle/>
          <a:p>
            <a:pPr algn="ctr">
              <a:defRPr sz="2700">
                <a:gradFill flip="none" rotWithShape="1">
                  <a:gsLst>
                    <a:gs pos="0">
                      <a:srgbClr val="FEF7F0"/>
                    </a:gs>
                    <a:gs pos="25051">
                      <a:srgbClr val="F9B94A"/>
                    </a:gs>
                    <a:gs pos="98924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FILIERES UNIVERSITAIRES</a:t>
            </a:r>
            <a:br/>
            <a:r>
              <a:rPr sz="3400"/>
              <a:t>MASTERS</a:t>
            </a:r>
          </a:p>
        </p:txBody>
      </p:sp>
      <p:sp>
        <p:nvSpPr>
          <p:cNvPr id="130" name="Espace réservé du texte 2"/>
          <p:cNvSpPr txBox="1">
            <a:spLocks noGrp="1"/>
          </p:cNvSpPr>
          <p:nvPr>
            <p:ph type="body" sz="half" idx="4294967295"/>
          </p:nvPr>
        </p:nvSpPr>
        <p:spPr>
          <a:xfrm>
            <a:off x="430943" y="1690852"/>
            <a:ext cx="5184578" cy="3878596"/>
          </a:xfrm>
          <a:prstGeom prst="rect">
            <a:avLst/>
          </a:prstGeom>
          <a:solidFill>
            <a:srgbClr val="F8E2D7"/>
          </a:solidFill>
          <a:ln w="9525">
            <a:solidFill>
              <a:srgbClr val="000000"/>
            </a:solidFill>
            <a:round/>
          </a:ln>
        </p:spPr>
        <p:txBody>
          <a:bodyPr lIns="0" tIns="0" rIns="0" bIns="0" anchor="ctr"/>
          <a:lstStyle/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  <a:r>
              <a:rPr b="1"/>
              <a:t>Accès après une licence </a:t>
            </a:r>
            <a:r>
              <a:t>ou </a:t>
            </a:r>
            <a:r>
              <a:rPr b="1"/>
              <a:t>équivalence de 180 ECTS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Admission sélective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</a:t>
            </a:r>
            <a:r>
              <a:rPr b="1"/>
              <a:t>2 ans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Cours en semestres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Stages en M1 et M2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Validation de crédits à la fin du M2 : 300 ECTS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Poursuite d’études : </a:t>
            </a:r>
            <a:r>
              <a:rPr b="0"/>
              <a:t>DOCTORAT</a:t>
            </a:r>
          </a:p>
        </p:txBody>
      </p:sp>
      <p:grpSp>
        <p:nvGrpSpPr>
          <p:cNvPr id="133" name="Espace réservé du texte 2"/>
          <p:cNvGrpSpPr/>
          <p:nvPr/>
        </p:nvGrpSpPr>
        <p:grpSpPr>
          <a:xfrm>
            <a:off x="5893692" y="1713271"/>
            <a:ext cx="4812329" cy="4893650"/>
            <a:chOff x="0" y="0"/>
            <a:chExt cx="4812327" cy="4893648"/>
          </a:xfrm>
        </p:grpSpPr>
        <p:sp>
          <p:nvSpPr>
            <p:cNvPr id="131" name="Rectangle"/>
            <p:cNvSpPr/>
            <p:nvPr/>
          </p:nvSpPr>
          <p:spPr>
            <a:xfrm>
              <a:off x="-1" y="-1"/>
              <a:ext cx="4812329" cy="4893650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100"/>
                </a:spcBef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32" name="Spécialisation par le biais de parcours…"/>
            <p:cNvSpPr txBox="1"/>
            <p:nvPr/>
          </p:nvSpPr>
          <p:spPr>
            <a:xfrm>
              <a:off x="4895" y="93429"/>
              <a:ext cx="4802536" cy="4610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Spécialisation par le biais de parcours</a:t>
              </a:r>
              <a:endPara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 management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L’informatique et le numérique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La gestion et la finance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L’agroalimentaire, l’hôtellerie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Les ressources humaines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Les sciences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L’environnement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 transport et la logistique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La banque et l’assurance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 marketing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1600">
                  <a:solidFill>
                    <a:srgbClr val="40404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Etc,,,,,,,,</a:t>
              </a:r>
            </a:p>
          </p:txBody>
        </p: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1"/>
          <p:cNvSpPr txBox="1">
            <a:spLocks noGrp="1"/>
          </p:cNvSpPr>
          <p:nvPr>
            <p:ph type="title" idx="4294967295"/>
          </p:nvPr>
        </p:nvSpPr>
        <p:spPr>
          <a:xfrm>
            <a:off x="358647" y="233075"/>
            <a:ext cx="10297147" cy="1123951"/>
          </a:xfrm>
          <a:prstGeom prst="rect">
            <a:avLst/>
          </a:prstGeom>
        </p:spPr>
        <p:txBody>
          <a:bodyPr/>
          <a:lstStyle/>
          <a:p>
            <a:pPr algn="ctr">
              <a:defRPr sz="2700">
                <a:gradFill flip="none" rotWithShape="1">
                  <a:gsLst>
                    <a:gs pos="0">
                      <a:srgbClr val="FEF7F0"/>
                    </a:gs>
                    <a:gs pos="2520">
                      <a:srgbClr val="FEF2E7"/>
                    </a:gs>
                    <a:gs pos="4573">
                      <a:srgbClr val="F9B94A"/>
                    </a:gs>
                    <a:gs pos="9176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FILIERES UNIVERSITAIRES</a:t>
            </a:r>
            <a:br/>
            <a:r>
              <a:rPr sz="3400"/>
              <a:t>BACHELOR UNIVERSITAIRE De TECHNOLOGIE </a:t>
            </a:r>
          </a:p>
        </p:txBody>
      </p:sp>
      <p:sp>
        <p:nvSpPr>
          <p:cNvPr id="136" name="Espace réservé du texte 2"/>
          <p:cNvSpPr txBox="1">
            <a:spLocks noGrp="1"/>
          </p:cNvSpPr>
          <p:nvPr>
            <p:ph type="body" sz="half" idx="4294967295"/>
          </p:nvPr>
        </p:nvSpPr>
        <p:spPr>
          <a:xfrm>
            <a:off x="119334" y="1772816"/>
            <a:ext cx="4536508" cy="4819968"/>
          </a:xfrm>
          <a:prstGeom prst="rect">
            <a:avLst/>
          </a:prstGeom>
          <a:solidFill>
            <a:srgbClr val="F8E2D7"/>
          </a:solidFill>
          <a:ln w="9525">
            <a:solidFill>
              <a:srgbClr val="000000"/>
            </a:solidFill>
            <a:round/>
          </a:ln>
        </p:spPr>
        <p:txBody>
          <a:bodyPr lIns="0" tIns="0" rIns="0" bIns="0" anchor="ctr"/>
          <a:lstStyle/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</a:t>
            </a:r>
            <a:r>
              <a:rPr b="1"/>
              <a:t>3 ans à l’ IUT</a:t>
            </a:r>
            <a:endParaRPr sz="1600" b="1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35 à 40 h / semaine</a:t>
            </a:r>
            <a:endParaRPr sz="1600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6 semestres</a:t>
            </a:r>
            <a:endParaRPr sz="1600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Validation de 180 ECTS</a:t>
            </a:r>
            <a:endParaRPr sz="1600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Stage obligatoire : de 22 à 26  semaines</a:t>
            </a:r>
            <a:endParaRPr sz="1600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Alternance possible</a:t>
            </a:r>
            <a:r>
              <a:rPr b="0"/>
              <a:t>: contrat d’apprentissage/ professionnalisation</a:t>
            </a:r>
            <a:endParaRPr sz="1600"/>
          </a:p>
          <a:p>
            <a:pPr marL="384479" indent="-288358" defTabSz="813816">
              <a:spcBef>
                <a:spcPts val="1200"/>
              </a:spcBef>
              <a:buSzPct val="45000"/>
              <a:buFont typeface="Helvetica"/>
              <a:buChar char="●"/>
              <a:defRPr sz="17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Finalité:</a:t>
            </a:r>
            <a:r>
              <a:rPr b="0"/>
              <a:t> insertion professionnelle mais poursuite d’études possible </a:t>
            </a:r>
            <a:endParaRPr sz="1600"/>
          </a:p>
          <a:p>
            <a:pPr marL="0" indent="96118" defTabSz="813816">
              <a:spcBef>
                <a:spcPts val="1200"/>
              </a:spcBef>
              <a:buSzTx/>
              <a:buNone/>
              <a:defRPr sz="1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</a:t>
            </a:r>
          </a:p>
        </p:txBody>
      </p:sp>
      <p:grpSp>
        <p:nvGrpSpPr>
          <p:cNvPr id="139" name="Espace réservé du texte 2"/>
          <p:cNvGrpSpPr/>
          <p:nvPr/>
        </p:nvGrpSpPr>
        <p:grpSpPr>
          <a:xfrm>
            <a:off x="4799853" y="1772814"/>
            <a:ext cx="6048676" cy="4819970"/>
            <a:chOff x="-1" y="0"/>
            <a:chExt cx="6048674" cy="4819968"/>
          </a:xfrm>
        </p:grpSpPr>
        <p:sp>
          <p:nvSpPr>
            <p:cNvPr id="137" name="Rectangle"/>
            <p:cNvSpPr/>
            <p:nvPr/>
          </p:nvSpPr>
          <p:spPr>
            <a:xfrm>
              <a:off x="-2" y="-1"/>
              <a:ext cx="6048676" cy="4819970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100"/>
                </a:spcBef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38" name="Des cours magistraux, des TD, des TP…"/>
            <p:cNvSpPr txBox="1"/>
            <p:nvPr/>
          </p:nvSpPr>
          <p:spPr>
            <a:xfrm>
              <a:off x="4761" y="771683"/>
              <a:ext cx="6039151" cy="327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Des cours magistraux, des TD, des TP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Certification intermédiaire : DUT </a:t>
              </a:r>
            </a:p>
            <a:p>
              <a:pPr marL="431999" indent="-323998">
                <a:spcBef>
                  <a:spcPts val="600"/>
                </a:spcBef>
                <a:buSzPct val="45000"/>
                <a:buFont typeface="Helvetica"/>
                <a:buChar char="●"/>
                <a:defRPr sz="20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Poursuites d’études :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b="1"/>
                <a:t>Après 2 ans</a:t>
              </a:r>
              <a:r>
                <a:t> : Licence professionnelle,</a:t>
              </a:r>
              <a:r>
                <a:rPr>
                  <a:solidFill>
                    <a:srgbClr val="92D05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t>Licence généraliste (L2,L3)                     Ecoles d’ingénieurs ou commerce                (en fonction du type de DUT)</a:t>
              </a:r>
              <a:endParaRPr sz="1400"/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b="1"/>
                <a:t>Après le BUT</a:t>
              </a:r>
              <a:r>
                <a:t> : L2, L3 Généralistes,                  		           Masters</a:t>
              </a: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re 1"/>
          <p:cNvSpPr txBox="1">
            <a:spLocks noGrp="1"/>
          </p:cNvSpPr>
          <p:nvPr>
            <p:ph type="title" idx="4294967295"/>
          </p:nvPr>
        </p:nvSpPr>
        <p:spPr>
          <a:xfrm>
            <a:off x="335730" y="188639"/>
            <a:ext cx="10081123" cy="1123951"/>
          </a:xfrm>
          <a:prstGeom prst="rect">
            <a:avLst/>
          </a:prstGeom>
        </p:spPr>
        <p:txBody>
          <a:bodyPr/>
          <a:lstStyle/>
          <a:p>
            <a:pPr algn="ctr">
              <a:defRPr sz="3400">
                <a:gradFill flip="none" rotWithShape="1">
                  <a:gsLst>
                    <a:gs pos="0">
                      <a:srgbClr val="FEF7F0"/>
                    </a:gs>
                    <a:gs pos="17707">
                      <a:srgbClr val="F9B94A"/>
                    </a:gs>
                    <a:gs pos="100000">
                      <a:srgbClr val="FBCF99"/>
                    </a:gs>
                  </a:gsLst>
                  <a:lin ang="5400000" scaled="0"/>
                </a:gradFill>
              </a:defRPr>
            </a:pPr>
            <a:r>
              <a:t>BUT</a:t>
            </a:r>
            <a:br/>
            <a:r>
              <a:rPr sz="2700"/>
              <a:t>24 spécialités avec des parcours de spécialisation</a:t>
            </a:r>
          </a:p>
        </p:txBody>
      </p:sp>
      <p:sp>
        <p:nvSpPr>
          <p:cNvPr id="142" name="Espace réservé du texte 2"/>
          <p:cNvSpPr txBox="1">
            <a:spLocks noGrp="1"/>
          </p:cNvSpPr>
          <p:nvPr>
            <p:ph type="body" sz="half" idx="4294967295"/>
          </p:nvPr>
        </p:nvSpPr>
        <p:spPr>
          <a:xfrm>
            <a:off x="191342" y="1438672"/>
            <a:ext cx="5328596" cy="5092030"/>
          </a:xfrm>
          <a:prstGeom prst="rect">
            <a:avLst/>
          </a:prstGeom>
          <a:solidFill>
            <a:srgbClr val="F8E2D7"/>
          </a:solidFill>
          <a:ln w="9525">
            <a:solidFill>
              <a:srgbClr val="000000"/>
            </a:solidFill>
            <a:round/>
          </a:ln>
        </p:spPr>
        <p:txBody>
          <a:bodyPr lIns="0" tIns="0" rIns="0" bIns="0" anchor="ctr"/>
          <a:lstStyle/>
          <a:p>
            <a:pPr marL="0" indent="107999" algn="ctr">
              <a:lnSpc>
                <a:spcPct val="90000"/>
              </a:lnSpc>
              <a:spcBef>
                <a:spcPts val="1400"/>
              </a:spcBef>
              <a:buSzTx/>
              <a:buNone/>
              <a:defRPr sz="1800" b="1" u="sng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Administration, gestion, commerce</a:t>
            </a:r>
          </a:p>
          <a:p>
            <a:pPr marL="0" indent="107999">
              <a:lnSpc>
                <a:spcPct val="90000"/>
              </a:lnSpc>
              <a:spcBef>
                <a:spcPts val="1400"/>
              </a:spcBef>
              <a:buSzTx/>
              <a:buNone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Carrières Juridiques*</a:t>
            </a:r>
            <a:r>
              <a:rPr b="0"/>
              <a:t>, Gestion Administrative et Commerciale des Organisations, Gestion des Entreprises et des Administrations, Management de la logistique et des Transports, Techniques de Commercialisation, Sciences des données</a:t>
            </a:r>
          </a:p>
          <a:p>
            <a:pPr marL="0" indent="107999" algn="ctr">
              <a:lnSpc>
                <a:spcPct val="90000"/>
              </a:lnSpc>
              <a:spcBef>
                <a:spcPts val="1400"/>
              </a:spcBef>
              <a:buSzTx/>
              <a:buNone/>
              <a:defRPr sz="1800" b="1" u="sng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Communication et médiation</a:t>
            </a:r>
          </a:p>
          <a:p>
            <a:pPr marL="0" indent="107999">
              <a:lnSpc>
                <a:spcPct val="90000"/>
              </a:lnSpc>
              <a:spcBef>
                <a:spcPts val="1400"/>
              </a:spcBef>
              <a:buSzTx/>
              <a:buNone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Carrières Sociales*</a:t>
            </a:r>
            <a:r>
              <a:rPr b="0"/>
              <a:t>, Information – Communication, Métiers du Multimédia et de l'Internet</a:t>
            </a:r>
          </a:p>
          <a:p>
            <a:pPr marL="0" indent="107999" algn="ctr">
              <a:lnSpc>
                <a:spcPct val="90000"/>
              </a:lnSpc>
              <a:spcBef>
                <a:spcPts val="1400"/>
              </a:spcBef>
              <a:buSzTx/>
              <a:buNone/>
              <a:defRPr sz="1800" b="1" u="sng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Chimie, biologie, procédés industriels</a:t>
            </a:r>
          </a:p>
          <a:p>
            <a:pPr marL="0" indent="107999">
              <a:lnSpc>
                <a:spcPct val="90000"/>
              </a:lnSpc>
              <a:spcBef>
                <a:spcPts val="1400"/>
              </a:spcBef>
              <a:buSzTx/>
              <a:buNone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Chimie, Génie Biologique, Génie Chimique - Génie des Procédés,</a:t>
            </a:r>
          </a:p>
          <a:p>
            <a:pPr marL="0" indent="107999">
              <a:lnSpc>
                <a:spcPct val="90000"/>
              </a:lnSpc>
              <a:spcBef>
                <a:spcPts val="1400"/>
              </a:spcBef>
              <a:buSzTx/>
              <a:buNone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*Hors académie Nancy-Metz</a:t>
            </a:r>
          </a:p>
        </p:txBody>
      </p:sp>
      <p:grpSp>
        <p:nvGrpSpPr>
          <p:cNvPr id="145" name="Espace réservé du texte 2"/>
          <p:cNvGrpSpPr/>
          <p:nvPr/>
        </p:nvGrpSpPr>
        <p:grpSpPr>
          <a:xfrm>
            <a:off x="5644900" y="1438670"/>
            <a:ext cx="5203631" cy="5086677"/>
            <a:chOff x="0" y="0"/>
            <a:chExt cx="5203630" cy="5086675"/>
          </a:xfrm>
        </p:grpSpPr>
        <p:sp>
          <p:nvSpPr>
            <p:cNvPr id="143" name="Rectangle"/>
            <p:cNvSpPr/>
            <p:nvPr/>
          </p:nvSpPr>
          <p:spPr>
            <a:xfrm>
              <a:off x="-1" y="-1"/>
              <a:ext cx="5203631" cy="5086677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44" name="Électronique, automatique, informatique…"/>
            <p:cNvSpPr txBox="1"/>
            <p:nvPr/>
          </p:nvSpPr>
          <p:spPr>
            <a:xfrm>
              <a:off x="4762" y="143035"/>
              <a:ext cx="5194105" cy="4800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indent="107999" algn="ctr">
                <a:spcBef>
                  <a:spcPts val="1400"/>
                </a:spcBef>
                <a:defRPr b="1" u="sng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Électronique, automatique, informatique</a:t>
              </a:r>
            </a:p>
            <a:p>
              <a:pPr indent="107999"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Génie Électrique et Informatique Industrielle, Informatique, Réseaux et Télécommunication</a:t>
              </a:r>
            </a:p>
            <a:p>
              <a:pPr indent="107999" algn="ctr">
                <a:spcBef>
                  <a:spcPts val="1400"/>
                </a:spcBef>
                <a:defRPr b="1" u="sng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Sciences industrielles, matériaux, contrôle</a:t>
              </a:r>
            </a:p>
            <a:p>
              <a:pPr indent="107999"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Génie Industriel et Maintenance, Génie Mécanique et Productique, Mesures Physiques, </a:t>
              </a:r>
              <a:r>
                <a:rPr b="1"/>
                <a:t>Packaging, Emballage et Conditionnement*</a:t>
              </a:r>
              <a:r>
                <a:t>, Qualité, Logistique Industrielle et Organisation, Science et Génie des Matériaux</a:t>
              </a:r>
            </a:p>
            <a:p>
              <a:pPr indent="107999" algn="ctr">
                <a:spcBef>
                  <a:spcPts val="1400"/>
                </a:spcBef>
                <a:defRPr b="1" u="sng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Construction, énergie, sécurité</a:t>
              </a:r>
            </a:p>
            <a:p>
              <a:pPr indent="107999"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Génie Civil - Construction Durable, Métiers de la transition et</a:t>
              </a:r>
              <a:r>
                <a:rPr i="1"/>
                <a:t> de </a:t>
              </a:r>
              <a:r>
                <a:t>l’efficacité énergétiques, Hygiène, Sécurité, Environnement</a:t>
              </a: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re 1"/>
          <p:cNvSpPr txBox="1">
            <a:spLocks noGrp="1"/>
          </p:cNvSpPr>
          <p:nvPr>
            <p:ph type="title" idx="4294967295"/>
          </p:nvPr>
        </p:nvSpPr>
        <p:spPr>
          <a:xfrm>
            <a:off x="623391" y="188640"/>
            <a:ext cx="9937106" cy="1223108"/>
          </a:xfrm>
          <a:prstGeom prst="rect">
            <a:avLst/>
          </a:prstGeom>
        </p:spPr>
        <p:txBody>
          <a:bodyPr/>
          <a:lstStyle/>
          <a:p>
            <a:pPr algn="ctr">
              <a:defRPr sz="2700">
                <a:gradFill flip="none" rotWithShape="1">
                  <a:gsLst>
                    <a:gs pos="0">
                      <a:srgbClr val="FEF7F0"/>
                    </a:gs>
                    <a:gs pos="1191">
                      <a:srgbClr val="FEF2E7"/>
                    </a:gs>
                    <a:gs pos="7405">
                      <a:srgbClr val="FBCF99"/>
                    </a:gs>
                    <a:gs pos="66747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FILIERES UNIVERSITAIRES</a:t>
            </a:r>
            <a:br/>
            <a:r>
              <a:rPr sz="3800"/>
              <a:t>LICENCES PROFESSIONNELLES</a:t>
            </a:r>
          </a:p>
        </p:txBody>
      </p:sp>
      <p:sp>
        <p:nvSpPr>
          <p:cNvPr id="148" name="Espace réservé du texte 2"/>
          <p:cNvSpPr txBox="1"/>
          <p:nvPr/>
        </p:nvSpPr>
        <p:spPr>
          <a:xfrm>
            <a:off x="191341" y="3371622"/>
            <a:ext cx="4760256" cy="2651126"/>
          </a:xfrm>
          <a:prstGeom prst="rect">
            <a:avLst/>
          </a:prstGeom>
          <a:solidFill>
            <a:srgbClr val="FEF0D7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ts val="1100"/>
              </a:spcBef>
              <a:defRPr sz="7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1an après un Bac + 2</a:t>
            </a:r>
            <a:r>
              <a:rPr b="0"/>
              <a:t> : BTS , DUT , L2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  <a:r>
              <a:rPr b="1"/>
              <a:t>Ou en 3 ans après le bac</a:t>
            </a:r>
            <a:endParaRPr sz="1400" b="1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Entrée </a:t>
            </a:r>
            <a:r>
              <a:rPr b="1"/>
              <a:t>sélective</a:t>
            </a:r>
            <a:endParaRPr sz="1400" b="1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Objectif insertion professionnelle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Stage de 12 à 16 semaines</a:t>
            </a:r>
          </a:p>
        </p:txBody>
      </p:sp>
      <p:sp>
        <p:nvSpPr>
          <p:cNvPr id="149" name="Espace réservé du texte 3"/>
          <p:cNvSpPr txBox="1"/>
          <p:nvPr/>
        </p:nvSpPr>
        <p:spPr>
          <a:xfrm>
            <a:off x="5088803" y="3460522"/>
            <a:ext cx="5649953" cy="24733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ts val="1100"/>
              </a:spcBef>
              <a:defRPr sz="5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173 mentions 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Pratiquement tous les secteurs professionnels concernés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Alternance possible</a:t>
            </a:r>
            <a:r>
              <a:rPr b="0"/>
              <a:t>; contrat d’apprentissage/  professionnalisation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Poursuites d’études </a:t>
            </a:r>
            <a:r>
              <a:rPr b="1"/>
              <a:t>à la marge</a:t>
            </a:r>
            <a:r>
              <a:t> en master</a:t>
            </a:r>
          </a:p>
        </p:txBody>
      </p:sp>
      <p:sp>
        <p:nvSpPr>
          <p:cNvPr id="150" name="Espace réservé du texte 2"/>
          <p:cNvSpPr txBox="1"/>
          <p:nvPr/>
        </p:nvSpPr>
        <p:spPr>
          <a:xfrm>
            <a:off x="695399" y="1857491"/>
            <a:ext cx="9649074" cy="1063626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1" indent="174625">
              <a:spcBef>
                <a:spcPts val="1100"/>
              </a:spcBef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Certaines licences professionnelles peuvent être accessibles directement          après le bac.                 </a:t>
            </a:r>
            <a:endParaRPr sz="1400"/>
          </a:p>
          <a:p>
            <a:pPr lvl="1" indent="174625">
              <a:spcBef>
                <a:spcPts val="1100"/>
              </a:spcBef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D’autres vont être intégrées à la 3</a:t>
            </a:r>
            <a:r>
              <a:rPr baseline="30000"/>
              <a:t>ème</a:t>
            </a:r>
            <a:r>
              <a:t> année de BUT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re 1"/>
          <p:cNvSpPr txBox="1">
            <a:spLocks noGrp="1"/>
          </p:cNvSpPr>
          <p:nvPr>
            <p:ph type="ctrTitle"/>
          </p:nvPr>
        </p:nvSpPr>
        <p:spPr>
          <a:xfrm rot="21026959">
            <a:off x="222346" y="2826748"/>
            <a:ext cx="3209908" cy="641862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rgbClr val="A34B73"/>
                </a:solidFill>
              </a:defRPr>
            </a:lvl1pPr>
          </a:lstStyle>
          <a:p>
            <a:r>
              <a:t>LES ECOLES</a:t>
            </a:r>
          </a:p>
        </p:txBody>
      </p:sp>
      <p:sp>
        <p:nvSpPr>
          <p:cNvPr id="153" name="Sous-titre 2"/>
          <p:cNvSpPr txBox="1">
            <a:spLocks noGrp="1"/>
          </p:cNvSpPr>
          <p:nvPr>
            <p:ph type="subTitle" idx="1"/>
          </p:nvPr>
        </p:nvSpPr>
        <p:spPr>
          <a:xfrm>
            <a:off x="3719736" y="1124742"/>
            <a:ext cx="8280922" cy="4968556"/>
          </a:xfrm>
          <a:prstGeom prst="rect">
            <a:avLst/>
          </a:prstGeom>
        </p:spPr>
        <p:txBody>
          <a:bodyPr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PARAMEDICAL/ SOCIAL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	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COMMERCE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INGENIEURS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ARTS-ARTS APPLIQUES -ARCHITECTURE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re 1"/>
          <p:cNvSpPr txBox="1">
            <a:spLocks noGrp="1"/>
          </p:cNvSpPr>
          <p:nvPr>
            <p:ph type="title"/>
          </p:nvPr>
        </p:nvSpPr>
        <p:spPr>
          <a:xfrm>
            <a:off x="663144" y="252337"/>
            <a:ext cx="9422011" cy="648074"/>
          </a:xfrm>
          <a:prstGeom prst="rect">
            <a:avLst/>
          </a:prstGeom>
        </p:spPr>
        <p:txBody>
          <a:bodyPr/>
          <a:lstStyle>
            <a:lvl1pPr algn="ctr">
              <a:defRPr>
                <a:gradFill flip="none" rotWithShape="1">
                  <a:gsLst>
                    <a:gs pos="0">
                      <a:srgbClr val="FEF7F0"/>
                    </a:gs>
                    <a:gs pos="305">
                      <a:srgbClr val="FBCF99"/>
                    </a:gs>
                    <a:gs pos="10000">
                      <a:srgbClr val="FEF2E7"/>
                    </a:gs>
                    <a:gs pos="93828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lvl1pPr>
          </a:lstStyle>
          <a:p>
            <a:r>
              <a:t>PARAMEDICAL / SOCIAL</a:t>
            </a:r>
          </a:p>
        </p:txBody>
      </p:sp>
      <p:sp>
        <p:nvSpPr>
          <p:cNvPr id="156" name="Espace réservé du texte 2"/>
          <p:cNvSpPr txBox="1">
            <a:spLocks noGrp="1"/>
          </p:cNvSpPr>
          <p:nvPr>
            <p:ph type="body" sz="quarter" idx="1"/>
          </p:nvPr>
        </p:nvSpPr>
        <p:spPr>
          <a:xfrm>
            <a:off x="335358" y="1124744"/>
            <a:ext cx="5112572" cy="639764"/>
          </a:xfrm>
          <a:prstGeom prst="rect">
            <a:avLst/>
          </a:prstGeom>
          <a:gradFill>
            <a:gsLst>
              <a:gs pos="0">
                <a:srgbClr val="E293A7"/>
              </a:gs>
              <a:gs pos="50000">
                <a:srgbClr val="EBBEC8"/>
              </a:gs>
              <a:gs pos="100000">
                <a:srgbClr val="F5DFE4"/>
              </a:gs>
            </a:gsLst>
            <a:lin ang="5400000"/>
          </a:gradFill>
        </p:spPr>
        <p:txBody>
          <a:bodyPr/>
          <a:lstStyle>
            <a:lvl1pPr>
              <a:defRPr sz="2300"/>
            </a:lvl1pPr>
          </a:lstStyle>
          <a:p>
            <a:r>
              <a:t>PARAMEDICAL</a:t>
            </a:r>
          </a:p>
        </p:txBody>
      </p:sp>
      <p:sp>
        <p:nvSpPr>
          <p:cNvPr id="157" name="Espace réservé du texte 4"/>
          <p:cNvSpPr>
            <a:spLocks noGrp="1"/>
          </p:cNvSpPr>
          <p:nvPr>
            <p:ph type="body" idx="21"/>
          </p:nvPr>
        </p:nvSpPr>
        <p:spPr>
          <a:xfrm>
            <a:off x="5663951" y="1124744"/>
            <a:ext cx="4752531" cy="639764"/>
          </a:xfrm>
          <a:prstGeom prst="rect">
            <a:avLst/>
          </a:prstGeom>
          <a:gradFill>
            <a:gsLst>
              <a:gs pos="0">
                <a:srgbClr val="FBD388"/>
              </a:gs>
              <a:gs pos="50000">
                <a:srgbClr val="FCBB8B"/>
              </a:gs>
              <a:gs pos="100000">
                <a:srgbClr val="E36406"/>
              </a:gs>
            </a:gsLst>
            <a:lin ang="5400000"/>
          </a:gradFill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0" indent="0" algn="ctr">
              <a:buSzTx/>
              <a:buNone/>
              <a:defRPr sz="2300" b="1">
                <a:solidFill>
                  <a:srgbClr val="B13F9A"/>
                </a:solidFill>
              </a:defRPr>
            </a:lvl1pPr>
          </a:lstStyle>
          <a:p>
            <a:r>
              <a:t>SOCIAL</a:t>
            </a:r>
          </a:p>
        </p:txBody>
      </p:sp>
      <p:grpSp>
        <p:nvGrpSpPr>
          <p:cNvPr id="162" name="Espace réservé du contenu 3"/>
          <p:cNvGrpSpPr/>
          <p:nvPr/>
        </p:nvGrpSpPr>
        <p:grpSpPr>
          <a:xfrm>
            <a:off x="335358" y="1916830"/>
            <a:ext cx="5112573" cy="4536509"/>
            <a:chOff x="0" y="0"/>
            <a:chExt cx="5112572" cy="4536507"/>
          </a:xfrm>
        </p:grpSpPr>
        <p:sp>
          <p:nvSpPr>
            <p:cNvPr id="158" name="Rectangle"/>
            <p:cNvSpPr/>
            <p:nvPr/>
          </p:nvSpPr>
          <p:spPr>
            <a:xfrm>
              <a:off x="-1" y="-1"/>
              <a:ext cx="5112573" cy="453650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hueOff val="309727"/>
                    <a:satOff val="49484"/>
                    <a:lumOff val="33774"/>
                  </a:schemeClr>
                </a:gs>
                <a:gs pos="49000">
                  <a:srgbClr val="F9B6D7"/>
                </a:gs>
                <a:gs pos="49100">
                  <a:srgbClr val="F0A5CB"/>
                </a:gs>
                <a:gs pos="92000">
                  <a:srgbClr val="F9B6D7"/>
                </a:gs>
                <a:gs pos="100000">
                  <a:srgbClr val="F8C3DD"/>
                </a:gs>
              </a:gsLst>
              <a:lin ang="5400000" scaled="0"/>
            </a:gradFill>
            <a:ln w="11430" cap="flat">
              <a:solidFill>
                <a:schemeClr val="accent5"/>
              </a:solidFill>
              <a:prstDash val="solid"/>
              <a:round/>
            </a:ln>
            <a:effectLst>
              <a:outerShdw blurRad="50800" dist="25000" dir="5400000" rotWithShape="0">
                <a:srgbClr val="863161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defRPr sz="2400"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grpSp>
          <p:nvGrpSpPr>
            <p:cNvPr id="161" name="INFIRMIER : Dans les IFSI DE en 3 ans…"/>
            <p:cNvGrpSpPr/>
            <p:nvPr/>
          </p:nvGrpSpPr>
          <p:grpSpPr>
            <a:xfrm>
              <a:off x="51434" y="5713"/>
              <a:ext cx="5009703" cy="4525080"/>
              <a:chOff x="0" y="0"/>
              <a:chExt cx="5009701" cy="4525078"/>
            </a:xfrm>
          </p:grpSpPr>
          <p:sp>
            <p:nvSpPr>
              <p:cNvPr id="159" name="Rectangle"/>
              <p:cNvSpPr/>
              <p:nvPr/>
            </p:nvSpPr>
            <p:spPr>
              <a:xfrm>
                <a:off x="0" y="-1"/>
                <a:ext cx="5009702" cy="4525080"/>
              </a:xfrm>
              <a:prstGeom prst="rect">
                <a:avLst/>
              </a:prstGeom>
              <a:gradFill flip="none" rotWithShape="1">
                <a:gsLst>
                  <a:gs pos="0">
                    <a:srgbClr val="DDA3C1"/>
                  </a:gs>
                  <a:gs pos="49000">
                    <a:srgbClr val="C56A9C"/>
                  </a:gs>
                  <a:gs pos="92000">
                    <a:srgbClr val="D360A0"/>
                  </a:gs>
                  <a:gs pos="100000">
                    <a:srgbClr val="B0407F"/>
                  </a:gs>
                </a:gsLst>
                <a:lin ang="5400000" scaled="0"/>
              </a:gradFill>
              <a:ln w="11430" cap="flat">
                <a:solidFill>
                  <a:schemeClr val="accent5"/>
                </a:solidFill>
                <a:prstDash val="solid"/>
                <a:round/>
              </a:ln>
              <a:effectLst>
                <a:outerShdw blurRad="38100" dist="25400" dir="5400000" rotWithShape="0">
                  <a:srgbClr val="7D4263">
                    <a:alpha val="83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endParaRPr/>
              </a:p>
            </p:txBody>
          </p:sp>
          <p:sp>
            <p:nvSpPr>
              <p:cNvPr id="160" name="INFIRMIER : Dans les IFSI DE en 3 ans…"/>
              <p:cNvSpPr txBox="1"/>
              <p:nvPr/>
            </p:nvSpPr>
            <p:spPr>
              <a:xfrm>
                <a:off x="5715" y="5714"/>
                <a:ext cx="4998272" cy="4513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normAutofit/>
              </a:bodyPr>
              <a:lstStyle/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INFIRMIER : Dans les IFSI DE en 3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ORTHOPHONISTE : Dans les facultés de médecine DE en 5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AUDIOPROTESISTE : DE en 3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ORTHOPTISTE : certificat de capacité en 3 ans 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PSYCHOMOTRICIEN : DE en 3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PEDICURE PODOLOGUE : DE en 3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=&gt; </a:t>
                </a:r>
                <a:r>
                  <a:rPr b="1"/>
                  <a:t>RECRUTEMENT POST BAC</a:t>
                </a:r>
                <a:endParaRPr sz="2200"/>
              </a:p>
              <a:p>
                <a:pPr>
                  <a:defRPr sz="2000" b="1"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ERGOTHERAPEUTE : DE en 3 ans 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KINESITHERAPEUTE : DE en 4 ans</a:t>
                </a:r>
                <a:endParaRPr sz="2200"/>
              </a:p>
              <a:p>
                <a:pPr>
                  <a:defRPr>
                    <a:solidFill>
                      <a:srgbClr val="FFFFFF"/>
                    </a:solid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=&gt; </a:t>
                </a:r>
                <a:r>
                  <a:rPr b="1"/>
                  <a:t>APRÈS UNE ANNÉE PASS/ L.AS</a:t>
                </a:r>
              </a:p>
            </p:txBody>
          </p:sp>
        </p:grpSp>
      </p:grpSp>
      <p:grpSp>
        <p:nvGrpSpPr>
          <p:cNvPr id="167" name="Espace réservé du contenu 5"/>
          <p:cNvGrpSpPr/>
          <p:nvPr/>
        </p:nvGrpSpPr>
        <p:grpSpPr>
          <a:xfrm>
            <a:off x="5735958" y="1988838"/>
            <a:ext cx="4680525" cy="4464501"/>
            <a:chOff x="-1" y="0"/>
            <a:chExt cx="4680523" cy="4464499"/>
          </a:xfrm>
        </p:grpSpPr>
        <p:sp>
          <p:nvSpPr>
            <p:cNvPr id="163" name="Rectangle"/>
            <p:cNvSpPr/>
            <p:nvPr/>
          </p:nvSpPr>
          <p:spPr>
            <a:xfrm>
              <a:off x="-2" y="-1"/>
              <a:ext cx="4680525" cy="4464501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hueOff val="-573769"/>
                    <a:satOff val="5882"/>
                    <a:lumOff val="36402"/>
                  </a:schemeClr>
                </a:gs>
                <a:gs pos="49000">
                  <a:schemeClr val="accent4">
                    <a:hueOff val="-456788"/>
                    <a:satOff val="5882"/>
                    <a:lumOff val="26511"/>
                  </a:schemeClr>
                </a:gs>
                <a:gs pos="49100">
                  <a:srgbClr val="FFD4A1"/>
                </a:gs>
                <a:gs pos="92000">
                  <a:schemeClr val="accent4">
                    <a:hueOff val="-456788"/>
                    <a:satOff val="5882"/>
                    <a:lumOff val="26511"/>
                  </a:schemeClr>
                </a:gs>
                <a:gs pos="100000">
                  <a:srgbClr val="FFE3C5"/>
                </a:gs>
              </a:gsLst>
              <a:lin ang="5400000" scaled="0"/>
            </a:gradFill>
            <a:ln w="11430" cap="flat">
              <a:solidFill>
                <a:schemeClr val="accent4"/>
              </a:solidFill>
              <a:prstDash val="solid"/>
              <a:round/>
            </a:ln>
            <a:effectLst>
              <a:outerShdw blurRad="50800" dist="25000" dir="5400000" rotWithShape="0">
                <a:srgbClr val="AC7205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spcBef>
                  <a:spcPts val="600"/>
                </a:spcBef>
                <a:defRPr sz="2400"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grpSp>
          <p:nvGrpSpPr>
            <p:cNvPr id="166" name="ASSISTANT SOCIAL  : DE en 3 ans…"/>
            <p:cNvGrpSpPr/>
            <p:nvPr/>
          </p:nvGrpSpPr>
          <p:grpSpPr>
            <a:xfrm>
              <a:off x="51434" y="5713"/>
              <a:ext cx="4577654" cy="4453072"/>
              <a:chOff x="0" y="0"/>
              <a:chExt cx="4577653" cy="4453070"/>
            </a:xfrm>
          </p:grpSpPr>
          <p:sp>
            <p:nvSpPr>
              <p:cNvPr id="164" name="Rectangle"/>
              <p:cNvSpPr/>
              <p:nvPr/>
            </p:nvSpPr>
            <p:spPr>
              <a:xfrm>
                <a:off x="0" y="-1"/>
                <a:ext cx="4577654" cy="445307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hueOff val="-573769"/>
                      <a:satOff val="5882"/>
                      <a:lumOff val="36402"/>
                    </a:schemeClr>
                  </a:gs>
                  <a:gs pos="49000">
                    <a:schemeClr val="accent4">
                      <a:hueOff val="-456788"/>
                      <a:satOff val="5882"/>
                      <a:lumOff val="26511"/>
                    </a:schemeClr>
                  </a:gs>
                  <a:gs pos="92000">
                    <a:schemeClr val="accent4">
                      <a:hueOff val="-456788"/>
                      <a:satOff val="5882"/>
                      <a:lumOff val="26511"/>
                    </a:schemeClr>
                  </a:gs>
                  <a:gs pos="100000">
                    <a:srgbClr val="FFE3C5"/>
                  </a:gs>
                </a:gsLst>
                <a:lin ang="5400000" scaled="0"/>
              </a:gradFill>
              <a:ln w="11430" cap="flat">
                <a:solidFill>
                  <a:schemeClr val="accent4"/>
                </a:solidFill>
                <a:prstDash val="solid"/>
                <a:round/>
              </a:ln>
              <a:effectLst>
                <a:outerShdw blurRad="50800" dist="25000" dir="5400000" rotWithShape="0">
                  <a:srgbClr val="AC7205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100" b="1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endParaRPr/>
              </a:p>
            </p:txBody>
          </p:sp>
          <p:sp>
            <p:nvSpPr>
              <p:cNvPr id="165" name="ASSISTANT SOCIAL  : DE en 3 ans…"/>
              <p:cNvSpPr txBox="1"/>
              <p:nvPr/>
            </p:nvSpPr>
            <p:spPr>
              <a:xfrm>
                <a:off x="5715" y="5714"/>
                <a:ext cx="4566224" cy="44416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normAutofit/>
              </a:bodyPr>
              <a:lstStyle/>
              <a:p>
                <a: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ASSISTANT SOCIAL  : DE en 3 ans</a:t>
                </a:r>
                <a:endParaRPr sz="2400"/>
              </a:p>
              <a:p>
                <a: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EDUCATEUR DE JEUNES ENFANTS : DE en 3 ans</a:t>
                </a:r>
                <a:endParaRPr sz="2400"/>
              </a:p>
              <a:p>
                <a: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EDUCATEUR SPECIALISE : DE en 3 ans</a:t>
                </a:r>
                <a:endParaRPr sz="2400"/>
              </a:p>
              <a:p>
                <a: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EDUCATEUR TECHNIQUE SPECIALISE :  DE en 3 ans</a:t>
                </a:r>
                <a:endParaRPr sz="2400"/>
              </a:p>
              <a:p>
                <a:pPr>
                  <a:defRPr b="1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	</a:t>
                </a:r>
                <a:r>
                  <a:rPr b="0"/>
                  <a:t> =&gt; </a:t>
                </a:r>
                <a:r>
                  <a:t>RECRUTEMENT POST BAC  </a:t>
                </a:r>
                <a:r>
                  <a:rPr b="0"/>
                  <a:t>	</a:t>
                </a:r>
                <a:endParaRPr sz="2400"/>
              </a:p>
              <a:p>
                <a:pPr>
                  <a:defRPr sz="2100" b="1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En EFTS: Etablissements de formation en travail social</a:t>
                </a:r>
              </a:p>
              <a:p>
                <a:pPr>
                  <a:defRPr sz="2100" b="1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rPr b="0"/>
                  <a:t>Dénomination en Lorraine :</a:t>
                </a:r>
                <a:r>
                  <a:t> IRTS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Espace réservé du texte 3"/>
          <p:cNvSpPr txBox="1"/>
          <p:nvPr/>
        </p:nvSpPr>
        <p:spPr>
          <a:xfrm>
            <a:off x="191343" y="2212568"/>
            <a:ext cx="4752531" cy="42132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ts val="1400"/>
              </a:spcBef>
              <a:defRPr sz="1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CURSUS EN 3 ANS: BACHELOR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Concours communs :                   Bachelor EGC (19 écoles) et Ecricome bachelor (3 écoles)</a:t>
            </a:r>
            <a:endParaRPr sz="1400"/>
          </a:p>
          <a:p>
            <a:pPr lvl="1" indent="539999">
              <a:spcBef>
                <a:spcPts val="1100"/>
              </a:spcBef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-    Écoles à recrutement propre</a:t>
            </a:r>
            <a:endParaRPr sz="1400"/>
          </a:p>
          <a:p>
            <a:pPr lvl="1" indent="539999">
              <a:spcBef>
                <a:spcPts val="1100"/>
              </a:spcBef>
              <a:defRPr sz="1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400"/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CURSUS EN 4 ou 5 ANS 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Concours communs : Accès (3 écoles en 5 ans) et Sésame (14 écoles en 4 ou 5 ans)</a:t>
            </a:r>
            <a:endParaRPr sz="1400"/>
          </a:p>
          <a:p>
            <a:pPr lvl="1" indent="539999">
              <a:spcBef>
                <a:spcPts val="1100"/>
              </a:spcBef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Écoles à recrutement propre</a:t>
            </a:r>
          </a:p>
        </p:txBody>
      </p:sp>
      <p:grpSp>
        <p:nvGrpSpPr>
          <p:cNvPr id="172" name="Espace réservé du texte 2"/>
          <p:cNvGrpSpPr/>
          <p:nvPr/>
        </p:nvGrpSpPr>
        <p:grpSpPr>
          <a:xfrm>
            <a:off x="191342" y="1464304"/>
            <a:ext cx="4752533" cy="639765"/>
            <a:chOff x="-1" y="0"/>
            <a:chExt cx="4752532" cy="639764"/>
          </a:xfrm>
        </p:grpSpPr>
        <p:sp>
          <p:nvSpPr>
            <p:cNvPr id="170" name="Rectangle"/>
            <p:cNvSpPr/>
            <p:nvPr/>
          </p:nvSpPr>
          <p:spPr>
            <a:xfrm>
              <a:off x="-2" y="-1"/>
              <a:ext cx="4752533" cy="639765"/>
            </a:xfrm>
            <a:prstGeom prst="rect">
              <a:avLst/>
            </a:prstGeom>
            <a:gradFill flip="none" rotWithShape="1">
              <a:gsLst>
                <a:gs pos="0">
                  <a:srgbClr val="E293A7"/>
                </a:gs>
                <a:gs pos="50000">
                  <a:srgbClr val="EBBEC8"/>
                </a:gs>
                <a:gs pos="100000">
                  <a:srgbClr val="F5DF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71" name="POST BAC"/>
            <p:cNvSpPr txBox="1"/>
            <p:nvPr/>
          </p:nvSpPr>
          <p:spPr>
            <a:xfrm>
              <a:off x="45718" y="109061"/>
              <a:ext cx="4661094" cy="421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1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POST BAC</a:t>
              </a:r>
            </a:p>
          </p:txBody>
        </p:sp>
      </p:grpSp>
      <p:grpSp>
        <p:nvGrpSpPr>
          <p:cNvPr id="175" name="Espace réservé du texte 2"/>
          <p:cNvGrpSpPr/>
          <p:nvPr/>
        </p:nvGrpSpPr>
        <p:grpSpPr>
          <a:xfrm>
            <a:off x="5231903" y="1464304"/>
            <a:ext cx="5472610" cy="639765"/>
            <a:chOff x="0" y="0"/>
            <a:chExt cx="5472608" cy="639764"/>
          </a:xfrm>
        </p:grpSpPr>
        <p:sp>
          <p:nvSpPr>
            <p:cNvPr id="173" name="Rectangle"/>
            <p:cNvSpPr/>
            <p:nvPr/>
          </p:nvSpPr>
          <p:spPr>
            <a:xfrm>
              <a:off x="0" y="-1"/>
              <a:ext cx="5472609" cy="639765"/>
            </a:xfrm>
            <a:prstGeom prst="rect">
              <a:avLst/>
            </a:prstGeom>
            <a:gradFill flip="none" rotWithShape="1">
              <a:gsLst>
                <a:gs pos="0">
                  <a:srgbClr val="E293A7"/>
                </a:gs>
                <a:gs pos="50000">
                  <a:srgbClr val="EBBEC8"/>
                </a:gs>
                <a:gs pos="100000">
                  <a:srgbClr val="F5DF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74" name="POST BAC+2"/>
            <p:cNvSpPr txBox="1"/>
            <p:nvPr/>
          </p:nvSpPr>
          <p:spPr>
            <a:xfrm>
              <a:off x="45720" y="109061"/>
              <a:ext cx="5381169" cy="421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1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POST BAC+2</a:t>
              </a:r>
            </a:p>
          </p:txBody>
        </p:sp>
      </p:grpSp>
      <p:sp>
        <p:nvSpPr>
          <p:cNvPr id="176" name="Espace réservé du texte 3"/>
          <p:cNvSpPr txBox="1"/>
          <p:nvPr/>
        </p:nvSpPr>
        <p:spPr>
          <a:xfrm>
            <a:off x="5236939" y="2231618"/>
            <a:ext cx="5462537" cy="41751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POST CPGE 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Concours communs : BCE (banque commune d'épreuves  : 22 écoles) et  Ecricome (5 écoles). </a:t>
            </a:r>
            <a:endParaRPr sz="1400"/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ADMISSIONS PARALLELES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Concours communs : </a:t>
            </a:r>
            <a:endParaRPr sz="1400"/>
          </a:p>
          <a:p>
            <a:pPr marL="1267816" lvl="2" indent="-193079">
              <a:spcBef>
                <a:spcPts val="800"/>
              </a:spcBef>
              <a:buSzPct val="45000"/>
              <a:buFont typeface="Helvetica"/>
              <a:buChar char="●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après un bac+2 : Passerelle 1 (6 écoles), Ecricome Tremplin 1 (5 écoles) et Ambitions + (4 écoles)</a:t>
            </a:r>
            <a:endParaRPr sz="1200"/>
          </a:p>
          <a:p>
            <a:pPr marL="1295998" lvl="2" indent="-288000">
              <a:spcBef>
                <a:spcPts val="800"/>
              </a:spcBef>
              <a:buSzPct val="45000"/>
              <a:buFont typeface="Helvetica"/>
              <a:buChar char="●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après un bac+3 ou plus : Passerelle 2 (6 écoles), Ecricome Tremplin 2 (5 écoles) et Ambitions + (4 écoles)</a:t>
            </a:r>
          </a:p>
        </p:txBody>
      </p:sp>
      <p:sp>
        <p:nvSpPr>
          <p:cNvPr id="177" name="Titre 1"/>
          <p:cNvSpPr txBox="1"/>
          <p:nvPr/>
        </p:nvSpPr>
        <p:spPr>
          <a:xfrm>
            <a:off x="495229" y="267518"/>
            <a:ext cx="9601357" cy="866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800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49000">
                      <a:srgbClr val="FBCF99"/>
                    </a:gs>
                    <a:gs pos="50000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écoles de commerce</a:t>
            </a:r>
          </a:p>
          <a:p>
            <a:pPr algn="ctr">
              <a:defRPr sz="1500" b="1" u="sng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attention! Vérifiez la reconnaissance, le visa et le label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re 1"/>
          <p:cNvSpPr txBox="1">
            <a:spLocks noGrp="1"/>
          </p:cNvSpPr>
          <p:nvPr>
            <p:ph type="title"/>
          </p:nvPr>
        </p:nvSpPr>
        <p:spPr>
          <a:xfrm>
            <a:off x="580874" y="260647"/>
            <a:ext cx="9619582" cy="936105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SOMMAIRE</a:t>
            </a:r>
          </a:p>
        </p:txBody>
      </p:sp>
      <p:sp>
        <p:nvSpPr>
          <p:cNvPr id="85" name="Espace réservé du contenu 3"/>
          <p:cNvSpPr txBox="1">
            <a:spLocks noGrp="1"/>
          </p:cNvSpPr>
          <p:nvPr>
            <p:ph type="body" sz="half" idx="1"/>
          </p:nvPr>
        </p:nvSpPr>
        <p:spPr>
          <a:xfrm>
            <a:off x="551384" y="1699491"/>
            <a:ext cx="5086278" cy="4684444"/>
          </a:xfrm>
          <a:prstGeom prst="rect">
            <a:avLst/>
          </a:prstGeom>
          <a:ln>
            <a:noFill/>
            <a:miter lim="400000"/>
          </a:ln>
        </p:spPr>
        <p:txBody>
          <a:bodyPr anchor="t">
            <a:normAutofit lnSpcReduction="10000"/>
          </a:bodyPr>
          <a:lstStyle/>
          <a:p>
            <a:pPr marL="274320" indent="-274320" algn="l">
              <a:buClr>
                <a:srgbClr val="B13F9A"/>
              </a:buClr>
              <a:buSzPct val="73000"/>
              <a:buChar char="⦿"/>
              <a:defRPr sz="2400" b="0">
                <a:solidFill>
                  <a:srgbClr val="000000"/>
                </a:solidFill>
              </a:defRPr>
            </a:pPr>
            <a:r>
              <a:rPr lang="fr-FR" dirty="0"/>
              <a:t>Introduction: </a:t>
            </a:r>
            <a:r>
              <a:rPr lang="fr-FR" sz="1500" dirty="0"/>
              <a:t>schéma général des études post bac et éléments statistiques.</a:t>
            </a:r>
          </a:p>
          <a:p>
            <a:pPr marL="274320" indent="-274320" algn="l">
              <a:buClr>
                <a:srgbClr val="B13F9A"/>
              </a:buClr>
              <a:buSzPct val="73000"/>
              <a:buChar char="⦿"/>
              <a:defRPr sz="2400" b="0">
                <a:solidFill>
                  <a:srgbClr val="000000"/>
                </a:solidFill>
              </a:defRPr>
            </a:pPr>
            <a:r>
              <a:rPr dirty="0"/>
              <a:t>Les </a:t>
            </a:r>
            <a:r>
              <a:rPr dirty="0" err="1"/>
              <a:t>filières</a:t>
            </a:r>
            <a:r>
              <a:rPr dirty="0"/>
              <a:t> </a:t>
            </a:r>
            <a:r>
              <a:rPr dirty="0" err="1"/>
              <a:t>universitaires</a:t>
            </a:r>
            <a:endParaRPr dirty="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 err="1"/>
              <a:t>Licence</a:t>
            </a:r>
            <a:endParaRPr dirty="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/>
              <a:t>Master</a:t>
            </a:r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/>
              <a:t>BUT</a:t>
            </a:r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 err="1"/>
              <a:t>Licence</a:t>
            </a:r>
            <a:r>
              <a:rPr dirty="0"/>
              <a:t> </a:t>
            </a:r>
            <a:r>
              <a:rPr dirty="0" err="1"/>
              <a:t>Professionnelle</a:t>
            </a:r>
            <a:endParaRPr dirty="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endParaRPr dirty="0"/>
          </a:p>
          <a:p>
            <a:pPr marL="274320" indent="-274320" algn="l">
              <a:buClr>
                <a:srgbClr val="B13F9A"/>
              </a:buClr>
              <a:buSzPct val="73000"/>
              <a:buChar char="⦿"/>
              <a:defRPr sz="2400" b="0">
                <a:solidFill>
                  <a:srgbClr val="000000"/>
                </a:solidFill>
              </a:defRPr>
            </a:pPr>
            <a:r>
              <a:rPr dirty="0"/>
              <a:t>Les </a:t>
            </a:r>
            <a:r>
              <a:rPr dirty="0" err="1"/>
              <a:t>écoles</a:t>
            </a:r>
            <a:endParaRPr dirty="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 err="1"/>
              <a:t>Paramédical</a:t>
            </a:r>
            <a:r>
              <a:rPr dirty="0"/>
              <a:t>/ Social</a:t>
            </a:r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/>
              <a:t>Commerce</a:t>
            </a:r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 err="1"/>
              <a:t>Ingénieurs</a:t>
            </a:r>
            <a:endParaRPr dirty="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2000" b="0">
                <a:solidFill>
                  <a:srgbClr val="6C6C6C"/>
                </a:solidFill>
              </a:defRPr>
            </a:pPr>
            <a:r>
              <a:rPr dirty="0"/>
              <a:t>Arts / Arts appliqués/Architecture</a:t>
            </a:r>
          </a:p>
        </p:txBody>
      </p:sp>
      <p:sp>
        <p:nvSpPr>
          <p:cNvPr id="86" name="Espace réservé du contenu 5"/>
          <p:cNvSpPr txBox="1"/>
          <p:nvPr/>
        </p:nvSpPr>
        <p:spPr>
          <a:xfrm>
            <a:off x="5637662" y="1772816"/>
            <a:ext cx="5093139" cy="411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rgbClr val="B13F9A"/>
              </a:buClr>
              <a:buSzPct val="73000"/>
              <a:buChar char="⦿"/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études courtes hors université</a:t>
            </a:r>
          </a:p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BTS</a:t>
            </a:r>
          </a:p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MC /FCIL/FSS</a:t>
            </a:r>
          </a:p>
          <a:p>
            <a:pPr lvl="1" indent="539999">
              <a:lnSpc>
                <a:spcPct val="90000"/>
              </a:lnSpc>
              <a:spcBef>
                <a:spcPts val="500"/>
              </a:spcBef>
              <a:defRPr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rgbClr val="B13F9A"/>
              </a:buClr>
              <a:buSzPct val="73000"/>
              <a:buChar char="⦿"/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CPGE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rgbClr val="B13F9A"/>
              </a:buClr>
              <a:buSzPct val="73000"/>
              <a:buChar char="⦿"/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CPES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rgbClr val="B13F9A"/>
              </a:buClr>
              <a:buSzPct val="73000"/>
              <a:buChar char="⦿"/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IEP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rgbClr val="B13F9A"/>
              </a:buClr>
              <a:buSzPct val="73000"/>
              <a:buChar char="⦿"/>
              <a:defRPr sz="2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 DCG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re 1"/>
          <p:cNvSpPr txBox="1">
            <a:spLocks noGrp="1"/>
          </p:cNvSpPr>
          <p:nvPr>
            <p:ph type="title"/>
          </p:nvPr>
        </p:nvSpPr>
        <p:spPr>
          <a:xfrm>
            <a:off x="8806205" y="6465620"/>
            <a:ext cx="2157346" cy="231707"/>
          </a:xfrm>
          <a:prstGeom prst="rect">
            <a:avLst/>
          </a:prstGeom>
        </p:spPr>
        <p:txBody>
          <a:bodyPr/>
          <a:lstStyle>
            <a:lvl1pPr algn="ctr">
              <a:defRPr sz="11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ECOLES INGENIEUR</a:t>
            </a:r>
          </a:p>
        </p:txBody>
      </p:sp>
      <p:sp>
        <p:nvSpPr>
          <p:cNvPr id="180" name="Espace réservé du contenu 3"/>
          <p:cNvSpPr txBox="1">
            <a:spLocks noGrp="1"/>
          </p:cNvSpPr>
          <p:nvPr>
            <p:ph type="body" sz="half" idx="1"/>
          </p:nvPr>
        </p:nvSpPr>
        <p:spPr>
          <a:xfrm>
            <a:off x="263352" y="2104066"/>
            <a:ext cx="5472608" cy="4131608"/>
          </a:xfrm>
          <a:prstGeom prst="rect">
            <a:avLst/>
          </a:prstGeom>
          <a:gradFill>
            <a:gsLst>
              <a:gs pos="0">
                <a:schemeClr val="accent5">
                  <a:hueOff val="309727"/>
                  <a:satOff val="49484"/>
                  <a:lumOff val="33774"/>
                </a:schemeClr>
              </a:gs>
              <a:gs pos="49000">
                <a:srgbClr val="F9B6D7"/>
              </a:gs>
              <a:gs pos="92000">
                <a:srgbClr val="F9B6D7"/>
              </a:gs>
              <a:gs pos="100000">
                <a:srgbClr val="F8C3DD"/>
              </a:gs>
            </a:gsLst>
            <a:lin ang="5400000"/>
          </a:gradFill>
          <a:ln w="11430">
            <a:solidFill>
              <a:schemeClr val="accent5"/>
            </a:solidFill>
          </a:ln>
          <a:effectLst>
            <a:outerShdw blurRad="50800" dist="25000" dir="5400000" rotWithShape="0">
              <a:srgbClr val="863161">
                <a:alpha val="38000"/>
              </a:srgbClr>
            </a:outerShdw>
          </a:effectLst>
        </p:spPr>
        <p:txBody>
          <a:bodyPr/>
          <a:lstStyle/>
          <a:p>
            <a:pPr marL="274320" indent="-274320" algn="l">
              <a:buClr>
                <a:srgbClr val="B13F9A"/>
              </a:buClr>
              <a:buSzPct val="73000"/>
              <a:buChar char="⦿"/>
              <a:defRPr sz="2000">
                <a:solidFill>
                  <a:srgbClr val="000000"/>
                </a:solidFill>
              </a:defRPr>
            </a:pPr>
            <a:r>
              <a:t>Accès sur concours communs ou dossier </a:t>
            </a:r>
            <a:endParaRPr sz="240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1500" b="0">
                <a:solidFill>
                  <a:srgbClr val="000000"/>
                </a:solidFill>
              </a:defRPr>
            </a:pPr>
            <a:r>
              <a:t>Sur la centaine d'écoles d'ingénieurs post-bac, 80 environ participent à un concours commun pour recruter des bacheliers  généraux  à profil scientifique et, dans une moindre mesure, des bacheliers STI2D et STL</a:t>
            </a:r>
          </a:p>
          <a:p>
            <a:pPr marL="274320" indent="-274320" algn="l">
              <a:buClr>
                <a:srgbClr val="B13F9A"/>
              </a:buClr>
              <a:buSzPct val="73000"/>
              <a:buChar char="⦿"/>
              <a:defRPr sz="2000">
                <a:solidFill>
                  <a:srgbClr val="000000"/>
                </a:solidFill>
              </a:defRPr>
            </a:pPr>
            <a:r>
              <a:t>Exemples de concours communs :</a:t>
            </a:r>
            <a:endParaRPr sz="2400"/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1500" b="0">
                <a:solidFill>
                  <a:srgbClr val="000000"/>
                </a:solidFill>
              </a:defRPr>
            </a:pPr>
            <a:r>
              <a:t>GEIPI POLYTECH ( 34 écoles  dont 4 en Lorraine ;  EEIGM, ENIM, ENSGSI, POLYTECH NANCY)</a:t>
            </a:r>
          </a:p>
          <a:p>
            <a:pPr marL="521208" lvl="1" indent="-228600" algn="l">
              <a:spcBef>
                <a:spcPts val="500"/>
              </a:spcBef>
              <a:buClr>
                <a:schemeClr val="accent4"/>
              </a:buClr>
              <a:buSzPct val="80000"/>
              <a:buChar char="◼"/>
              <a:defRPr sz="1500" b="0">
                <a:solidFill>
                  <a:srgbClr val="000000"/>
                </a:solidFill>
              </a:defRPr>
            </a:pPr>
            <a:r>
              <a:t>AVENIR  ( 8 écoles : ECE, EIGSI, EISTI, EPF, ESIGELEC, ESILV, ESITC Caen, ESTACA)</a:t>
            </a:r>
          </a:p>
        </p:txBody>
      </p:sp>
      <p:grpSp>
        <p:nvGrpSpPr>
          <p:cNvPr id="183" name="Espace réservé du texte 2"/>
          <p:cNvGrpSpPr/>
          <p:nvPr/>
        </p:nvGrpSpPr>
        <p:grpSpPr>
          <a:xfrm>
            <a:off x="263352" y="1268758"/>
            <a:ext cx="5472609" cy="639766"/>
            <a:chOff x="0" y="0"/>
            <a:chExt cx="5472608" cy="639764"/>
          </a:xfrm>
        </p:grpSpPr>
        <p:sp>
          <p:nvSpPr>
            <p:cNvPr id="181" name="Rectangle"/>
            <p:cNvSpPr/>
            <p:nvPr/>
          </p:nvSpPr>
          <p:spPr>
            <a:xfrm>
              <a:off x="0" y="0"/>
              <a:ext cx="5472609" cy="639765"/>
            </a:xfrm>
            <a:prstGeom prst="rect">
              <a:avLst/>
            </a:prstGeom>
            <a:gradFill flip="none" rotWithShape="1">
              <a:gsLst>
                <a:gs pos="0">
                  <a:srgbClr val="E293A7"/>
                </a:gs>
                <a:gs pos="50000">
                  <a:srgbClr val="EBBEC8"/>
                </a:gs>
                <a:gs pos="100000">
                  <a:srgbClr val="F5DF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82" name="POST BAC…"/>
            <p:cNvSpPr/>
            <p:nvPr/>
          </p:nvSpPr>
          <p:spPr>
            <a:xfrm>
              <a:off x="45718" y="0"/>
              <a:ext cx="53811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20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POST BAC</a:t>
              </a:r>
              <a:endParaRPr>
                <a:solidFill>
                  <a:srgbClr val="404040"/>
                </a:solidFill>
              </a:endParaRPr>
            </a:p>
            <a:p>
              <a:pPr algn="ctr">
                <a:defRPr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Cursus en 5 ans</a:t>
              </a:r>
            </a:p>
          </p:txBody>
        </p:sp>
      </p:grpSp>
      <p:grpSp>
        <p:nvGrpSpPr>
          <p:cNvPr id="186" name="Espace réservé du texte 2"/>
          <p:cNvGrpSpPr/>
          <p:nvPr/>
        </p:nvGrpSpPr>
        <p:grpSpPr>
          <a:xfrm>
            <a:off x="5951982" y="1268758"/>
            <a:ext cx="4752532" cy="639766"/>
            <a:chOff x="0" y="0"/>
            <a:chExt cx="4752531" cy="639764"/>
          </a:xfrm>
        </p:grpSpPr>
        <p:sp>
          <p:nvSpPr>
            <p:cNvPr id="184" name="Rectangle"/>
            <p:cNvSpPr/>
            <p:nvPr/>
          </p:nvSpPr>
          <p:spPr>
            <a:xfrm>
              <a:off x="0" y="0"/>
              <a:ext cx="4752532" cy="639765"/>
            </a:xfrm>
            <a:prstGeom prst="rect">
              <a:avLst/>
            </a:prstGeom>
            <a:gradFill flip="none" rotWithShape="1">
              <a:gsLst>
                <a:gs pos="0">
                  <a:srgbClr val="E293A7"/>
                </a:gs>
                <a:gs pos="50000">
                  <a:srgbClr val="EBBEC8"/>
                </a:gs>
                <a:gs pos="100000">
                  <a:srgbClr val="F5DF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85" name="POST BAC+2…"/>
            <p:cNvSpPr/>
            <p:nvPr/>
          </p:nvSpPr>
          <p:spPr>
            <a:xfrm>
              <a:off x="45718" y="0"/>
              <a:ext cx="466109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20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POST BAC+2</a:t>
              </a:r>
            </a:p>
            <a:p>
              <a:pPr algn="ctr">
                <a:defRPr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Cursus en 3 ans </a:t>
              </a:r>
            </a:p>
          </p:txBody>
        </p:sp>
      </p:grpSp>
      <p:grpSp>
        <p:nvGrpSpPr>
          <p:cNvPr id="191" name="Espace réservé du contenu 3"/>
          <p:cNvGrpSpPr/>
          <p:nvPr/>
        </p:nvGrpSpPr>
        <p:grpSpPr>
          <a:xfrm>
            <a:off x="5951981" y="2132854"/>
            <a:ext cx="4752533" cy="4131610"/>
            <a:chOff x="-1" y="0"/>
            <a:chExt cx="4752532" cy="4131609"/>
          </a:xfrm>
        </p:grpSpPr>
        <p:sp>
          <p:nvSpPr>
            <p:cNvPr id="187" name="Rectangle"/>
            <p:cNvSpPr/>
            <p:nvPr/>
          </p:nvSpPr>
          <p:spPr>
            <a:xfrm>
              <a:off x="-2" y="-1"/>
              <a:ext cx="4752533" cy="413161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hueOff val="309727"/>
                    <a:satOff val="49484"/>
                    <a:lumOff val="33774"/>
                  </a:schemeClr>
                </a:gs>
                <a:gs pos="49000">
                  <a:srgbClr val="F9B6D7"/>
                </a:gs>
                <a:gs pos="49100">
                  <a:srgbClr val="F0A5CB"/>
                </a:gs>
                <a:gs pos="92000">
                  <a:srgbClr val="F9B6D7"/>
                </a:gs>
                <a:gs pos="100000">
                  <a:srgbClr val="F8C3DD"/>
                </a:gs>
              </a:gsLst>
              <a:lin ang="5400000" scaled="0"/>
            </a:gradFill>
            <a:ln w="11430" cap="flat">
              <a:solidFill>
                <a:schemeClr val="accent5"/>
              </a:solidFill>
              <a:prstDash val="solid"/>
              <a:round/>
            </a:ln>
            <a:effectLst>
              <a:outerShdw blurRad="50800" dist="25000" dir="5400000" rotWithShape="0">
                <a:srgbClr val="863161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600"/>
                </a:spcBef>
                <a:defRPr sz="2400"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grpSp>
          <p:nvGrpSpPr>
            <p:cNvPr id="190" name="Post CPGE…"/>
            <p:cNvGrpSpPr/>
            <p:nvPr/>
          </p:nvGrpSpPr>
          <p:grpSpPr>
            <a:xfrm>
              <a:off x="51434" y="5713"/>
              <a:ext cx="4649662" cy="4120181"/>
              <a:chOff x="0" y="0"/>
              <a:chExt cx="4649661" cy="4120179"/>
            </a:xfrm>
          </p:grpSpPr>
          <p:sp>
            <p:nvSpPr>
              <p:cNvPr id="188" name="Rectangle"/>
              <p:cNvSpPr/>
              <p:nvPr/>
            </p:nvSpPr>
            <p:spPr>
              <a:xfrm>
                <a:off x="0" y="-1"/>
                <a:ext cx="4649662" cy="412018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hueOff val="309727"/>
                      <a:satOff val="49484"/>
                      <a:lumOff val="33774"/>
                    </a:schemeClr>
                  </a:gs>
                  <a:gs pos="100000">
                    <a:srgbClr val="F8C3DD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spcBef>
                    <a:spcPts val="600"/>
                  </a:spcBef>
                  <a:defRPr sz="20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endParaRPr/>
              </a:p>
            </p:txBody>
          </p:sp>
          <p:sp>
            <p:nvSpPr>
              <p:cNvPr id="189" name="Post CPGE…"/>
              <p:cNvSpPr txBox="1"/>
              <p:nvPr/>
            </p:nvSpPr>
            <p:spPr>
              <a:xfrm>
                <a:off x="0" y="-1"/>
                <a:ext cx="4649662" cy="4120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normAutofit/>
              </a:bodyPr>
              <a:lstStyle/>
              <a:p>
                <a:pPr marL="274320" indent="-274320">
                  <a:spcBef>
                    <a:spcPts val="600"/>
                  </a:spcBef>
                  <a:buClr>
                    <a:srgbClr val="B13F9A"/>
                  </a:buClr>
                  <a:buSzPct val="73000"/>
                  <a:buChar char="⦿"/>
                  <a:defRPr sz="20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Post CPGE</a:t>
                </a:r>
                <a:endParaRPr sz="2400"/>
              </a:p>
              <a:p>
                <a:pPr marL="521208" lvl="1" indent="-228600">
                  <a:spcBef>
                    <a:spcPts val="500"/>
                  </a:spcBef>
                  <a:buClr>
                    <a:schemeClr val="accent4"/>
                  </a:buClr>
                  <a:buSzPct val="80000"/>
                  <a:buChar char="◼"/>
                  <a:defRPr sz="15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Sur concours communs </a:t>
                </a:r>
              </a:p>
              <a:p>
                <a:pPr marL="274320" indent="-274320">
                  <a:spcBef>
                    <a:spcPts val="600"/>
                  </a:spcBef>
                  <a:buClr>
                    <a:srgbClr val="B13F9A"/>
                  </a:buClr>
                  <a:buSzPct val="73000"/>
                  <a:buChar char="⦿"/>
                  <a:defRPr sz="20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Post CPP</a:t>
                </a:r>
                <a:endParaRPr sz="2400"/>
              </a:p>
              <a:p>
                <a:pPr marL="521208" lvl="1" indent="-228600">
                  <a:spcBef>
                    <a:spcPts val="500"/>
                  </a:spcBef>
                  <a:buClr>
                    <a:schemeClr val="accent4"/>
                  </a:buClr>
                  <a:buSzPct val="80000"/>
                  <a:buChar char="◼"/>
                  <a:defRPr sz="15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Accès  (sur dossier en fonction des résultats) à 34 écoles d’ingénieurs dont 10 en Lorraine</a:t>
                </a:r>
              </a:p>
              <a:p>
                <a:pPr marL="274320" indent="-274320">
                  <a:spcBef>
                    <a:spcPts val="600"/>
                  </a:spcBef>
                  <a:buClr>
                    <a:srgbClr val="B13F9A"/>
                  </a:buClr>
                  <a:buSzPct val="73000"/>
                  <a:buChar char="⦿"/>
                  <a:defRPr sz="20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Post CPU</a:t>
                </a:r>
                <a:endParaRPr sz="2400"/>
              </a:p>
              <a:p>
                <a:pPr marL="521208" lvl="1" indent="-228600">
                  <a:spcBef>
                    <a:spcPts val="500"/>
                  </a:spcBef>
                  <a:buClr>
                    <a:schemeClr val="accent4"/>
                  </a:buClr>
                  <a:buSzPct val="80000"/>
                  <a:buChar char="◼"/>
                  <a:defRPr sz="15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Classe préparatoire universitaire ex en Licence mathématiques ou physique chimie</a:t>
                </a:r>
              </a:p>
              <a:p>
                <a:pPr marL="521208" lvl="1" indent="-228600">
                  <a:spcBef>
                    <a:spcPts val="500"/>
                  </a:spcBef>
                  <a:buClr>
                    <a:schemeClr val="accent4"/>
                  </a:buClr>
                  <a:buSzPct val="80000"/>
                  <a:buChar char="◼"/>
                  <a:defRPr sz="1500" u="sng">
                    <a:solidFill>
                      <a:srgbClr val="FFDE66"/>
                    </a:solidFill>
                    <a:uFill>
                      <a:solidFill>
                        <a:srgbClr val="FFDE66"/>
                      </a:solidFill>
                    </a:uFill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rPr>
                    <a:solidFill>
                      <a:srgbClr val="0000FF"/>
                    </a:solidFill>
                    <a:uFill>
                      <a:solidFill>
                        <a:srgbClr val="0000FF"/>
                      </a:solidFill>
                    </a:uFill>
                    <a:hlinkClick r:id="rId3"/>
                  </a:rPr>
                  <a:t>Concours PASS-Ingénieur</a:t>
                </a:r>
                <a:r>
                  <a:rPr u="none">
                    <a:solidFill>
                      <a:srgbClr val="000000"/>
                    </a:solidFill>
                    <a:uFillTx/>
                  </a:rPr>
                  <a:t>	: 30 écoles </a:t>
                </a:r>
              </a:p>
              <a:p>
                <a:pPr marL="274320" indent="-274320">
                  <a:spcBef>
                    <a:spcPts val="600"/>
                  </a:spcBef>
                  <a:buClr>
                    <a:srgbClr val="B13F9A"/>
                  </a:buClr>
                  <a:buSzPct val="73000"/>
                  <a:buChar char="⦿"/>
                  <a:defRPr sz="20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  <a:r>
                  <a:t>Admissions parallèles : DUT/ BTS, L2/L3/BUT/ATS</a:t>
                </a:r>
              </a:p>
            </p:txBody>
          </p:sp>
        </p:grpSp>
      </p:grpSp>
      <p:sp>
        <p:nvSpPr>
          <p:cNvPr id="192" name="Titre 1"/>
          <p:cNvSpPr txBox="1"/>
          <p:nvPr/>
        </p:nvSpPr>
        <p:spPr>
          <a:xfrm>
            <a:off x="559601" y="328757"/>
            <a:ext cx="9601356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800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49000">
                      <a:srgbClr val="FBCF99"/>
                    </a:gs>
                    <a:gs pos="50000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Les écoles d’INGENIEURS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re 1"/>
          <p:cNvSpPr txBox="1">
            <a:spLocks noGrp="1"/>
          </p:cNvSpPr>
          <p:nvPr>
            <p:ph type="title" idx="4294967295"/>
          </p:nvPr>
        </p:nvSpPr>
        <p:spPr>
          <a:xfrm>
            <a:off x="166013" y="180330"/>
            <a:ext cx="5066638" cy="1160438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8630">
                      <a:srgbClr val="F9B94A"/>
                    </a:gs>
                    <a:gs pos="90700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ARTS- </a:t>
            </a:r>
            <a:br/>
            <a:r>
              <a:t>ARTS APPLIQUES</a:t>
            </a:r>
          </a:p>
        </p:txBody>
      </p:sp>
      <p:grpSp>
        <p:nvGrpSpPr>
          <p:cNvPr id="197" name="Espace réservé du texte 2"/>
          <p:cNvGrpSpPr/>
          <p:nvPr/>
        </p:nvGrpSpPr>
        <p:grpSpPr>
          <a:xfrm>
            <a:off x="196247" y="1772815"/>
            <a:ext cx="4697423" cy="639766"/>
            <a:chOff x="0" y="0"/>
            <a:chExt cx="4697422" cy="639764"/>
          </a:xfrm>
        </p:grpSpPr>
        <p:sp>
          <p:nvSpPr>
            <p:cNvPr id="195" name="Rectangle"/>
            <p:cNvSpPr/>
            <p:nvPr/>
          </p:nvSpPr>
          <p:spPr>
            <a:xfrm>
              <a:off x="-1" y="-1"/>
              <a:ext cx="4697423" cy="639765"/>
            </a:xfrm>
            <a:prstGeom prst="rect">
              <a:avLst/>
            </a:prstGeom>
            <a:gradFill flip="none" rotWithShape="1">
              <a:gsLst>
                <a:gs pos="0">
                  <a:srgbClr val="E293A7"/>
                </a:gs>
                <a:gs pos="50000">
                  <a:srgbClr val="EBBEC8"/>
                </a:gs>
                <a:gs pos="100000">
                  <a:srgbClr val="F5DF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96" name="LE DNMADE…"/>
            <p:cNvSpPr txBox="1"/>
            <p:nvPr/>
          </p:nvSpPr>
          <p:spPr>
            <a:xfrm>
              <a:off x="45718" y="26510"/>
              <a:ext cx="4605985" cy="58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>
                <a:defRPr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LE DNMADE</a:t>
              </a:r>
            </a:p>
            <a:p>
              <a:pPr algn="ctr"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Diplôme National des Métiers d’Arts et du Design</a:t>
              </a:r>
            </a:p>
          </p:txBody>
        </p:sp>
      </p:grpSp>
      <p:sp>
        <p:nvSpPr>
          <p:cNvPr id="198" name="Espace réservé du texte 3"/>
          <p:cNvSpPr txBox="1"/>
          <p:nvPr/>
        </p:nvSpPr>
        <p:spPr>
          <a:xfrm>
            <a:off x="218506" y="2558762"/>
            <a:ext cx="4719314" cy="36417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 ans d’études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14 mentions</a:t>
            </a:r>
            <a:r>
              <a:rPr b="0"/>
              <a:t> : animation </a:t>
            </a:r>
            <a:r>
              <a:t>;</a:t>
            </a:r>
            <a:r>
              <a:rPr b="0"/>
              <a:t> espace ; événement ; graphisme ; innovation sociale ; instrument ; livre ; matériaux ; mode ; numérique ; objet ; ornement ; patrimoine ; spectacle.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tabLst>
                <a:tab pos="533400" algn="l"/>
              </a:tabLst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l’intérieur des mentions, des spécialités 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lycée ou en écoles d’art</a:t>
            </a:r>
            <a:endParaRPr sz="1400"/>
          </a:p>
          <a:p>
            <a:pPr marL="449262" lvl="1" indent="-274638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Poursuite d’étude </a:t>
            </a:r>
            <a:r>
              <a:rPr b="1"/>
              <a:t>DSAA</a:t>
            </a:r>
            <a:r>
              <a:t>                       (diplôme supérieur des arts appliqués)</a:t>
            </a:r>
          </a:p>
        </p:txBody>
      </p:sp>
      <p:grpSp>
        <p:nvGrpSpPr>
          <p:cNvPr id="201" name="Espace réservé du texte 2"/>
          <p:cNvGrpSpPr/>
          <p:nvPr/>
        </p:nvGrpSpPr>
        <p:grpSpPr>
          <a:xfrm>
            <a:off x="5140307" y="194088"/>
            <a:ext cx="5512122" cy="823804"/>
            <a:chOff x="0" y="0"/>
            <a:chExt cx="5512121" cy="823803"/>
          </a:xfrm>
        </p:grpSpPr>
        <p:sp>
          <p:nvSpPr>
            <p:cNvPr id="199" name="Rectangle"/>
            <p:cNvSpPr/>
            <p:nvPr/>
          </p:nvSpPr>
          <p:spPr>
            <a:xfrm>
              <a:off x="0" y="0"/>
              <a:ext cx="5512122" cy="672029"/>
            </a:xfrm>
            <a:prstGeom prst="rect">
              <a:avLst/>
            </a:prstGeom>
            <a:gradFill flip="none" rotWithShape="1">
              <a:gsLst>
                <a:gs pos="0">
                  <a:srgbClr val="DDA3C1"/>
                </a:gs>
                <a:gs pos="100000">
                  <a:srgbClr val="DC78AE"/>
                </a:gs>
              </a:gsLst>
              <a:lin ang="5400000" scaled="0"/>
            </a:gradFill>
            <a:ln w="40000" cap="flat">
              <a:solidFill>
                <a:srgbClr val="7E4A8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>
                  <a:uFill>
                    <a:solidFill>
                      <a:srgbClr val="FFDE66"/>
                    </a:solidFill>
                  </a:u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sp>
          <p:nvSpPr>
            <p:cNvPr id="200" name="BEAUX ARTS et ECOLES  NATIONALES SUPERIEURES D’ART"/>
            <p:cNvSpPr txBox="1"/>
            <p:nvPr/>
          </p:nvSpPr>
          <p:spPr>
            <a:xfrm>
              <a:off x="19723" y="19723"/>
              <a:ext cx="5472675" cy="8040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  <a:p>
              <a:pPr>
                <a:defRPr sz="1600">
                  <a:uFill>
                    <a:solidFill>
                      <a:srgbClr val="FFDE66"/>
                    </a:solidFill>
                  </a:uFill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rPr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hlinkClick r:id="rId2"/>
                </a:rPr>
                <a:t>BEAUX ARTS et ECOLES  NATIONALES SUPERIEURES D’ART</a:t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02" name="Espace réservé du texte 3"/>
          <p:cNvSpPr txBox="1"/>
          <p:nvPr/>
        </p:nvSpPr>
        <p:spPr>
          <a:xfrm>
            <a:off x="5124634" y="1194396"/>
            <a:ext cx="5760642" cy="49371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Les écoles supérieures d’art dites « beaux arts »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Une quarantaine d’écoles publiques. Formation en 3ans DNA( diplôme national d’art) ou en 5ans DNSEP (diplôme national supérieur d’expression plastique)</a:t>
            </a:r>
            <a:endParaRPr sz="1400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Accès sélectif sur concours, après une 1ère année commune, différentes options sont proposées:</a:t>
            </a:r>
            <a:endParaRPr sz="1400"/>
          </a:p>
          <a:p>
            <a:pPr marL="1295998" lvl="2" indent="-288000">
              <a:spcBef>
                <a:spcPts val="800"/>
              </a:spcBef>
              <a:buSzPct val="45000"/>
              <a:buFont typeface="Helvetica"/>
              <a:buChar char="●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ART</a:t>
            </a:r>
            <a:endParaRPr sz="1200"/>
          </a:p>
          <a:p>
            <a:pPr marL="1295998" lvl="2" indent="-288000">
              <a:spcBef>
                <a:spcPts val="800"/>
              </a:spcBef>
              <a:buSzPct val="45000"/>
              <a:buFont typeface="Helvetica"/>
              <a:buChar char="●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DESIGN</a:t>
            </a:r>
            <a:endParaRPr sz="1200"/>
          </a:p>
          <a:p>
            <a:pPr marL="1295998" lvl="2" indent="-288000">
              <a:spcBef>
                <a:spcPts val="800"/>
              </a:spcBef>
              <a:buSzPct val="45000"/>
              <a:buFont typeface="Helvetica"/>
              <a:buChar char="●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COMMUNICATION</a:t>
            </a:r>
            <a:endParaRPr sz="1200"/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Les écoles nationales supérieures d’art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Post-bac ou post-bac +2</a:t>
            </a:r>
            <a:endParaRPr sz="1400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ENSAD,  ENSBA, ENSCI, ENSATT, ENSMIS, ENSLL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re 1"/>
          <p:cNvSpPr txBox="1">
            <a:spLocks noGrp="1"/>
          </p:cNvSpPr>
          <p:nvPr>
            <p:ph type="title" idx="4294967295"/>
          </p:nvPr>
        </p:nvSpPr>
        <p:spPr>
          <a:xfrm>
            <a:off x="335358" y="188638"/>
            <a:ext cx="10367502" cy="72008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ECOLE D’ARCHITECTURE</a:t>
            </a:r>
          </a:p>
        </p:txBody>
      </p:sp>
      <p:sp>
        <p:nvSpPr>
          <p:cNvPr id="205" name="Espace réservé du texte 3"/>
          <p:cNvSpPr txBox="1"/>
          <p:nvPr/>
        </p:nvSpPr>
        <p:spPr>
          <a:xfrm>
            <a:off x="339551" y="1051967"/>
            <a:ext cx="10436970" cy="519112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  <a:r>
              <a:rPr sz="2000" b="1"/>
              <a:t>22 écoles reconnues par l’état</a:t>
            </a:r>
            <a:endParaRPr b="1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les ENSA (Écoles nationales supérieures d’architecture),</a:t>
            </a:r>
            <a:endParaRPr sz="1400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l’ESA (École spéciale d’architecture- privée ) à Paris  </a:t>
            </a:r>
            <a:endParaRPr sz="1400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l’INSA (Institut national des sciences appliquées) école d’ingénieurs publique à Strasbourg.                                      </a:t>
            </a:r>
            <a:endParaRPr sz="1400"/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Sélection à l’entrée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20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5 années minimum d’études</a:t>
            </a:r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DEEA : diplôme d’études en architecture en 3 ans</a:t>
            </a:r>
            <a:endParaRPr sz="1400"/>
          </a:p>
          <a:p>
            <a:pPr marL="863999" lvl="1" indent="-323999">
              <a:spcBef>
                <a:spcPts val="1100"/>
              </a:spcBef>
              <a:buSzPct val="75000"/>
              <a:buFont typeface="Helvetica"/>
              <a:buChar char="–"/>
              <a:defRPr sz="16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DEA: diplôme d’architecture : en 5 ans</a:t>
            </a:r>
            <a:endParaRPr sz="1400"/>
          </a:p>
          <a:p>
            <a:pPr marL="431999" indent="-323998">
              <a:spcBef>
                <a:spcPts val="1400"/>
              </a:spcBef>
              <a:buSzPct val="45000"/>
              <a:buFont typeface="Arial"/>
              <a:buChar char="•"/>
              <a:defRPr sz="20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l’intérieur de chaque école, un programme commun, mais aussi des spécialités. </a:t>
            </a:r>
            <a:r>
              <a:rPr sz="1600"/>
              <a:t>Par exemple : projet urbain, réhabilitation du patrimoine, éco-habitat...                         </a:t>
            </a:r>
          </a:p>
          <a:p>
            <a:pPr marL="431999" indent="-323998">
              <a:spcBef>
                <a:spcPts val="1400"/>
              </a:spcBef>
              <a:buSzPct val="45000"/>
              <a:buFont typeface="Arial"/>
              <a:buChar char="•"/>
              <a:defRPr>
                <a:solidFill>
                  <a:srgbClr val="111111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t>Treize écoles ont mis en place  des </a:t>
            </a:r>
            <a:r>
              <a:rPr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double-cursus architecte-ingénieur</a:t>
            </a:r>
            <a:r>
              <a:rPr>
                <a:solidFill>
                  <a:srgbClr val="A34B73"/>
                </a:solidFill>
              </a:rPr>
              <a:t> </a:t>
            </a:r>
            <a:r>
              <a:t>établis en partenariat avec des grandes écoles d'ingénieurs, à l'issue de </a:t>
            </a:r>
            <a:r>
              <a:rPr i="1"/>
              <a:t>7 années d'études</a:t>
            </a:r>
            <a:r>
              <a:t> minimum           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re 1"/>
          <p:cNvSpPr txBox="1">
            <a:spLocks noGrp="1"/>
          </p:cNvSpPr>
          <p:nvPr>
            <p:ph type="ctrTitle"/>
          </p:nvPr>
        </p:nvSpPr>
        <p:spPr>
          <a:xfrm rot="20455633">
            <a:off x="-374297" y="1984062"/>
            <a:ext cx="3837727" cy="2030718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34B73"/>
                </a:solidFill>
              </a:defRPr>
            </a:lvl1pPr>
          </a:lstStyle>
          <a:p>
            <a:r>
              <a:t>LES ETUDES COURTES </a:t>
            </a:r>
          </a:p>
        </p:txBody>
      </p:sp>
      <p:sp>
        <p:nvSpPr>
          <p:cNvPr id="208" name="Sous-titre 2"/>
          <p:cNvSpPr txBox="1">
            <a:spLocks noGrp="1"/>
          </p:cNvSpPr>
          <p:nvPr>
            <p:ph type="subTitle" idx="1"/>
          </p:nvPr>
        </p:nvSpPr>
        <p:spPr>
          <a:xfrm>
            <a:off x="3840843" y="1166647"/>
            <a:ext cx="8280922" cy="5904659"/>
          </a:xfrm>
          <a:prstGeom prst="rect">
            <a:avLst/>
          </a:prstGeom>
        </p:spPr>
        <p:txBody>
          <a:bodyPr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BREVET DE TECHNICIEN SUPERIEUR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MENTION COMPLEMENTAIRE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FORMATION COMPLEMENTAIRE D’INITIATIVE LOCALE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FORMATION SUPERIEURE DE SPECIALISATION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re 1"/>
          <p:cNvSpPr txBox="1">
            <a:spLocks noGrp="1"/>
          </p:cNvSpPr>
          <p:nvPr>
            <p:ph type="title" idx="4294967295"/>
          </p:nvPr>
        </p:nvSpPr>
        <p:spPr>
          <a:xfrm>
            <a:off x="335359" y="116632"/>
            <a:ext cx="10297146" cy="1123951"/>
          </a:xfrm>
          <a:prstGeom prst="rect">
            <a:avLst/>
          </a:prstGeom>
        </p:spPr>
        <p:txBody>
          <a:bodyPr/>
          <a:lstStyle/>
          <a:p>
            <a:pPr algn="ctr">
              <a:defRPr sz="3400"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2069">
                      <a:srgbClr val="F9B94A"/>
                    </a:gs>
                    <a:gs pos="9590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BTS</a:t>
            </a:r>
            <a:br/>
            <a:r>
              <a:t>UNE CENTAINE DE  spécialités</a:t>
            </a:r>
          </a:p>
        </p:txBody>
      </p:sp>
      <p:grpSp>
        <p:nvGrpSpPr>
          <p:cNvPr id="213" name="Espace réservé du texte 2"/>
          <p:cNvGrpSpPr/>
          <p:nvPr/>
        </p:nvGrpSpPr>
        <p:grpSpPr>
          <a:xfrm>
            <a:off x="5663950" y="1484782"/>
            <a:ext cx="4968557" cy="5040565"/>
            <a:chOff x="0" y="0"/>
            <a:chExt cx="4968556" cy="5040564"/>
          </a:xfrm>
        </p:grpSpPr>
        <p:sp>
          <p:nvSpPr>
            <p:cNvPr id="211" name="Rectangle"/>
            <p:cNvSpPr/>
            <p:nvPr/>
          </p:nvSpPr>
          <p:spPr>
            <a:xfrm>
              <a:off x="-1" y="-1"/>
              <a:ext cx="4968557" cy="5040565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100"/>
                </a:spcBef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12" name="Des cours magistraux, des TD, des TP…"/>
            <p:cNvSpPr txBox="1"/>
            <p:nvPr/>
          </p:nvSpPr>
          <p:spPr>
            <a:xfrm>
              <a:off x="4761" y="126331"/>
              <a:ext cx="4959032" cy="4787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Des cours magistraux, des TD, des TP</a:t>
              </a:r>
            </a:p>
            <a:p>
              <a:pPr marL="431999" indent="-323998">
                <a:spcBef>
                  <a:spcPts val="1400"/>
                </a:spcBef>
                <a:buSzPct val="45000"/>
                <a:buChar char="▪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Poursuites d’études</a:t>
              </a: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Licence</a:t>
              </a:r>
              <a:r>
                <a:rPr>
                  <a:solidFill>
                    <a:srgbClr val="92D050"/>
                  </a:solidFill>
                </a:rPr>
                <a:t> </a:t>
              </a:r>
              <a:r>
                <a:t>professionnelle</a:t>
              </a:r>
              <a:endParaRPr sz="1400">
                <a:solidFill>
                  <a:srgbClr val="404040"/>
                </a:solidFill>
              </a:endParaRP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BUT 3</a:t>
              </a:r>
              <a:r>
                <a:rPr baseline="30000"/>
                <a:t>ème</a:t>
              </a:r>
              <a:r>
                <a:t> année </a:t>
              </a:r>
              <a:endParaRPr>
                <a:solidFill>
                  <a:srgbClr val="92D05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Licence généraliste (L2,L3 ou L1)</a:t>
              </a:r>
              <a:endParaRPr sz="1400"/>
            </a:p>
            <a:p>
              <a:pPr marL="863999" lvl="1" indent="-323999"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Ecoles d’ingénieurs ou commerce (en fonction du type de BTS et des résultats obtenus)</a:t>
              </a:r>
            </a:p>
          </p:txBody>
        </p:sp>
      </p:grpSp>
      <p:grpSp>
        <p:nvGrpSpPr>
          <p:cNvPr id="216" name="Espace réservé du texte 2"/>
          <p:cNvGrpSpPr/>
          <p:nvPr/>
        </p:nvGrpSpPr>
        <p:grpSpPr>
          <a:xfrm>
            <a:off x="335358" y="1484781"/>
            <a:ext cx="5112573" cy="5012386"/>
            <a:chOff x="0" y="-1"/>
            <a:chExt cx="5112572" cy="5012385"/>
          </a:xfrm>
        </p:grpSpPr>
        <p:sp>
          <p:nvSpPr>
            <p:cNvPr id="214" name="Rectangle"/>
            <p:cNvSpPr/>
            <p:nvPr/>
          </p:nvSpPr>
          <p:spPr>
            <a:xfrm>
              <a:off x="-1" y="-2"/>
              <a:ext cx="5112573" cy="5012386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15" name="En 2 ans: environ 30h/semaine dans un lycée…"/>
            <p:cNvSpPr txBox="1"/>
            <p:nvPr/>
          </p:nvSpPr>
          <p:spPr>
            <a:xfrm>
              <a:off x="4761" y="36040"/>
              <a:ext cx="5103048" cy="4940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58000"/>
                <a:buFont typeface="Arial"/>
                <a:buChar char="•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En 2 ans:</a:t>
              </a:r>
              <a:r>
                <a:rPr b="0"/>
                <a:t> environ 30h/semaine dans un lycée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4 semestres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Validation de 120 ects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Stage obligatoire</a:t>
              </a:r>
              <a:r>
                <a:rPr b="0"/>
                <a:t> : 8 à 16 semaines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Alternance possible</a:t>
              </a:r>
              <a:r>
                <a:rPr b="0"/>
                <a:t>: contrat d’apprentissage/ contrat de professionnalisation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Contrôle continu + Examen final</a:t>
              </a:r>
            </a:p>
          </p:txBody>
        </p:sp>
      </p:grp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re 1"/>
          <p:cNvSpPr txBox="1">
            <a:spLocks noGrp="1"/>
          </p:cNvSpPr>
          <p:nvPr>
            <p:ph type="title"/>
          </p:nvPr>
        </p:nvSpPr>
        <p:spPr>
          <a:xfrm>
            <a:off x="623391" y="188639"/>
            <a:ext cx="9656066" cy="1143001"/>
          </a:xfrm>
          <a:prstGeom prst="rect">
            <a:avLst/>
          </a:prstGeom>
        </p:spPr>
        <p:txBody>
          <a:bodyPr/>
          <a:lstStyle/>
          <a:p>
            <a:pPr algn="ctr">
              <a:defRPr sz="3400"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13801">
                      <a:srgbClr val="F9B94A"/>
                    </a:gs>
                    <a:gs pos="98888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BTS</a:t>
            </a:r>
            <a:br/>
            <a:r>
              <a:t>une centaine de spécialités</a:t>
            </a:r>
          </a:p>
        </p:txBody>
      </p:sp>
      <p:sp>
        <p:nvSpPr>
          <p:cNvPr id="219" name="Espace réservé du texte 2"/>
          <p:cNvSpPr txBox="1">
            <a:spLocks noGrp="1"/>
          </p:cNvSpPr>
          <p:nvPr>
            <p:ph type="body" sz="quarter" idx="1"/>
          </p:nvPr>
        </p:nvSpPr>
        <p:spPr>
          <a:xfrm>
            <a:off x="2855639" y="4541896"/>
            <a:ext cx="5976666" cy="2127464"/>
          </a:xfrm>
          <a:prstGeom prst="rect">
            <a:avLst/>
          </a:prstGeom>
        </p:spPr>
        <p:txBody>
          <a:bodyPr/>
          <a:lstStyle/>
          <a:p>
            <a:pPr algn="l">
              <a:defRPr sz="2400" b="0" u="sng">
                <a:solidFill>
                  <a:srgbClr val="000000"/>
                </a:solidFill>
              </a:defRPr>
            </a:pPr>
            <a:r>
              <a:t>Secteur Agricole </a:t>
            </a:r>
            <a:r>
              <a:rPr u="none"/>
              <a:t>:</a:t>
            </a:r>
            <a:r>
              <a:rPr sz="1400" b="1" u="none"/>
              <a:t> </a:t>
            </a:r>
            <a:r>
              <a:rPr sz="1400" u="none"/>
              <a:t>(quelques exemples)</a:t>
            </a:r>
          </a:p>
          <a:p>
            <a:pPr algn="l">
              <a:defRPr sz="1600">
                <a:solidFill>
                  <a:srgbClr val="000000"/>
                </a:solidFill>
              </a:defRPr>
            </a:pPr>
            <a:r>
              <a:t>Aménagements paysagers</a:t>
            </a:r>
          </a:p>
          <a:p>
            <a:pPr algn="l">
              <a:defRPr sz="1600">
                <a:solidFill>
                  <a:srgbClr val="000000"/>
                </a:solidFill>
              </a:defRPr>
            </a:pPr>
            <a:r>
              <a:t>Gestion et maîtrise de l’eau</a:t>
            </a:r>
          </a:p>
          <a:p>
            <a:pPr algn="l">
              <a:defRPr sz="1600">
                <a:solidFill>
                  <a:srgbClr val="000000"/>
                </a:solidFill>
              </a:defRPr>
            </a:pPr>
            <a:r>
              <a:t>Gestion et protection de la nature</a:t>
            </a:r>
          </a:p>
          <a:p>
            <a:pPr algn="l">
              <a:defRPr sz="1600">
                <a:solidFill>
                  <a:srgbClr val="000000"/>
                </a:solidFill>
              </a:defRPr>
            </a:pPr>
            <a:r>
              <a:t>Qualité Alimentation innovation et maîtrise sanitaire</a:t>
            </a:r>
          </a:p>
          <a:p>
            <a:pPr algn="l">
              <a:defRPr sz="1600">
                <a:solidFill>
                  <a:srgbClr val="000000"/>
                </a:solidFill>
              </a:defRPr>
            </a:pPr>
            <a:r>
              <a:t>Technico-commercial</a:t>
            </a:r>
          </a:p>
        </p:txBody>
      </p:sp>
      <p:grpSp>
        <p:nvGrpSpPr>
          <p:cNvPr id="222" name="Espace réservé du contenu 3"/>
          <p:cNvGrpSpPr/>
          <p:nvPr/>
        </p:nvGrpSpPr>
        <p:grpSpPr>
          <a:xfrm>
            <a:off x="191342" y="1484781"/>
            <a:ext cx="5040565" cy="2808317"/>
            <a:chOff x="0" y="-1"/>
            <a:chExt cx="5040564" cy="2808315"/>
          </a:xfrm>
        </p:grpSpPr>
        <p:sp>
          <p:nvSpPr>
            <p:cNvPr id="220" name="Rectangle"/>
            <p:cNvSpPr/>
            <p:nvPr/>
          </p:nvSpPr>
          <p:spPr>
            <a:xfrm>
              <a:off x="-1" y="-2"/>
              <a:ext cx="5040565" cy="2808317"/>
            </a:xfrm>
            <a:prstGeom prst="rect">
              <a:avLst/>
            </a:prstGeom>
            <a:noFill/>
            <a:ln w="9525" cap="flat">
              <a:solidFill>
                <a:srgbClr val="CF96B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600"/>
                </a:spcBef>
                <a:defRPr sz="2400"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sp>
          <p:nvSpPr>
            <p:cNvPr id="221" name="Secteur industriel : (quelques exemples)…"/>
            <p:cNvSpPr txBox="1"/>
            <p:nvPr/>
          </p:nvSpPr>
          <p:spPr>
            <a:xfrm>
              <a:off x="50482" y="4762"/>
              <a:ext cx="4939598" cy="2798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rmAutofit/>
            </a:bodyPr>
            <a:lstStyle/>
            <a:p>
              <a:pPr>
                <a:spcBef>
                  <a:spcPts val="600"/>
                </a:spcBef>
                <a:defRPr sz="2400" u="sng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Secteur industriel </a:t>
              </a:r>
              <a:r>
                <a:rPr sz="1400" u="none"/>
                <a:t>: (quelques exemples)</a:t>
              </a:r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Aéronautique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Assistant technique d’ingénieur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Conception de produits industriels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Fluides, énergies, Domotique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Management économique de la construction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Electrotechnique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Technico-Commercial…</a:t>
              </a:r>
            </a:p>
          </p:txBody>
        </p:sp>
      </p:grpSp>
      <p:grpSp>
        <p:nvGrpSpPr>
          <p:cNvPr id="225" name="Espace réservé du contenu 5"/>
          <p:cNvGrpSpPr/>
          <p:nvPr/>
        </p:nvGrpSpPr>
        <p:grpSpPr>
          <a:xfrm>
            <a:off x="5519934" y="1484781"/>
            <a:ext cx="5112573" cy="2808317"/>
            <a:chOff x="0" y="-1"/>
            <a:chExt cx="5112572" cy="2808315"/>
          </a:xfrm>
        </p:grpSpPr>
        <p:sp>
          <p:nvSpPr>
            <p:cNvPr id="223" name="Rectangle"/>
            <p:cNvSpPr/>
            <p:nvPr/>
          </p:nvSpPr>
          <p:spPr>
            <a:xfrm>
              <a:off x="-1" y="-2"/>
              <a:ext cx="5112573" cy="2808317"/>
            </a:xfrm>
            <a:prstGeom prst="rect">
              <a:avLst/>
            </a:prstGeom>
            <a:noFill/>
            <a:ln w="9525" cap="flat">
              <a:solidFill>
                <a:srgbClr val="CF96B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600"/>
                </a:spcBef>
                <a:defRPr sz="2400"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sp>
          <p:nvSpPr>
            <p:cNvPr id="224" name="Secteur tertiaire : (quelques exemples)…"/>
            <p:cNvSpPr txBox="1"/>
            <p:nvPr/>
          </p:nvSpPr>
          <p:spPr>
            <a:xfrm>
              <a:off x="50481" y="4762"/>
              <a:ext cx="5011608" cy="2798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normAutofit/>
            </a:bodyPr>
            <a:lstStyle/>
            <a:p>
              <a:pPr>
                <a:spcBef>
                  <a:spcPts val="600"/>
                </a:spcBef>
                <a:defRPr sz="2400" u="sng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Secteur tertiaire </a:t>
              </a:r>
              <a:r>
                <a:rPr u="none"/>
                <a:t>: </a:t>
              </a:r>
              <a:r>
                <a:rPr sz="1400" u="none"/>
                <a:t>(quelques exemples)</a:t>
              </a:r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Assurance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Commerce international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Négociation et digitalisation de la relation client</a:t>
              </a:r>
              <a:endParaRPr sz="2400"/>
            </a:p>
            <a:p>
              <a:pPr>
                <a:spcBef>
                  <a:spcPts val="600"/>
                </a:spcBef>
                <a:defRPr sz="1600" i="1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Collaborateur juriste notarial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Tourisme</a:t>
              </a:r>
              <a:endParaRPr sz="2400"/>
            </a:p>
            <a:p>
              <a:pPr>
                <a:spcBef>
                  <a:spcPts val="600"/>
                </a:spcBef>
                <a:defRPr sz="16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Professions immobilières…</a:t>
              </a:r>
            </a:p>
          </p:txBody>
        </p:sp>
      </p:grp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Espace réservé du texte 2"/>
          <p:cNvGrpSpPr/>
          <p:nvPr/>
        </p:nvGrpSpPr>
        <p:grpSpPr>
          <a:xfrm>
            <a:off x="5159895" y="268592"/>
            <a:ext cx="5544619" cy="4176469"/>
            <a:chOff x="0" y="0"/>
            <a:chExt cx="5544618" cy="4176467"/>
          </a:xfrm>
        </p:grpSpPr>
        <p:sp>
          <p:nvSpPr>
            <p:cNvPr id="227" name="Rectangle"/>
            <p:cNvSpPr/>
            <p:nvPr/>
          </p:nvSpPr>
          <p:spPr>
            <a:xfrm>
              <a:off x="0" y="-1"/>
              <a:ext cx="5544619" cy="4176469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28" name="Les formations complémentaires…"/>
            <p:cNvSpPr/>
            <p:nvPr/>
          </p:nvSpPr>
          <p:spPr>
            <a:xfrm>
              <a:off x="4762" y="4762"/>
              <a:ext cx="553509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indent="107999" algn="ctr">
                <a:spcBef>
                  <a:spcPts val="1400"/>
                </a:spcBef>
                <a:defRPr sz="20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 </a:t>
              </a:r>
              <a:r>
                <a:rPr sz="1800"/>
                <a:t>L</a:t>
              </a:r>
              <a:r>
                <a:rPr sz="1800" b="0"/>
                <a:t>es</a:t>
              </a:r>
              <a:r>
                <a:rPr sz="1800"/>
                <a:t> f</a:t>
              </a:r>
              <a:r>
                <a:rPr sz="1800" b="0"/>
                <a:t>ormations</a:t>
              </a:r>
              <a:r>
                <a:rPr sz="1800"/>
                <a:t> c</a:t>
              </a:r>
              <a:r>
                <a:rPr sz="1800" b="0"/>
                <a:t>omplémentaires</a:t>
              </a:r>
              <a:r>
                <a:rPr sz="1800"/>
                <a:t>  </a:t>
              </a:r>
              <a:endParaRPr>
                <a:solidFill>
                  <a:srgbClr val="404040"/>
                </a:solidFill>
              </a:endParaRPr>
            </a:p>
            <a:p>
              <a:pPr indent="107999" algn="ctr">
                <a:spcBef>
                  <a:spcPts val="1400"/>
                </a:spcBef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d’</a:t>
              </a:r>
              <a:r>
                <a:rPr b="1"/>
                <a:t>i</a:t>
              </a:r>
              <a:r>
                <a:t>nitiatives</a:t>
              </a:r>
              <a:r>
                <a:rPr b="1"/>
                <a:t> l</a:t>
              </a:r>
              <a:r>
                <a:t>ocales</a:t>
              </a:r>
              <a:endParaRPr>
                <a:solidFill>
                  <a:srgbClr val="404040"/>
                </a:solidFill>
              </a:endParaRPr>
            </a:p>
            <a:p>
              <a:pPr indent="107999" algn="ctr">
                <a:spcBef>
                  <a:spcPts val="1400"/>
                </a:spcBef>
                <a:defRPr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FCIL </a:t>
              </a:r>
              <a:endParaRPr>
                <a:solidFill>
                  <a:srgbClr val="404040"/>
                </a:solidFill>
              </a:endParaRPr>
            </a:p>
            <a:p>
              <a:pPr indent="107999" algn="ctr">
                <a:spcBef>
                  <a:spcPts val="1400"/>
                </a:spcBef>
                <a:defRPr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----------------------</a:t>
              </a:r>
              <a:endParaRPr>
                <a:solidFill>
                  <a:srgbClr val="404040"/>
                </a:solidFill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Formation de 6 à 9 mois permettant d'acquérir une </a:t>
              </a:r>
              <a:r>
                <a:rPr b="1"/>
                <a:t>spécialisation</a:t>
              </a:r>
              <a:r>
                <a:t> correspondant à un besoin d'emploi local, après un bac pro, un bac Techno voire un bac général.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Pas de diplôme mais </a:t>
              </a:r>
              <a:r>
                <a:rPr b="1"/>
                <a:t>une attestation </a:t>
              </a:r>
              <a:r>
                <a:t>en fin de formation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 Elle est souvent proposée </a:t>
              </a:r>
              <a:r>
                <a:rPr b="1"/>
                <a:t>en alternance</a:t>
              </a:r>
              <a:r>
                <a:t>.</a:t>
              </a:r>
            </a:p>
          </p:txBody>
        </p:sp>
      </p:grpSp>
      <p:grpSp>
        <p:nvGrpSpPr>
          <p:cNvPr id="232" name="Espace réservé du texte 2"/>
          <p:cNvGrpSpPr/>
          <p:nvPr/>
        </p:nvGrpSpPr>
        <p:grpSpPr>
          <a:xfrm>
            <a:off x="263349" y="260646"/>
            <a:ext cx="4752533" cy="4176469"/>
            <a:chOff x="-1" y="0"/>
            <a:chExt cx="4752532" cy="4176467"/>
          </a:xfrm>
        </p:grpSpPr>
        <p:sp>
          <p:nvSpPr>
            <p:cNvPr id="230" name="Rectangle"/>
            <p:cNvSpPr/>
            <p:nvPr/>
          </p:nvSpPr>
          <p:spPr>
            <a:xfrm>
              <a:off x="-2" y="-1"/>
              <a:ext cx="4752533" cy="4176469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>
                  <a:solidFill>
                    <a:srgbClr val="40404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31" name="Les mentions complémentaires…"/>
            <p:cNvSpPr txBox="1"/>
            <p:nvPr/>
          </p:nvSpPr>
          <p:spPr>
            <a:xfrm>
              <a:off x="4761" y="56230"/>
              <a:ext cx="4743008" cy="406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indent="107999" algn="ctr">
                <a:spcBef>
                  <a:spcPts val="1400"/>
                </a:spcBef>
                <a:defRPr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</a:t>
              </a:r>
              <a:r>
                <a:rPr b="0"/>
                <a:t>es</a:t>
              </a:r>
              <a:r>
                <a:t> m</a:t>
              </a:r>
              <a:r>
                <a:rPr b="0"/>
                <a:t>entions</a:t>
              </a:r>
              <a:r>
                <a:t> c</a:t>
              </a:r>
              <a:r>
                <a:rPr b="0"/>
                <a:t>omplémentaires</a:t>
              </a:r>
              <a:endParaRPr>
                <a:solidFill>
                  <a:srgbClr val="404040"/>
                </a:solidFill>
              </a:endParaRPr>
            </a:p>
            <a:p>
              <a:pPr indent="107999" algn="ctr">
                <a:spcBef>
                  <a:spcPts val="1400"/>
                </a:spcBef>
                <a:defRPr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MC</a:t>
              </a:r>
              <a:endParaRPr>
                <a:solidFill>
                  <a:srgbClr val="404040"/>
                </a:solidFill>
              </a:endParaRPr>
            </a:p>
            <a:p>
              <a:pPr indent="107999" algn="ctr">
                <a:spcBef>
                  <a:spcPts val="1400"/>
                </a:spcBef>
                <a:defRPr sz="20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-----------------------</a:t>
              </a:r>
              <a:endParaRPr>
                <a:solidFill>
                  <a:srgbClr val="404040"/>
                </a:solidFill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Diplôme national </a:t>
              </a:r>
              <a:r>
                <a:rPr b="0"/>
                <a:t>qui vise à donner une </a:t>
              </a:r>
              <a:r>
                <a:t>qualification spécialisée</a:t>
              </a:r>
              <a:r>
                <a:rPr b="0"/>
                <a:t>.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Elle peut être préparée par voie scolaire ou par l’apprentissage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400 h sur 1 année.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12 à 18 semaines de stage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Arial"/>
                <a:buChar char="•"/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54 spécialités en France</a:t>
              </a:r>
            </a:p>
          </p:txBody>
        </p:sp>
      </p:grpSp>
      <p:sp>
        <p:nvSpPr>
          <p:cNvPr id="233" name="ZoneTexte 1"/>
          <p:cNvSpPr txBox="1"/>
          <p:nvPr/>
        </p:nvSpPr>
        <p:spPr>
          <a:xfrm>
            <a:off x="893702" y="4653136"/>
            <a:ext cx="9496788" cy="2021462"/>
          </a:xfrm>
          <a:prstGeom prst="rect">
            <a:avLst/>
          </a:prstGeom>
          <a:gradFill>
            <a:gsLst>
              <a:gs pos="0">
                <a:schemeClr val="accent4">
                  <a:hueOff val="-573769"/>
                  <a:satOff val="5882"/>
                  <a:lumOff val="36402"/>
                </a:schemeClr>
              </a:gs>
              <a:gs pos="49000">
                <a:schemeClr val="accent4">
                  <a:hueOff val="-456788"/>
                  <a:satOff val="5882"/>
                  <a:lumOff val="26511"/>
                </a:schemeClr>
              </a:gs>
              <a:gs pos="49100">
                <a:srgbClr val="FFD4A1"/>
              </a:gs>
              <a:gs pos="92000">
                <a:schemeClr val="accent4">
                  <a:hueOff val="-456788"/>
                  <a:satOff val="5882"/>
                  <a:lumOff val="26511"/>
                </a:schemeClr>
              </a:gs>
              <a:gs pos="100000">
                <a:srgbClr val="FFE3C5"/>
              </a:gs>
            </a:gsLst>
            <a:lin ang="5400000"/>
          </a:gradFill>
          <a:ln w="11430">
            <a:solidFill>
              <a:schemeClr val="accent4"/>
            </a:solidFill>
          </a:ln>
          <a:effectLst>
            <a:outerShdw blurRad="50800" dist="25000" dir="5400000" rotWithShape="0">
              <a:srgbClr val="AC7205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 </a:t>
            </a:r>
            <a:r>
              <a:rPr b="1"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t>ormations </a:t>
            </a:r>
            <a:r>
              <a:rPr b="1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t>upérieures de </a:t>
            </a:r>
            <a:r>
              <a:rPr b="1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t>pécialisation </a:t>
            </a:r>
          </a:p>
          <a:p>
            <a:pPr algn="ctr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FSS</a:t>
            </a:r>
          </a:p>
          <a:p>
            <a:pPr algn="ctr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-----------------------</a:t>
            </a:r>
          </a:p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. Formation d’un an comprenant 12 à 16 semaines de stage et permettant d’acquérir une          </a:t>
            </a:r>
            <a:r>
              <a:rPr b="1">
                <a:latin typeface="Century Gothic"/>
                <a:ea typeface="Century Gothic"/>
                <a:cs typeface="Century Gothic"/>
                <a:sym typeface="Century Gothic"/>
              </a:rPr>
              <a:t>spécialisation professionnelle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. Elle sanctionne un niveau correspondant à </a:t>
            </a:r>
            <a:r>
              <a:rPr b="1">
                <a:latin typeface="Century Gothic"/>
                <a:ea typeface="Century Gothic"/>
                <a:cs typeface="Century Gothic"/>
                <a:sym typeface="Century Gothic"/>
              </a:rPr>
              <a:t>60 crédits ECTS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re 1"/>
          <p:cNvSpPr txBox="1">
            <a:spLocks noGrp="1"/>
          </p:cNvSpPr>
          <p:nvPr>
            <p:ph type="ctrTitle"/>
          </p:nvPr>
        </p:nvSpPr>
        <p:spPr>
          <a:xfrm rot="20455633">
            <a:off x="-163097" y="3241238"/>
            <a:ext cx="3837727" cy="738059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34B73"/>
                </a:solidFill>
              </a:defRPr>
            </a:lvl1pPr>
          </a:lstStyle>
          <a:p>
            <a:r>
              <a:t>LES CPGE</a:t>
            </a:r>
          </a:p>
        </p:txBody>
      </p:sp>
      <p:sp>
        <p:nvSpPr>
          <p:cNvPr id="236" name="Sous-titre 2"/>
          <p:cNvSpPr txBox="1">
            <a:spLocks noGrp="1"/>
          </p:cNvSpPr>
          <p:nvPr>
            <p:ph type="subTitle" idx="1"/>
          </p:nvPr>
        </p:nvSpPr>
        <p:spPr>
          <a:xfrm>
            <a:off x="3719736" y="1124742"/>
            <a:ext cx="8280922" cy="4968556"/>
          </a:xfrm>
          <a:prstGeom prst="rect">
            <a:avLst/>
          </a:prstGeom>
        </p:spPr>
        <p:txBody>
          <a:bodyPr anchor="ctr"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CPGE SCIENTIFIQUES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CPGE ECONOMIQUES et COMMERCIALES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CPGE LITTERAIRES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"/>
          <p:cNvSpPr/>
          <p:nvPr/>
        </p:nvSpPr>
        <p:spPr>
          <a:xfrm>
            <a:off x="725073" y="5415956"/>
            <a:ext cx="9739460" cy="96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87" y="0"/>
                </a:lnTo>
                <a:lnTo>
                  <a:pt x="812" y="95"/>
                </a:lnTo>
                <a:lnTo>
                  <a:pt x="486" y="361"/>
                </a:lnTo>
                <a:lnTo>
                  <a:pt x="229" y="765"/>
                </a:lnTo>
                <a:lnTo>
                  <a:pt x="60" y="1278"/>
                </a:lnTo>
                <a:lnTo>
                  <a:pt x="0" y="1869"/>
                </a:lnTo>
                <a:lnTo>
                  <a:pt x="0" y="19731"/>
                </a:lnTo>
                <a:lnTo>
                  <a:pt x="60" y="20322"/>
                </a:lnTo>
                <a:lnTo>
                  <a:pt x="229" y="20835"/>
                </a:lnTo>
                <a:lnTo>
                  <a:pt x="486" y="21239"/>
                </a:lnTo>
                <a:lnTo>
                  <a:pt x="812" y="21505"/>
                </a:lnTo>
                <a:lnTo>
                  <a:pt x="1187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Off val="21666"/>
            </a:scheme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39" name="object 10"/>
          <p:cNvSpPr txBox="1"/>
          <p:nvPr/>
        </p:nvSpPr>
        <p:spPr>
          <a:xfrm>
            <a:off x="1386237" y="5559806"/>
            <a:ext cx="1953296" cy="68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Info</a:t>
            </a:r>
            <a:r>
              <a:rPr spc="-54"/>
              <a:t> </a:t>
            </a:r>
            <a:r>
              <a:t>+</a:t>
            </a:r>
          </a:p>
          <a:p>
            <a:pPr indent="38100">
              <a:spcBef>
                <a:spcPts val="900"/>
              </a:spcBef>
              <a:defRPr sz="1300" b="1" spc="-6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REDOUBLEMENT</a:t>
            </a:r>
          </a:p>
          <a:p>
            <a:pPr indent="38100"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possible</a:t>
            </a:r>
            <a:r>
              <a:rPr spc="-26"/>
              <a:t> </a:t>
            </a:r>
            <a:r>
              <a:t>de</a:t>
            </a:r>
            <a:r>
              <a:rPr spc="-26"/>
              <a:t> </a:t>
            </a:r>
            <a:r>
              <a:t>la</a:t>
            </a:r>
            <a:r>
              <a:rPr spc="-19"/>
              <a:t> </a:t>
            </a:r>
            <a:r>
              <a:rPr spc="-6"/>
              <a:t>2</a:t>
            </a:r>
            <a:r>
              <a:rPr spc="-9" baseline="28751"/>
              <a:t>e</a:t>
            </a:r>
            <a:r>
              <a:rPr spc="115" baseline="28751"/>
              <a:t> </a:t>
            </a:r>
            <a:r>
              <a:rPr spc="-6"/>
              <a:t>année.</a:t>
            </a:r>
          </a:p>
        </p:txBody>
      </p:sp>
      <p:sp>
        <p:nvSpPr>
          <p:cNvPr id="240" name="object 11"/>
          <p:cNvSpPr txBox="1"/>
          <p:nvPr/>
        </p:nvSpPr>
        <p:spPr>
          <a:xfrm>
            <a:off x="4296342" y="5526976"/>
            <a:ext cx="2596921" cy="113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POUR</a:t>
            </a:r>
            <a:r>
              <a:rPr spc="-32"/>
              <a:t> </a:t>
            </a:r>
            <a:r>
              <a:t>LE</a:t>
            </a:r>
            <a:r>
              <a:rPr spc="-32"/>
              <a:t> </a:t>
            </a:r>
            <a:r>
              <a:rPr spc="-6"/>
              <a:t>BAC</a:t>
            </a:r>
            <a:r>
              <a:rPr spc="-32"/>
              <a:t> </a:t>
            </a:r>
            <a:r>
              <a:t>PRO</a:t>
            </a:r>
          </a:p>
          <a:p>
            <a:pPr marR="5080" indent="12700"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Quelques</a:t>
            </a:r>
            <a:r>
              <a:rPr spc="-58"/>
              <a:t> </a:t>
            </a:r>
            <a:r>
              <a:rPr spc="-6"/>
              <a:t>classes</a:t>
            </a:r>
            <a:r>
              <a:rPr spc="-58"/>
              <a:t> </a:t>
            </a:r>
            <a:r>
              <a:rPr spc="-6"/>
              <a:t>spécifiques </a:t>
            </a:r>
            <a:r>
              <a:rPr spc="-338"/>
              <a:t> </a:t>
            </a:r>
            <a:r>
              <a:rPr spc="-6"/>
              <a:t>accueillent </a:t>
            </a:r>
            <a:r>
              <a:t>des bacheliers </a:t>
            </a:r>
            <a:r>
              <a:rPr spc="6"/>
              <a:t> </a:t>
            </a:r>
            <a:r>
              <a:t>professionnels</a:t>
            </a:r>
            <a:r>
              <a:rPr spc="-19"/>
              <a:t> </a:t>
            </a:r>
            <a:r>
              <a:t>pour</a:t>
            </a:r>
            <a:r>
              <a:rPr spc="-13"/>
              <a:t> </a:t>
            </a:r>
            <a:r>
              <a:t>3</a:t>
            </a:r>
            <a:r>
              <a:rPr spc="-19"/>
              <a:t> </a:t>
            </a:r>
            <a:r>
              <a:rPr spc="-6"/>
              <a:t>ans.</a:t>
            </a:r>
          </a:p>
          <a:p>
            <a:pPr marR="5080" indent="12700">
              <a:defRPr sz="1300" b="1" spc="-6">
                <a:latin typeface="+mj-lt"/>
                <a:ea typeface="+mj-ea"/>
                <a:cs typeface="+mj-cs"/>
                <a:sym typeface="Arial"/>
              </a:defRPr>
            </a:pPr>
            <a:endParaRPr spc="-6"/>
          </a:p>
        </p:txBody>
      </p:sp>
      <p:sp>
        <p:nvSpPr>
          <p:cNvPr id="241" name="ZoneTexte 21"/>
          <p:cNvSpPr txBox="1"/>
          <p:nvPr/>
        </p:nvSpPr>
        <p:spPr>
          <a:xfrm>
            <a:off x="829574" y="6532576"/>
            <a:ext cx="5193876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* ENS = École Normale Supérieure / ** IEP = Institut d’Etudes Politiques</a:t>
            </a:r>
          </a:p>
        </p:txBody>
      </p:sp>
      <p:sp>
        <p:nvSpPr>
          <p:cNvPr id="242" name="Titre 1"/>
          <p:cNvSpPr txBox="1"/>
          <p:nvPr/>
        </p:nvSpPr>
        <p:spPr>
          <a:xfrm>
            <a:off x="258934" y="167454"/>
            <a:ext cx="10297147" cy="869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 lnSpcReduction="10000"/>
          </a:bodyPr>
          <a:lstStyle/>
          <a:p>
            <a:pPr algn="ctr" defTabSz="786384">
              <a:defRPr sz="2924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2069">
                      <a:srgbClr val="F9B94A"/>
                    </a:gs>
                    <a:gs pos="9590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ClasseS préparatoireS aux grandes écoles</a:t>
            </a:r>
            <a:br/>
            <a:endParaRPr/>
          </a:p>
        </p:txBody>
      </p:sp>
      <p:grpSp>
        <p:nvGrpSpPr>
          <p:cNvPr id="245" name="Espace réservé du texte 2"/>
          <p:cNvGrpSpPr/>
          <p:nvPr/>
        </p:nvGrpSpPr>
        <p:grpSpPr>
          <a:xfrm>
            <a:off x="591850" y="663612"/>
            <a:ext cx="4695845" cy="4603823"/>
            <a:chOff x="0" y="-1"/>
            <a:chExt cx="4695843" cy="4603822"/>
          </a:xfrm>
        </p:grpSpPr>
        <p:sp>
          <p:nvSpPr>
            <p:cNvPr id="243" name="Rectangle"/>
            <p:cNvSpPr/>
            <p:nvPr/>
          </p:nvSpPr>
          <p:spPr>
            <a:xfrm>
              <a:off x="-1" y="-2"/>
              <a:ext cx="4695844" cy="4603824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44" name="En 2 ans: environ 30h/semaine dans un lycée…"/>
            <p:cNvSpPr txBox="1"/>
            <p:nvPr/>
          </p:nvSpPr>
          <p:spPr>
            <a:xfrm>
              <a:off x="4373" y="703831"/>
              <a:ext cx="4687095" cy="31961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marL="431999" indent="-323998">
                <a:spcBef>
                  <a:spcPts val="1400"/>
                </a:spcBef>
                <a:buSzPct val="58000"/>
                <a:buFont typeface="Arial"/>
                <a:buChar char="•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En 2 ans, </a:t>
              </a:r>
              <a:r>
                <a:rPr b="0"/>
                <a:t>entre 30h et 35h de cours par semaine en moyenne dans un lycée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Formation sélective. Rythme et charge de travail soutenu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Pour candidater: </a:t>
              </a:r>
              <a:r>
                <a:rPr b="0"/>
                <a:t>inscription via Parcoursup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b="0"/>
                <a:t>Contrôle continu</a:t>
              </a:r>
            </a:p>
          </p:txBody>
        </p:sp>
      </p:grpSp>
      <p:grpSp>
        <p:nvGrpSpPr>
          <p:cNvPr id="248" name="Espace réservé du texte 2"/>
          <p:cNvGrpSpPr/>
          <p:nvPr/>
        </p:nvGrpSpPr>
        <p:grpSpPr>
          <a:xfrm>
            <a:off x="5482509" y="710066"/>
            <a:ext cx="5193876" cy="4510915"/>
            <a:chOff x="0" y="0"/>
            <a:chExt cx="5193875" cy="4510913"/>
          </a:xfrm>
        </p:grpSpPr>
        <p:sp>
          <p:nvSpPr>
            <p:cNvPr id="246" name="Rectangle"/>
            <p:cNvSpPr/>
            <p:nvPr/>
          </p:nvSpPr>
          <p:spPr>
            <a:xfrm>
              <a:off x="0" y="0"/>
              <a:ext cx="5193876" cy="4510914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47" name="En 2 ans: environ 30h/semaine dans un lycée…"/>
            <p:cNvSpPr txBox="1"/>
            <p:nvPr/>
          </p:nvSpPr>
          <p:spPr>
            <a:xfrm>
              <a:off x="134377" y="12610"/>
              <a:ext cx="4925121" cy="41637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spcBef>
                  <a:spcPts val="1400"/>
                </a:spcBef>
                <a:defRPr sz="2400" b="1" u="sng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3 Filières:</a:t>
              </a:r>
            </a:p>
            <a:p>
              <a:pPr marL="431999" indent="-323999">
                <a:spcBef>
                  <a:spcPts val="1400"/>
                </a:spcBef>
                <a:buSzPct val="45000"/>
                <a:buFont typeface="Helvetica"/>
                <a:buChar char="●"/>
                <a:defRPr sz="20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CPGE ECONOMIQUES</a:t>
              </a:r>
            </a:p>
            <a:p>
              <a:pPr lvl="1" indent="228600">
                <a:spcBef>
                  <a:spcPts val="1400"/>
                </a:spcBef>
                <a:defRPr sz="15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u="sng"/>
                <a:t>Objectif </a:t>
              </a:r>
              <a:r>
                <a:t>: </a:t>
              </a:r>
              <a:r>
                <a:rPr b="0"/>
                <a:t>écoles supérieures de commerce et de management, ENS* Cachan…..</a:t>
              </a:r>
            </a:p>
            <a:p>
              <a:pPr marL="431999" indent="-323999">
                <a:spcBef>
                  <a:spcPts val="1400"/>
                </a:spcBef>
                <a:buSzPct val="45000"/>
                <a:buFont typeface="Helvetica"/>
                <a:buChar char="●"/>
                <a:defRPr sz="20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CPGE LITTERAIRES</a:t>
              </a:r>
            </a:p>
            <a:p>
              <a:pPr>
                <a:spcBef>
                  <a:spcPts val="1400"/>
                </a:spcBef>
                <a:defRPr sz="14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u="sng"/>
                <a:t>Objectif </a:t>
              </a:r>
              <a:r>
                <a:t>: </a:t>
              </a:r>
              <a:r>
                <a:rPr b="0"/>
                <a:t>ENS*, IEP**, écoles de commerce et de management, écoles d’interprétariat et de traduction, écoles de journalisme ou de communication….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CPGE SCIENTIFIQUES</a:t>
              </a:r>
            </a:p>
            <a:p>
              <a:pPr>
                <a:spcBef>
                  <a:spcPts val="1400"/>
                </a:spcBef>
                <a:defRPr sz="1700" b="1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u="sng"/>
                <a:t>Objectif</a:t>
              </a:r>
              <a:r>
                <a:t> : </a:t>
              </a:r>
              <a:r>
                <a:rPr b="0"/>
                <a:t>écoles d’ingénieurs, écoles vétérinaires, ENS*….</a:t>
              </a:r>
            </a:p>
          </p:txBody>
        </p:sp>
      </p:grpSp>
      <p:sp>
        <p:nvSpPr>
          <p:cNvPr id="249" name="CPES…"/>
          <p:cNvSpPr txBox="1"/>
          <p:nvPr/>
        </p:nvSpPr>
        <p:spPr>
          <a:xfrm>
            <a:off x="7463496" y="5450795"/>
            <a:ext cx="2837471" cy="8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R="5080" indent="12700">
              <a:defRPr sz="1400" b="1" spc="-7">
                <a:solidFill>
                  <a:srgbClr val="FF00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CPES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R="5080" indent="12700">
              <a:defRPr sz="1400" b="1" spc="-7">
                <a:latin typeface="+mj-lt"/>
                <a:ea typeface="+mj-ea"/>
                <a:cs typeface="+mj-cs"/>
                <a:sym typeface="Arial"/>
              </a:defRPr>
            </a:pPr>
            <a:r>
              <a:t>Classes préparatoires aux études supérieures en 1 ou 2 ans. S’informer sur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Onisep.fr</a:t>
            </a:r>
          </a:p>
        </p:txBody>
      </p:sp>
      <p:sp>
        <p:nvSpPr>
          <p:cNvPr id="250" name="object 12"/>
          <p:cNvSpPr txBox="1">
            <a:spLocks noGrp="1"/>
          </p:cNvSpPr>
          <p:nvPr>
            <p:ph type="title"/>
          </p:nvPr>
        </p:nvSpPr>
        <p:spPr>
          <a:xfrm>
            <a:off x="6904552" y="6532576"/>
            <a:ext cx="3955359" cy="226987"/>
          </a:xfrm>
          <a:prstGeom prst="rect">
            <a:avLst/>
          </a:prstGeom>
        </p:spPr>
        <p:txBody>
          <a:bodyPr/>
          <a:lstStyle/>
          <a:p>
            <a:pPr>
              <a:defRPr sz="1100" b="0" cap="none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CLASSE PRÉPARATOIRE AUX GRANDES ÉCOLES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(CPGE)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object 2"/>
          <p:cNvSpPr/>
          <p:nvPr/>
        </p:nvSpPr>
        <p:spPr>
          <a:xfrm>
            <a:off x="7912809" y="3922477"/>
            <a:ext cx="2562320" cy="1410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87" y="0"/>
                </a:lnTo>
                <a:lnTo>
                  <a:pt x="812" y="119"/>
                </a:lnTo>
                <a:lnTo>
                  <a:pt x="486" y="450"/>
                </a:lnTo>
                <a:lnTo>
                  <a:pt x="229" y="955"/>
                </a:lnTo>
                <a:lnTo>
                  <a:pt x="60" y="1596"/>
                </a:lnTo>
                <a:lnTo>
                  <a:pt x="0" y="2333"/>
                </a:lnTo>
                <a:lnTo>
                  <a:pt x="0" y="19267"/>
                </a:lnTo>
                <a:lnTo>
                  <a:pt x="60" y="20004"/>
                </a:lnTo>
                <a:lnTo>
                  <a:pt x="229" y="20645"/>
                </a:lnTo>
                <a:lnTo>
                  <a:pt x="486" y="21150"/>
                </a:lnTo>
                <a:lnTo>
                  <a:pt x="812" y="21481"/>
                </a:lnTo>
                <a:lnTo>
                  <a:pt x="1187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Off val="21666"/>
            </a:scheme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53" name="object 10"/>
          <p:cNvSpPr txBox="1"/>
          <p:nvPr/>
        </p:nvSpPr>
        <p:spPr>
          <a:xfrm>
            <a:off x="8131049" y="4097179"/>
            <a:ext cx="2125839" cy="106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Info</a:t>
            </a:r>
            <a:r>
              <a:rPr spc="-54"/>
              <a:t> </a:t>
            </a:r>
            <a:r>
              <a:t>+</a:t>
            </a:r>
          </a:p>
          <a:p>
            <a:pPr indent="12700">
              <a:spcBef>
                <a:spcPts val="900"/>
              </a:spcBef>
              <a:defRPr sz="13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PRÉ</a:t>
            </a:r>
            <a:r>
              <a:rPr spc="-97"/>
              <a:t>P</a:t>
            </a:r>
            <a:r>
              <a:t>A</a:t>
            </a:r>
            <a:r>
              <a:rPr spc="-52"/>
              <a:t> </a:t>
            </a:r>
            <a:r>
              <a:t>ECT</a:t>
            </a:r>
          </a:p>
          <a:p>
            <a:pPr marR="5080" indent="12700"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Quatre</a:t>
            </a:r>
            <a:r>
              <a:rPr spc="357"/>
              <a:t> </a:t>
            </a:r>
            <a:r>
              <a:rPr spc="-6"/>
              <a:t>classes accueillent </a:t>
            </a:r>
            <a:r>
              <a:t> des</a:t>
            </a:r>
            <a:r>
              <a:rPr spc="-65"/>
              <a:t> </a:t>
            </a:r>
            <a:r>
              <a:t>bacheliers</a:t>
            </a:r>
            <a:r>
              <a:rPr spc="-65"/>
              <a:t> </a:t>
            </a:r>
            <a:r>
              <a:t>professionnels </a:t>
            </a:r>
            <a:r>
              <a:rPr spc="-338"/>
              <a:t> </a:t>
            </a:r>
            <a:r>
              <a:rPr spc="-6"/>
              <a:t>en</a:t>
            </a:r>
            <a:r>
              <a:rPr spc="-13"/>
              <a:t> </a:t>
            </a:r>
            <a:r>
              <a:t>3</a:t>
            </a:r>
            <a:r>
              <a:rPr spc="-6"/>
              <a:t> ans.</a:t>
            </a:r>
          </a:p>
        </p:txBody>
      </p:sp>
      <p:sp>
        <p:nvSpPr>
          <p:cNvPr id="254" name="Titre 1"/>
          <p:cNvSpPr txBox="1"/>
          <p:nvPr/>
        </p:nvSpPr>
        <p:spPr>
          <a:xfrm>
            <a:off x="258934" y="506158"/>
            <a:ext cx="10297147" cy="869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 lnSpcReduction="10000"/>
          </a:bodyPr>
          <a:lstStyle/>
          <a:p>
            <a:pPr algn="ctr" defTabSz="786384">
              <a:defRPr sz="2924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2069">
                      <a:srgbClr val="F9B94A"/>
                    </a:gs>
                    <a:gs pos="9590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Classes préparatoires Economiques et commerciales</a:t>
            </a:r>
            <a:br/>
            <a:endParaRPr/>
          </a:p>
        </p:txBody>
      </p:sp>
      <p:grpSp>
        <p:nvGrpSpPr>
          <p:cNvPr id="257" name="Espace réservé du texte 2"/>
          <p:cNvGrpSpPr/>
          <p:nvPr/>
        </p:nvGrpSpPr>
        <p:grpSpPr>
          <a:xfrm>
            <a:off x="177180" y="1364309"/>
            <a:ext cx="10460656" cy="1408537"/>
            <a:chOff x="0" y="0"/>
            <a:chExt cx="10460655" cy="1408535"/>
          </a:xfrm>
        </p:grpSpPr>
        <p:sp>
          <p:nvSpPr>
            <p:cNvPr id="255" name="Rectangle"/>
            <p:cNvSpPr/>
            <p:nvPr/>
          </p:nvSpPr>
          <p:spPr>
            <a:xfrm>
              <a:off x="0" y="0"/>
              <a:ext cx="10460656" cy="1408536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56" name="En 2 ans: environ 30h/semaine dans un lycée…"/>
            <p:cNvSpPr txBox="1"/>
            <p:nvPr/>
          </p:nvSpPr>
          <p:spPr>
            <a:xfrm>
              <a:off x="333348" y="316224"/>
              <a:ext cx="9561563" cy="776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marR="316229" indent="323215">
                <a:spcBef>
                  <a:spcPts val="100"/>
                </a:spcBef>
                <a:defRPr b="1" i="1">
                  <a:latin typeface="+mj-lt"/>
                  <a:ea typeface="+mj-ea"/>
                  <a:cs typeface="+mj-cs"/>
                  <a:sym typeface="Arial"/>
                </a:defRPr>
              </a:pPr>
              <a:r>
                <a:t>&gt;&gt; </a:t>
              </a:r>
              <a:r>
                <a:rPr spc="-6"/>
                <a:t>Concours communs BCE et </a:t>
              </a:r>
              <a:r>
                <a:t>Ecricome </a:t>
              </a:r>
              <a:r>
                <a:rPr spc="-6"/>
                <a:t>rassemblant </a:t>
              </a:r>
              <a:r>
                <a:t>de nombreuses </a:t>
              </a:r>
              <a:r>
                <a:rPr spc="-6"/>
                <a:t>écoles </a:t>
              </a:r>
              <a:r>
                <a:t>de</a:t>
              </a:r>
              <a:r>
                <a:rPr spc="-6"/>
                <a:t> commerce,</a:t>
              </a:r>
              <a:r>
                <a:rPr spc="-12"/>
                <a:t> </a:t>
              </a:r>
              <a:r>
                <a:t>ENS</a:t>
              </a:r>
              <a:r>
                <a:rPr spc="-6"/>
                <a:t> </a:t>
              </a:r>
              <a:r>
                <a:t>Paris-Saclay</a:t>
              </a:r>
              <a:r>
                <a:rPr spc="-6"/>
                <a:t> en</a:t>
              </a:r>
              <a:r>
                <a:rPr spc="-12"/>
                <a:t> </a:t>
              </a:r>
              <a:r>
                <a:rPr spc="-6"/>
                <a:t>économie-gestion,</a:t>
              </a:r>
              <a:r>
                <a:rPr spc="-12"/>
                <a:t> </a:t>
              </a:r>
              <a:r>
                <a:t>École</a:t>
              </a:r>
              <a:r>
                <a:rPr spc="-6"/>
                <a:t> </a:t>
              </a:r>
              <a:r>
                <a:t>nationale</a:t>
              </a:r>
            </a:p>
            <a:p>
              <a:pPr>
                <a:defRPr b="1" i="1">
                  <a:latin typeface="+mj-lt"/>
                  <a:ea typeface="+mj-ea"/>
                  <a:cs typeface="+mj-cs"/>
                  <a:sym typeface="Arial"/>
                </a:defRPr>
              </a:pPr>
              <a:r>
                <a:t>      de</a:t>
              </a:r>
              <a:r>
                <a:rPr spc="-12"/>
                <a:t> </a:t>
              </a:r>
              <a:r>
                <a:t>la</a:t>
              </a:r>
              <a:r>
                <a:rPr spc="-6"/>
                <a:t> statistique</a:t>
              </a:r>
              <a:r>
                <a:rPr spc="-12"/>
                <a:t> </a:t>
              </a:r>
              <a:r>
                <a:rPr spc="-6"/>
                <a:t>et</a:t>
              </a:r>
              <a:r>
                <a:rPr spc="-12"/>
                <a:t> </a:t>
              </a:r>
              <a:r>
                <a:t>de</a:t>
              </a:r>
              <a:r>
                <a:rPr spc="-6"/>
                <a:t> </a:t>
              </a:r>
              <a:r>
                <a:t>l’administration</a:t>
              </a:r>
              <a:r>
                <a:rPr spc="-6"/>
                <a:t> économique,</a:t>
              </a:r>
              <a:r>
                <a:rPr spc="-19"/>
                <a:t> </a:t>
              </a:r>
              <a:r>
                <a:t>Saint</a:t>
              </a:r>
              <a:r>
                <a:rPr spc="-6"/>
                <a:t> </a:t>
              </a:r>
              <a:r>
                <a:rPr spc="-32"/>
                <a:t>Cyr,</a:t>
              </a:r>
              <a:r>
                <a:rPr spc="-6"/>
                <a:t> CELSA,</a:t>
              </a:r>
              <a:r>
                <a:rPr spc="-12"/>
                <a:t> </a:t>
              </a:r>
              <a:r>
                <a:rPr spc="-6"/>
                <a:t>certains</a:t>
              </a:r>
              <a:r>
                <a:rPr spc="-12"/>
                <a:t> </a:t>
              </a:r>
              <a:r>
                <a:t>IEP…</a:t>
              </a:r>
            </a:p>
          </p:txBody>
        </p:sp>
      </p:grpSp>
      <p:grpSp>
        <p:nvGrpSpPr>
          <p:cNvPr id="260" name="Espace réservé du texte 2"/>
          <p:cNvGrpSpPr/>
          <p:nvPr/>
        </p:nvGrpSpPr>
        <p:grpSpPr>
          <a:xfrm>
            <a:off x="218736" y="3009187"/>
            <a:ext cx="7298002" cy="3237384"/>
            <a:chOff x="0" y="0"/>
            <a:chExt cx="7298000" cy="3237383"/>
          </a:xfrm>
        </p:grpSpPr>
        <p:sp>
          <p:nvSpPr>
            <p:cNvPr id="258" name="Rectangle"/>
            <p:cNvSpPr/>
            <p:nvPr/>
          </p:nvSpPr>
          <p:spPr>
            <a:xfrm>
              <a:off x="0" y="0"/>
              <a:ext cx="7257693" cy="3237384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59" name="En 2 ans: environ 30h/semaine dans un lycée…"/>
            <p:cNvSpPr txBox="1"/>
            <p:nvPr/>
          </p:nvSpPr>
          <p:spPr>
            <a:xfrm>
              <a:off x="517868" y="6380"/>
              <a:ext cx="6780134" cy="32246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marL="120650" lvl="1" indent="-120650">
                <a:spcBef>
                  <a:spcPts val="100"/>
                </a:spcBef>
                <a:buSzPct val="100000"/>
                <a:buFont typeface="Arial"/>
                <a:buChar char="&gt;"/>
                <a:tabLst>
                  <a:tab pos="127000" algn="l"/>
                </a:tabLst>
                <a:defRPr sz="1400" b="1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/>
                <a:t>Prépa</a:t>
              </a:r>
              <a:r>
                <a:rPr sz="1800" spc="-19"/>
                <a:t> </a:t>
              </a:r>
              <a:r>
                <a:rPr sz="1800"/>
                <a:t>ECG</a:t>
              </a:r>
              <a:r>
                <a:rPr spc="285"/>
                <a:t> </a:t>
              </a:r>
              <a:r>
                <a:rPr b="0">
                  <a:solidFill>
                    <a:srgbClr val="000000"/>
                  </a:solidFill>
                </a:rPr>
                <a:t>(économique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et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commerciale</a:t>
              </a:r>
              <a:r>
                <a:rPr b="0" spc="-10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voie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générale)</a:t>
              </a:r>
            </a:p>
            <a:p>
              <a:pPr indent="12700">
                <a:defRPr sz="1400" b="1" spc="-5">
                  <a:latin typeface="+mj-lt"/>
                  <a:ea typeface="+mj-ea"/>
                  <a:cs typeface="+mj-cs"/>
                  <a:sym typeface="Arial"/>
                </a:defRPr>
              </a:pPr>
              <a:r>
                <a:t>Bac</a:t>
              </a:r>
              <a:r>
                <a:rPr spc="-50"/>
                <a:t> </a:t>
              </a:r>
              <a:r>
                <a:rPr spc="0"/>
                <a:t>général</a:t>
              </a:r>
            </a:p>
            <a:p>
              <a:pPr marR="630555" indent="12700"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Sciences</a:t>
              </a:r>
              <a:r>
                <a:rPr spc="-15"/>
                <a:t> </a:t>
              </a:r>
              <a:r>
                <a:rPr spc="-5"/>
                <a:t>économiques</a:t>
              </a:r>
              <a:r>
                <a:rPr spc="-20"/>
                <a:t> </a:t>
              </a:r>
              <a:r>
                <a:rPr spc="-5"/>
                <a:t>et</a:t>
              </a:r>
              <a:r>
                <a:rPr spc="-20"/>
                <a:t> </a:t>
              </a:r>
              <a:r>
                <a:t>sociales</a:t>
              </a:r>
              <a:r>
                <a:rPr spc="-15"/>
                <a:t> </a:t>
              </a:r>
              <a:r>
                <a:t>/</a:t>
              </a:r>
              <a:r>
                <a:rPr spc="-15"/>
                <a:t> </a:t>
              </a:r>
              <a:r>
                <a:t>mathématiques</a:t>
              </a:r>
              <a:r>
                <a:rPr spc="-15"/>
                <a:t> </a:t>
              </a:r>
              <a:r>
                <a:t>/ </a:t>
              </a:r>
              <a:r>
                <a:rPr spc="-290"/>
                <a:t> </a:t>
              </a:r>
              <a:r>
                <a:t>sciences</a:t>
              </a:r>
              <a:r>
                <a:rPr spc="-5"/>
                <a:t> humaines</a:t>
              </a:r>
              <a:r>
                <a:rPr spc="-10"/>
                <a:t> </a:t>
              </a:r>
              <a:r>
                <a:t>/ </a:t>
              </a:r>
              <a:r>
                <a:rPr spc="-5"/>
                <a:t>lettres</a:t>
              </a:r>
              <a:r>
                <a:rPr spc="-10"/>
                <a:t> </a:t>
              </a:r>
              <a:r>
                <a:t>/ </a:t>
              </a:r>
              <a:r>
                <a:rPr spc="-5"/>
                <a:t>langues</a:t>
              </a:r>
            </a:p>
            <a:p>
              <a:pPr marR="630555" indent="12700"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endParaRPr spc="-5"/>
            </a:p>
            <a:p>
              <a:pPr marL="167186" indent="-155121">
                <a:spcBef>
                  <a:spcPts val="500"/>
                </a:spcBef>
                <a:buSzPct val="100000"/>
                <a:buFont typeface="Arial"/>
                <a:buChar char="&gt;"/>
                <a:tabLst>
                  <a:tab pos="127000" algn="l"/>
                </a:tabLst>
                <a:defRPr sz="1400" b="1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rPr sz="1800"/>
                <a:t> Prépa</a:t>
              </a:r>
              <a:r>
                <a:rPr sz="1800" spc="-19"/>
                <a:t> </a:t>
              </a:r>
              <a:r>
                <a:rPr sz="1800"/>
                <a:t>ECT</a:t>
              </a:r>
              <a:r>
                <a:rPr spc="-15"/>
                <a:t> </a:t>
              </a:r>
              <a:r>
                <a:rPr b="0">
                  <a:solidFill>
                    <a:srgbClr val="000000"/>
                  </a:solidFill>
                </a:rPr>
                <a:t>(économique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et</a:t>
              </a:r>
              <a:r>
                <a:rPr b="0" spc="-20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commerciale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voie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technologique)</a:t>
              </a:r>
              <a:endParaRPr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12700">
                <a:defRPr sz="1400" b="1" spc="-5">
                  <a:latin typeface="+mj-lt"/>
                  <a:ea typeface="+mj-ea"/>
                  <a:cs typeface="+mj-cs"/>
                  <a:sym typeface="Arial"/>
                </a:defRPr>
              </a:pPr>
              <a:r>
                <a:t>Bac</a:t>
              </a:r>
              <a:r>
                <a:rPr spc="-50"/>
                <a:t> </a:t>
              </a:r>
              <a:r>
                <a:rPr spc="0"/>
                <a:t>STMG</a:t>
              </a:r>
            </a:p>
            <a:p>
              <a:pPr indent="12700">
                <a:defRPr sz="1400" b="1" spc="-5">
                  <a:latin typeface="+mj-lt"/>
                  <a:ea typeface="+mj-ea"/>
                  <a:cs typeface="+mj-cs"/>
                  <a:sym typeface="Arial"/>
                </a:defRPr>
              </a:pPr>
              <a:endParaRPr spc="0"/>
            </a:p>
            <a:p>
              <a:pPr marL="132714" indent="-120650">
                <a:spcBef>
                  <a:spcPts val="500"/>
                </a:spcBef>
                <a:buSzPct val="100000"/>
                <a:buFont typeface="Arial"/>
                <a:buChar char="&gt;"/>
                <a:tabLst>
                  <a:tab pos="127000" algn="l"/>
                </a:tabLst>
                <a:defRPr sz="1400" b="1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/>
                <a:t>Prépa</a:t>
              </a:r>
              <a:r>
                <a:rPr sz="1800" spc="-19"/>
                <a:t> </a:t>
              </a:r>
              <a:r>
                <a:rPr sz="1800" spc="-6"/>
                <a:t>D1</a:t>
              </a:r>
              <a:r>
                <a:rPr spc="-10"/>
                <a:t> </a:t>
              </a:r>
              <a:r>
                <a:rPr b="0">
                  <a:solidFill>
                    <a:srgbClr val="000000"/>
                  </a:solidFill>
                </a:rPr>
                <a:t>mène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notamment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à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l’ENS</a:t>
              </a:r>
              <a:r>
                <a:rPr b="0" spc="-20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Rennes</a:t>
              </a:r>
            </a:p>
            <a:p>
              <a:pPr indent="12700"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(droit,</a:t>
              </a:r>
              <a:r>
                <a:rPr spc="-15"/>
                <a:t> </a:t>
              </a:r>
              <a:r>
                <a:rPr spc="-5"/>
                <a:t>économie,</a:t>
              </a:r>
              <a:r>
                <a:rPr spc="-15"/>
                <a:t> </a:t>
              </a:r>
              <a:r>
                <a:t>management</a:t>
              </a:r>
              <a:r>
                <a:rPr b="1"/>
                <a:t>)</a:t>
              </a:r>
              <a:r>
                <a:rPr b="1" spc="-15"/>
                <a:t> </a:t>
              </a:r>
              <a:r>
                <a:rPr b="1" spc="-5"/>
                <a:t>Bac</a:t>
              </a:r>
              <a:r>
                <a:rPr b="1" spc="-15"/>
                <a:t> </a:t>
              </a:r>
              <a:r>
                <a:rPr b="1"/>
                <a:t>général</a:t>
              </a:r>
              <a:r>
                <a:rPr b="1" spc="-15"/>
                <a:t> </a:t>
              </a:r>
              <a:r>
                <a:rPr b="1"/>
                <a:t>ou</a:t>
              </a:r>
              <a:r>
                <a:rPr b="1" spc="-10"/>
                <a:t> </a:t>
              </a:r>
              <a:r>
                <a:rPr b="1"/>
                <a:t>STMG</a:t>
              </a:r>
            </a:p>
            <a:p>
              <a:pPr indent="12700"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endParaRPr b="1"/>
            </a:p>
            <a:p>
              <a:pPr marL="12700" marR="735965">
                <a:spcBef>
                  <a:spcPts val="500"/>
                </a:spcBef>
                <a:buSzPct val="100000"/>
                <a:buFont typeface="Arial"/>
                <a:buChar char="&gt;"/>
                <a:tabLst>
                  <a:tab pos="127000" algn="l"/>
                </a:tabLst>
                <a:defRPr sz="1400" b="1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/>
                <a:t>Prépa</a:t>
              </a:r>
              <a:r>
                <a:rPr sz="1800" spc="-19"/>
                <a:t> </a:t>
              </a:r>
              <a:r>
                <a:rPr sz="1800" spc="-6"/>
                <a:t>D2</a:t>
              </a:r>
              <a:r>
                <a:rPr spc="-15"/>
                <a:t> </a:t>
              </a:r>
              <a:r>
                <a:rPr b="0">
                  <a:solidFill>
                    <a:srgbClr val="000000"/>
                  </a:solidFill>
                </a:rPr>
                <a:t>mène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notamment</a:t>
              </a:r>
              <a:r>
                <a:rPr b="0" spc="-15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à</a:t>
              </a:r>
              <a:r>
                <a:rPr b="0" spc="-20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l’ENS</a:t>
              </a:r>
              <a:r>
                <a:rPr b="0" spc="-20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Paris-Saclay </a:t>
              </a:r>
              <a:r>
                <a:rPr b="0" spc="-290">
                  <a:solidFill>
                    <a:srgbClr val="000000"/>
                  </a:solidFill>
                </a:rPr>
                <a:t> </a:t>
              </a:r>
              <a:r>
                <a:rPr b="0">
                  <a:solidFill>
                    <a:srgbClr val="000000"/>
                  </a:solidFill>
                </a:rPr>
                <a:t>(économie</a:t>
              </a:r>
              <a:r>
                <a:rPr b="0" spc="-10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et</a:t>
              </a:r>
              <a:r>
                <a:rPr b="0" spc="-10">
                  <a:solidFill>
                    <a:srgbClr val="000000"/>
                  </a:solidFill>
                </a:rPr>
                <a:t> </a:t>
              </a:r>
              <a:r>
                <a:rPr b="0" spc="-5">
                  <a:solidFill>
                    <a:srgbClr val="000000"/>
                  </a:solidFill>
                </a:rPr>
                <a:t>gestion) </a:t>
              </a:r>
              <a:r>
                <a:rPr spc="-5">
                  <a:solidFill>
                    <a:srgbClr val="000000"/>
                  </a:solidFill>
                </a:rPr>
                <a:t>Bac</a:t>
              </a:r>
              <a:r>
                <a:rPr spc="-1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général</a:t>
              </a:r>
              <a:r>
                <a:rPr spc="-5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ou</a:t>
              </a:r>
              <a:r>
                <a:rPr spc="-5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STMG</a:t>
              </a:r>
            </a:p>
          </p:txBody>
        </p:sp>
      </p:grpSp>
      <p:sp>
        <p:nvSpPr>
          <p:cNvPr id="261" name="object 11"/>
          <p:cNvSpPr txBox="1">
            <a:spLocks noGrp="1"/>
          </p:cNvSpPr>
          <p:nvPr>
            <p:ph type="title"/>
          </p:nvPr>
        </p:nvSpPr>
        <p:spPr>
          <a:xfrm>
            <a:off x="6703960" y="6482912"/>
            <a:ext cx="4289236" cy="274526"/>
          </a:xfrm>
          <a:prstGeom prst="rect">
            <a:avLst/>
          </a:prstGeom>
        </p:spPr>
        <p:txBody>
          <a:bodyPr/>
          <a:lstStyle/>
          <a:p>
            <a:pPr marL="12700" marR="5080">
              <a:spcBef>
                <a:spcPts val="100"/>
              </a:spcBef>
              <a:buClr>
                <a:srgbClr val="E1000F"/>
              </a:buClr>
              <a:buSzPct val="100000"/>
              <a:buChar char="&gt;"/>
              <a:tabLst>
                <a:tab pos="203200" algn="l"/>
              </a:tabLst>
              <a:defRPr sz="11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LES</a:t>
            </a:r>
            <a:r>
              <a:rPr u="sng" spc="-6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CLASSES PRÉPARATOIRES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ÉCONOMIQUES </a:t>
            </a:r>
            <a:r>
              <a:rPr u="sng" spc="-30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ET</a:t>
            </a:r>
            <a:r>
              <a:rPr u="sng" spc="-6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COMMERCIALES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18" y="188638"/>
            <a:ext cx="11843140" cy="64622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itre 1"/>
          <p:cNvSpPr txBox="1"/>
          <p:nvPr/>
        </p:nvSpPr>
        <p:spPr>
          <a:xfrm>
            <a:off x="351619" y="460238"/>
            <a:ext cx="10297146" cy="869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 lnSpcReduction="10000"/>
          </a:bodyPr>
          <a:lstStyle/>
          <a:p>
            <a:pPr algn="ctr" defTabSz="786384">
              <a:defRPr sz="2924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2069">
                      <a:srgbClr val="F9B94A"/>
                    </a:gs>
                    <a:gs pos="9590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ClasseS préparatoireS Littéraires</a:t>
            </a:r>
            <a:br/>
            <a:endParaRPr/>
          </a:p>
        </p:txBody>
      </p:sp>
      <p:sp>
        <p:nvSpPr>
          <p:cNvPr id="264" name="Espace réservé du texte 2"/>
          <p:cNvSpPr/>
          <p:nvPr/>
        </p:nvSpPr>
        <p:spPr>
          <a:xfrm>
            <a:off x="1033498" y="1233531"/>
            <a:ext cx="9237245" cy="1243803"/>
          </a:xfrm>
          <a:prstGeom prst="rect">
            <a:avLst/>
          </a:prstGeom>
          <a:solidFill>
            <a:srgbClr val="F8E2D7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spcBef>
                <a:spcPts val="1400"/>
              </a:spcBef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</p:txBody>
      </p:sp>
      <p:sp>
        <p:nvSpPr>
          <p:cNvPr id="265" name="&gt;&gt; Concours des ENS (Ulm, Lyon, Paris-Saclay), école nationale des Chartes,…"/>
          <p:cNvSpPr txBox="1"/>
          <p:nvPr/>
        </p:nvSpPr>
        <p:spPr>
          <a:xfrm>
            <a:off x="1161333" y="1534260"/>
            <a:ext cx="8981575" cy="642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900" b="1" i="1">
                <a:latin typeface="+mj-lt"/>
                <a:ea typeface="+mj-ea"/>
                <a:cs typeface="+mj-cs"/>
                <a:sym typeface="Arial"/>
              </a:defRPr>
            </a:pPr>
            <a:r>
              <a:t>&gt;&gt; Concours des ENS (Ulm, Lyon, Paris-Saclay), école nationale des Chartes,</a:t>
            </a:r>
          </a:p>
          <a:p>
            <a:pPr>
              <a:defRPr sz="1900" b="1" i="1">
                <a:latin typeface="+mj-lt"/>
                <a:ea typeface="+mj-ea"/>
                <a:cs typeface="+mj-cs"/>
                <a:sym typeface="Arial"/>
              </a:defRPr>
            </a:pPr>
            <a:r>
              <a:t>Saint-Cyr, écoles supérieures de commerce, IEP…</a:t>
            </a:r>
          </a:p>
        </p:txBody>
      </p:sp>
      <p:grpSp>
        <p:nvGrpSpPr>
          <p:cNvPr id="268" name="Espace réservé du texte 2"/>
          <p:cNvGrpSpPr/>
          <p:nvPr/>
        </p:nvGrpSpPr>
        <p:grpSpPr>
          <a:xfrm>
            <a:off x="1065120" y="2613413"/>
            <a:ext cx="9230047" cy="3704886"/>
            <a:chOff x="0" y="0"/>
            <a:chExt cx="9230045" cy="3704884"/>
          </a:xfrm>
        </p:grpSpPr>
        <p:sp>
          <p:nvSpPr>
            <p:cNvPr id="266" name="Rectangle"/>
            <p:cNvSpPr/>
            <p:nvPr/>
          </p:nvSpPr>
          <p:spPr>
            <a:xfrm>
              <a:off x="0" y="0"/>
              <a:ext cx="9230046" cy="3704885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67" name="Prépa Lettres (littérature / sciences humaines / langues) Bac général…"/>
            <p:cNvSpPr/>
            <p:nvPr/>
          </p:nvSpPr>
          <p:spPr>
            <a:xfrm>
              <a:off x="122258" y="18403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marL="555625" indent="-121284">
                <a:spcBef>
                  <a:spcPts val="600"/>
                </a:spcBef>
                <a:buClr>
                  <a:srgbClr val="B13F9A"/>
                </a:buClr>
                <a:buSzPct val="73000"/>
                <a:buFont typeface="Arial"/>
                <a:buChar char="&gt;"/>
                <a:tabLst>
                  <a:tab pos="546100" algn="l"/>
                </a:tabLst>
                <a:defRPr sz="1400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 b="1"/>
                <a:t>Prépa</a:t>
              </a:r>
              <a:r>
                <a:rPr sz="1800" b="1" spc="-128"/>
                <a:t> </a:t>
              </a:r>
              <a:r>
                <a:rPr sz="1800" b="1"/>
                <a:t>Lettres</a:t>
              </a:r>
              <a:r>
                <a:rPr spc="-100"/>
                <a:t> </a:t>
              </a:r>
              <a:r>
                <a:rPr>
                  <a:solidFill>
                    <a:srgbClr val="000000"/>
                  </a:solidFill>
                </a:rPr>
                <a:t>(littérature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sciences</a:t>
              </a:r>
              <a:r>
                <a:rPr spc="-100">
                  <a:solidFill>
                    <a:srgbClr val="000000"/>
                  </a:solidFill>
                </a:rPr>
                <a:t> humaines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langues) Bac </a:t>
              </a:r>
              <a:r>
                <a:rPr>
                  <a:solidFill>
                    <a:srgbClr val="000000"/>
                  </a:solidFill>
                </a:rPr>
                <a:t>général</a:t>
              </a:r>
            </a:p>
            <a:p>
              <a:pPr marL="434975" indent="-274320">
                <a:spcBef>
                  <a:spcPts val="600"/>
                </a:spcBef>
                <a:buClr>
                  <a:srgbClr val="B13F9A"/>
                </a:buClr>
                <a:buSzPct val="73000"/>
                <a:buChar char="⦿"/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2</a:t>
              </a:r>
              <a:r>
                <a:rPr baseline="25924"/>
                <a:t>e</a:t>
              </a:r>
              <a:r>
                <a:rPr spc="100" baseline="25924"/>
                <a:t> </a:t>
              </a:r>
              <a:r>
                <a:rPr spc="-100"/>
                <a:t>année Lettres Ulm ou Lettres Lyon.</a:t>
              </a:r>
            </a:p>
            <a:p>
              <a:pPr marL="555625" indent="-121284">
                <a:spcBef>
                  <a:spcPts val="500"/>
                </a:spcBef>
                <a:buClr>
                  <a:srgbClr val="B13F9A"/>
                </a:buClr>
                <a:buSzPct val="73000"/>
                <a:buFont typeface="Arial"/>
                <a:buChar char="&gt;"/>
                <a:tabLst>
                  <a:tab pos="546100" algn="l"/>
                </a:tabLst>
                <a:defRPr sz="1400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 b="1"/>
                <a:t>Prépa</a:t>
              </a:r>
              <a:r>
                <a:rPr sz="1800" b="1" spc="-128"/>
                <a:t> </a:t>
              </a:r>
              <a:r>
                <a:rPr sz="1800" b="1"/>
                <a:t>LSS</a:t>
              </a:r>
              <a:r>
                <a:rPr spc="-100"/>
                <a:t> </a:t>
              </a:r>
              <a:r>
                <a:t>:</a:t>
              </a:r>
              <a:r>
                <a:rPr spc="-100"/>
                <a:t> </a:t>
              </a:r>
              <a:r>
                <a:rPr spc="-100">
                  <a:solidFill>
                    <a:srgbClr val="000000"/>
                  </a:solidFill>
                </a:rPr>
                <a:t>Lettres et </a:t>
              </a:r>
              <a:r>
                <a:rPr>
                  <a:solidFill>
                    <a:srgbClr val="000000"/>
                  </a:solidFill>
                </a:rPr>
                <a:t>Sciences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Sociales</a:t>
              </a:r>
              <a:r>
                <a:rPr spc="-100">
                  <a:solidFill>
                    <a:srgbClr val="000000"/>
                  </a:solidFill>
                </a:rPr>
                <a:t> Bac </a:t>
              </a:r>
              <a:r>
                <a:rPr>
                  <a:solidFill>
                    <a:srgbClr val="000000"/>
                  </a:solidFill>
                </a:rPr>
                <a:t>général</a:t>
              </a:r>
              <a:endParaRPr spc="-10"/>
            </a:p>
            <a:p>
              <a:pPr marL="434340" indent="-274320">
                <a:spcBef>
                  <a:spcPts val="500"/>
                </a:spcBef>
                <a:buClr>
                  <a:srgbClr val="B13F9A"/>
                </a:buClr>
                <a:buSzPct val="73000"/>
                <a:buChar char="⦿"/>
                <a:tabLst>
                  <a:tab pos="546100" algn="l"/>
                </a:tabLst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(mathématiques</a:t>
              </a:r>
              <a:r>
                <a:rPr spc="-100"/>
                <a:t> </a:t>
              </a:r>
              <a:r>
                <a:t>/ sciences</a:t>
              </a:r>
              <a:r>
                <a:rPr spc="-100"/>
                <a:t> économiques et </a:t>
              </a:r>
              <a:r>
                <a:t>sociales</a:t>
              </a:r>
              <a:r>
                <a:rPr spc="-100"/>
                <a:t> </a:t>
              </a:r>
              <a:r>
                <a:t>/</a:t>
              </a:r>
              <a:r>
                <a:rPr spc="-100"/>
                <a:t> histoire </a:t>
              </a:r>
              <a:r>
                <a:t>/</a:t>
              </a:r>
              <a:r>
                <a:rPr spc="-100"/>
                <a:t> littérature </a:t>
              </a:r>
              <a:r>
                <a:t>/</a:t>
              </a:r>
              <a:r>
                <a:rPr spc="-100"/>
                <a:t> langues)</a:t>
              </a:r>
            </a:p>
            <a:p>
              <a:pPr marL="590277" indent="-155937">
                <a:spcBef>
                  <a:spcPts val="500"/>
                </a:spcBef>
                <a:buClr>
                  <a:srgbClr val="B13F9A"/>
                </a:buClr>
                <a:buSzPct val="73000"/>
                <a:buFont typeface="Arial"/>
                <a:buChar char="&gt;"/>
                <a:tabLst>
                  <a:tab pos="546100" algn="l"/>
                </a:tabLst>
                <a:defRPr sz="1400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rPr sz="1800" b="1"/>
                <a:t> Prépa</a:t>
              </a:r>
              <a:r>
                <a:rPr sz="1800" b="1" spc="-128"/>
                <a:t> Chartes </a:t>
              </a:r>
              <a:r>
                <a:rPr>
                  <a:solidFill>
                    <a:srgbClr val="000000"/>
                  </a:solidFill>
                </a:rPr>
                <a:t>(histoire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littérature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latin) Bac </a:t>
              </a:r>
              <a:r>
                <a:rPr>
                  <a:solidFill>
                    <a:srgbClr val="000000"/>
                  </a:solidFill>
                </a:rPr>
                <a:t>général</a:t>
              </a:r>
            </a:p>
            <a:p>
              <a:pPr marL="434975" marR="3096895" indent="-274320">
                <a:spcBef>
                  <a:spcPts val="600"/>
                </a:spcBef>
                <a:buClr>
                  <a:srgbClr val="B13F9A"/>
                </a:buClr>
                <a:buSzPct val="73000"/>
                <a:buChar char="⦿"/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Prépare </a:t>
              </a:r>
              <a:r>
                <a:rPr spc="-100"/>
                <a:t>notamment l’entrée </a:t>
              </a:r>
              <a:r>
                <a:t>à </a:t>
              </a:r>
              <a:r>
                <a:rPr spc="-100"/>
                <a:t>l’école des Chartes </a:t>
              </a:r>
              <a:r>
                <a:rPr spc="-300"/>
                <a:t> </a:t>
              </a:r>
              <a:r>
                <a:rPr spc="-100"/>
                <a:t>et à l’école du Louvre.</a:t>
              </a:r>
            </a:p>
            <a:p>
              <a:pPr marL="513352" marR="1842135" indent="-352697">
                <a:spcBef>
                  <a:spcPts val="500"/>
                </a:spcBef>
                <a:buClr>
                  <a:srgbClr val="B13F9A"/>
                </a:buClr>
                <a:buSzPct val="73000"/>
                <a:buFont typeface="Arial"/>
                <a:buChar char="&gt;"/>
                <a:tabLst>
                  <a:tab pos="546100" algn="l"/>
                </a:tabLst>
                <a:defRPr sz="1400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rPr sz="1800" b="1"/>
                <a:t> Prépa</a:t>
              </a:r>
              <a:r>
                <a:rPr sz="1800" b="1" spc="-128"/>
                <a:t> </a:t>
              </a:r>
              <a:r>
                <a:rPr sz="1800" b="1"/>
                <a:t>Saint-Cyr</a:t>
              </a:r>
              <a:r>
                <a:rPr sz="1800" b="1" spc="-128"/>
                <a:t> </a:t>
              </a:r>
              <a:r>
                <a:rPr sz="1800" b="1"/>
                <a:t>Lettres</a:t>
              </a:r>
              <a:r>
                <a:rPr spc="-100"/>
                <a:t> </a:t>
              </a:r>
              <a:r>
                <a:rPr>
                  <a:solidFill>
                    <a:srgbClr val="000000"/>
                  </a:solidFill>
                </a:rPr>
                <a:t>(littérature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sciences</a:t>
              </a:r>
              <a:r>
                <a:rPr spc="-100">
                  <a:solidFill>
                    <a:srgbClr val="000000"/>
                  </a:solidFill>
                </a:rPr>
                <a:t> humaines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langues </a:t>
              </a:r>
              <a:r>
                <a:rPr>
                  <a:solidFill>
                    <a:srgbClr val="000000"/>
                  </a:solidFill>
                </a:rPr>
                <a:t>/ </a:t>
              </a:r>
              <a:r>
                <a:rPr spc="-3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EPS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/ mathématiques) </a:t>
              </a:r>
              <a:r>
                <a:rPr spc="-100">
                  <a:solidFill>
                    <a:srgbClr val="000000"/>
                  </a:solidFill>
                </a:rPr>
                <a:t>Bac </a:t>
              </a:r>
              <a:r>
                <a:rPr>
                  <a:solidFill>
                    <a:srgbClr val="000000"/>
                  </a:solidFill>
                </a:rPr>
                <a:t>général</a:t>
              </a:r>
            </a:p>
            <a:p>
              <a:pPr marL="434975" marR="2319654" indent="-274320">
                <a:spcBef>
                  <a:spcPts val="600"/>
                </a:spcBef>
                <a:buClr>
                  <a:srgbClr val="B13F9A"/>
                </a:buClr>
                <a:buSzPct val="73000"/>
                <a:buChar char="⦿"/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Prépare </a:t>
              </a:r>
              <a:r>
                <a:rPr spc="-100"/>
                <a:t>le </a:t>
              </a:r>
              <a:r>
                <a:t>concours </a:t>
              </a:r>
              <a:r>
                <a:rPr spc="-100"/>
                <a:t>Lettres de l’école </a:t>
              </a:r>
              <a:r>
                <a:t>spéciale militaire (ESM) </a:t>
              </a:r>
              <a:r>
                <a:rPr spc="-300"/>
                <a:t> </a:t>
              </a:r>
              <a:r>
                <a:rPr spc="-100"/>
                <a:t>de </a:t>
              </a:r>
              <a:r>
                <a:t>Saint </a:t>
              </a:r>
              <a:r>
                <a:rPr spc="-100"/>
                <a:t>Cyr.</a:t>
              </a:r>
            </a:p>
            <a:p>
              <a:pPr marL="555625" indent="-121284">
                <a:spcBef>
                  <a:spcPts val="500"/>
                </a:spcBef>
                <a:buClr>
                  <a:srgbClr val="B13F9A"/>
                </a:buClr>
                <a:buSzPct val="73000"/>
                <a:buFont typeface="Arial"/>
                <a:buChar char="&gt;"/>
                <a:tabLst>
                  <a:tab pos="546100" algn="l"/>
                </a:tabLst>
                <a:defRPr sz="1400">
                  <a:solidFill>
                    <a:srgbClr val="E1000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 </a:t>
              </a:r>
              <a:r>
                <a:rPr sz="1800" b="1"/>
                <a:t>Prépa</a:t>
              </a:r>
              <a:r>
                <a:rPr sz="1800" b="1" spc="-128"/>
                <a:t> Arts et </a:t>
              </a:r>
              <a:r>
                <a:rPr sz="1800" b="1"/>
                <a:t>design</a:t>
              </a:r>
              <a:r>
                <a:rPr spc="-100"/>
                <a:t> </a:t>
              </a:r>
              <a:r>
                <a:rPr>
                  <a:solidFill>
                    <a:srgbClr val="000000"/>
                  </a:solidFill>
                </a:rPr>
                <a:t>(arts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lettres </a:t>
              </a:r>
              <a:r>
                <a:rPr>
                  <a:solidFill>
                    <a:srgbClr val="000000"/>
                  </a:solidFill>
                </a:rPr>
                <a:t>/</a:t>
              </a:r>
              <a:r>
                <a:rPr spc="-100">
                  <a:solidFill>
                    <a:srgbClr val="000000"/>
                  </a:solidFill>
                </a:rPr>
                <a:t> histoire) Bac </a:t>
              </a:r>
              <a:r>
                <a:rPr>
                  <a:solidFill>
                    <a:srgbClr val="000000"/>
                  </a:solidFill>
                </a:rPr>
                <a:t>général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ou</a:t>
              </a:r>
              <a:r>
                <a:rPr spc="-100">
                  <a:solidFill>
                    <a:srgbClr val="000000"/>
                  </a:solidFill>
                </a:rPr>
                <a:t> </a:t>
              </a:r>
              <a:r>
                <a:rPr>
                  <a:solidFill>
                    <a:srgbClr val="000000"/>
                  </a:solidFill>
                </a:rPr>
                <a:t>STD2A</a:t>
              </a:r>
            </a:p>
            <a:p>
              <a:pPr marL="434975" marR="1437005" indent="-274320">
                <a:spcBef>
                  <a:spcPts val="600"/>
                </a:spcBef>
                <a:buClr>
                  <a:srgbClr val="B13F9A"/>
                </a:buClr>
                <a:buSzPct val="73000"/>
                <a:buChar char="⦿"/>
                <a:defRPr sz="1400" spc="-100">
                  <a:latin typeface="+mj-lt"/>
                  <a:ea typeface="+mj-ea"/>
                  <a:cs typeface="+mj-cs"/>
                  <a:sym typeface="Arial"/>
                </a:defRPr>
              </a:pPr>
              <a:r>
                <a:t>Concours design de l’ENS Paris-Saclay, </a:t>
              </a:r>
              <a:r>
                <a:rPr spc="0"/>
                <a:t>Écoles </a:t>
              </a:r>
              <a:r>
                <a:t>nationales </a:t>
              </a:r>
              <a:r>
                <a:rPr spc="0"/>
                <a:t>supérieures </a:t>
              </a:r>
              <a:r>
                <a:t>d’art, </a:t>
              </a:r>
              <a:r>
                <a:rPr spc="-300"/>
                <a:t> </a:t>
              </a:r>
              <a:endParaRPr spc="-295"/>
            </a:p>
            <a:p>
              <a:pPr marL="434975" marR="1437005" indent="-274320">
                <a:spcBef>
                  <a:spcPts val="600"/>
                </a:spcBef>
                <a:buClr>
                  <a:srgbClr val="B13F9A"/>
                </a:buClr>
                <a:buSzPct val="73000"/>
                <a:buChar char="⦿"/>
                <a:defRPr sz="1400">
                  <a:latin typeface="+mj-lt"/>
                  <a:ea typeface="+mj-ea"/>
                  <a:cs typeface="+mj-cs"/>
                  <a:sym typeface="Arial"/>
                </a:defRPr>
              </a:pPr>
              <a:r>
                <a:t>Écoles</a:t>
              </a:r>
              <a:r>
                <a:rPr spc="-100"/>
                <a:t> d’arts appliqués.</a:t>
              </a:r>
            </a:p>
          </p:txBody>
        </p:sp>
      </p:grpSp>
      <p:sp>
        <p:nvSpPr>
          <p:cNvPr id="269" name="object 9"/>
          <p:cNvSpPr txBox="1">
            <a:spLocks noGrp="1"/>
          </p:cNvSpPr>
          <p:nvPr>
            <p:ph type="title"/>
          </p:nvPr>
        </p:nvSpPr>
        <p:spPr>
          <a:xfrm>
            <a:off x="7889777" y="6454379"/>
            <a:ext cx="2978288" cy="299721"/>
          </a:xfrm>
          <a:prstGeom prst="rect">
            <a:avLst/>
          </a:prstGeom>
        </p:spPr>
        <p:txBody>
          <a:bodyPr/>
          <a:lstStyle/>
          <a:p>
            <a:pPr marL="209550" indent="-197485">
              <a:spcBef>
                <a:spcPts val="100"/>
              </a:spcBef>
              <a:buClr>
                <a:srgbClr val="E1000F"/>
              </a:buClr>
              <a:buSzPct val="100000"/>
              <a:buChar char="&gt;"/>
              <a:tabLst>
                <a:tab pos="203200" algn="l"/>
              </a:tabLst>
              <a:defRPr sz="11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LES</a:t>
            </a:r>
            <a:r>
              <a:rPr u="sng" spc="-6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CLASSES PRÉPARATOIRES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LITTÉRAIRES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object 2"/>
          <p:cNvSpPr/>
          <p:nvPr/>
        </p:nvSpPr>
        <p:spPr>
          <a:xfrm>
            <a:off x="8992887" y="3057205"/>
            <a:ext cx="1801916" cy="36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87" y="0"/>
                </a:lnTo>
                <a:lnTo>
                  <a:pt x="812" y="76"/>
                </a:lnTo>
                <a:lnTo>
                  <a:pt x="486" y="289"/>
                </a:lnTo>
                <a:lnTo>
                  <a:pt x="229" y="613"/>
                </a:lnTo>
                <a:lnTo>
                  <a:pt x="60" y="1024"/>
                </a:lnTo>
                <a:lnTo>
                  <a:pt x="0" y="1497"/>
                </a:lnTo>
                <a:lnTo>
                  <a:pt x="0" y="20103"/>
                </a:lnTo>
                <a:lnTo>
                  <a:pt x="60" y="20576"/>
                </a:lnTo>
                <a:lnTo>
                  <a:pt x="229" y="20987"/>
                </a:lnTo>
                <a:lnTo>
                  <a:pt x="486" y="21311"/>
                </a:lnTo>
                <a:lnTo>
                  <a:pt x="812" y="21524"/>
                </a:lnTo>
                <a:lnTo>
                  <a:pt x="1187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Off val="21666"/>
            </a:scheme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72" name="object 10"/>
          <p:cNvSpPr txBox="1"/>
          <p:nvPr/>
        </p:nvSpPr>
        <p:spPr>
          <a:xfrm>
            <a:off x="9124773" y="3294931"/>
            <a:ext cx="1538144" cy="322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Info</a:t>
            </a:r>
            <a:r>
              <a:rPr spc="-54"/>
              <a:t> </a:t>
            </a:r>
            <a:r>
              <a:t>+</a:t>
            </a:r>
          </a:p>
          <a:p>
            <a:pPr indent="12700">
              <a:spcBef>
                <a:spcPts val="900"/>
              </a:spcBef>
              <a:defRPr sz="1300" b="1" spc="-6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D’AUTRES</a:t>
            </a:r>
            <a:r>
              <a:rPr spc="-65"/>
              <a:t> </a:t>
            </a:r>
            <a:r>
              <a:rPr spc="-19"/>
              <a:t>PRÉPAS </a:t>
            </a:r>
            <a:r>
              <a:rPr spc="-19">
                <a:solidFill>
                  <a:srgbClr val="000000"/>
                </a:solidFill>
              </a:rPr>
              <a:t>d</a:t>
            </a:r>
            <a:r>
              <a:rPr>
                <a:solidFill>
                  <a:srgbClr val="000000"/>
                </a:solidFill>
              </a:rPr>
              <a:t>onnent</a:t>
            </a:r>
            <a:r>
              <a:rPr spc="-6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accès aux</a:t>
            </a:r>
            <a:r>
              <a:rPr spc="-39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écoles</a:t>
            </a:r>
            <a:r>
              <a:rPr spc="-32">
                <a:solidFill>
                  <a:srgbClr val="000000"/>
                </a:solidFill>
              </a:rPr>
              <a:t> </a:t>
            </a:r>
            <a:r>
              <a:rPr spc="0">
                <a:solidFill>
                  <a:srgbClr val="000000"/>
                </a:solidFill>
              </a:rPr>
              <a:t>d’ingénieurs</a:t>
            </a:r>
            <a:r>
              <a:rPr spc="-26"/>
              <a:t> </a:t>
            </a:r>
            <a:r>
              <a:rPr spc="0"/>
              <a:t>:</a:t>
            </a:r>
          </a:p>
          <a:p>
            <a:pPr marL="12700" marR="301625">
              <a:buSzPct val="100000"/>
              <a:buChar char="-"/>
              <a:tabLst>
                <a:tab pos="88900" algn="l"/>
              </a:tabLst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les</a:t>
            </a:r>
            <a:r>
              <a:rPr spc="-58"/>
              <a:t> </a:t>
            </a:r>
            <a:r>
              <a:rPr spc="-6"/>
              <a:t>cycles</a:t>
            </a:r>
            <a:r>
              <a:rPr spc="-65"/>
              <a:t> </a:t>
            </a:r>
            <a:r>
              <a:t>préparatoires </a:t>
            </a:r>
            <a:r>
              <a:rPr spc="-344"/>
              <a:t> </a:t>
            </a:r>
            <a:r>
              <a:rPr spc="-6"/>
              <a:t>communs</a:t>
            </a:r>
          </a:p>
          <a:p>
            <a:pPr marL="90169" indent="-78105">
              <a:buSzPct val="100000"/>
              <a:buChar char="-"/>
              <a:tabLst>
                <a:tab pos="88900" algn="l"/>
              </a:tabLst>
              <a:defRPr sz="1300" b="1">
                <a:latin typeface="+mj-lt"/>
                <a:ea typeface="+mj-ea"/>
                <a:cs typeface="+mj-cs"/>
                <a:sym typeface="Arial"/>
              </a:defRPr>
            </a:pPr>
            <a:r>
              <a:t>les</a:t>
            </a:r>
            <a:r>
              <a:rPr spc="-45"/>
              <a:t> </a:t>
            </a:r>
            <a:r>
              <a:t>prépas</a:t>
            </a:r>
            <a:r>
              <a:rPr spc="-39"/>
              <a:t> </a:t>
            </a:r>
            <a:r>
              <a:t>intégrées</a:t>
            </a:r>
          </a:p>
          <a:p>
            <a:pPr indent="12700">
              <a:spcBef>
                <a:spcPts val="500"/>
              </a:spcBef>
              <a:defRPr sz="13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PRÉ</a:t>
            </a:r>
            <a:r>
              <a:rPr spc="-97"/>
              <a:t>P</a:t>
            </a:r>
            <a:r>
              <a:t>A</a:t>
            </a:r>
            <a:r>
              <a:rPr spc="-52"/>
              <a:t> </a:t>
            </a:r>
            <a:r>
              <a:t>TSI</a:t>
            </a:r>
          </a:p>
          <a:p>
            <a:pPr indent="12700">
              <a:defRPr sz="1300" b="1" spc="-19">
                <a:latin typeface="+mj-lt"/>
                <a:ea typeface="+mj-ea"/>
                <a:cs typeface="+mj-cs"/>
                <a:sym typeface="Arial"/>
              </a:defRPr>
            </a:pPr>
            <a:r>
              <a:t>Trois</a:t>
            </a:r>
            <a:r>
              <a:rPr spc="-45"/>
              <a:t> </a:t>
            </a:r>
            <a:r>
              <a:rPr spc="-6"/>
              <a:t>classes</a:t>
            </a:r>
            <a:r>
              <a:rPr spc="-45"/>
              <a:t> </a:t>
            </a:r>
            <a:r>
              <a:rPr spc="-6"/>
              <a:t>accueillent </a:t>
            </a:r>
            <a:r>
              <a:t>des</a:t>
            </a:r>
            <a:r>
              <a:rPr spc="-65"/>
              <a:t> </a:t>
            </a:r>
            <a:r>
              <a:t>bacheliers</a:t>
            </a:r>
            <a:r>
              <a:rPr spc="-65"/>
              <a:t> </a:t>
            </a:r>
            <a:r>
              <a:t>professionnels </a:t>
            </a:r>
            <a:r>
              <a:rPr spc="-338"/>
              <a:t> </a:t>
            </a:r>
          </a:p>
          <a:p>
            <a:pPr indent="12700">
              <a:defRPr sz="1300" b="1" spc="-19">
                <a:latin typeface="+mj-lt"/>
                <a:ea typeface="+mj-ea"/>
                <a:cs typeface="+mj-cs"/>
                <a:sym typeface="Arial"/>
              </a:defRPr>
            </a:pPr>
            <a:r>
              <a:rPr spc="-6"/>
              <a:t>en</a:t>
            </a:r>
            <a:r>
              <a:rPr spc="-13"/>
              <a:t> </a:t>
            </a:r>
            <a:r>
              <a:t>3</a:t>
            </a:r>
            <a:r>
              <a:rPr spc="-6"/>
              <a:t> ans.</a:t>
            </a:r>
          </a:p>
        </p:txBody>
      </p:sp>
      <p:sp>
        <p:nvSpPr>
          <p:cNvPr id="273" name="Titre 1"/>
          <p:cNvSpPr txBox="1"/>
          <p:nvPr/>
        </p:nvSpPr>
        <p:spPr>
          <a:xfrm>
            <a:off x="325870" y="325918"/>
            <a:ext cx="10297147" cy="869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 lnSpcReduction="10000"/>
          </a:bodyPr>
          <a:lstStyle/>
          <a:p>
            <a:pPr algn="ctr" defTabSz="786384">
              <a:defRPr sz="2924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22069">
                      <a:srgbClr val="F9B94A"/>
                    </a:gs>
                    <a:gs pos="95909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ClasseS préparatoireS SCIentifiques</a:t>
            </a:r>
            <a:br/>
            <a:endParaRPr/>
          </a:p>
        </p:txBody>
      </p:sp>
      <p:grpSp>
        <p:nvGrpSpPr>
          <p:cNvPr id="276" name="Espace réservé du texte 2"/>
          <p:cNvGrpSpPr/>
          <p:nvPr/>
        </p:nvGrpSpPr>
        <p:grpSpPr>
          <a:xfrm>
            <a:off x="265053" y="812590"/>
            <a:ext cx="10418780" cy="1402897"/>
            <a:chOff x="0" y="0"/>
            <a:chExt cx="10418778" cy="1402896"/>
          </a:xfrm>
        </p:grpSpPr>
        <p:sp>
          <p:nvSpPr>
            <p:cNvPr id="274" name="Rectangle"/>
            <p:cNvSpPr/>
            <p:nvPr/>
          </p:nvSpPr>
          <p:spPr>
            <a:xfrm>
              <a:off x="0" y="0"/>
              <a:ext cx="10418779" cy="1402897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275" name="&gt;&gt; Concours Mines Ponts, Centrale Supélec, Polytechnique, Cesi, Epita-Ipsa-Esme,…"/>
            <p:cNvSpPr txBox="1"/>
            <p:nvPr/>
          </p:nvSpPr>
          <p:spPr>
            <a:xfrm>
              <a:off x="224505" y="234669"/>
              <a:ext cx="10150209" cy="6148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1" i="1">
                  <a:latin typeface="+mj-lt"/>
                  <a:ea typeface="+mj-ea"/>
                  <a:cs typeface="+mj-cs"/>
                  <a:sym typeface="Arial"/>
                </a:defRPr>
              </a:pPr>
              <a:r>
                <a:t>&gt;&gt; Concours Mines Ponts, Centrale Supélec, Polytechnique, Cesi, Epita-Ipsa-Esme,</a:t>
              </a:r>
            </a:p>
            <a:p>
              <a:pPr>
                <a:defRPr b="1" i="1">
                  <a:latin typeface="+mj-lt"/>
                  <a:ea typeface="+mj-ea"/>
                  <a:cs typeface="+mj-cs"/>
                  <a:sym typeface="Arial"/>
                </a:defRPr>
              </a:pPr>
              <a:r>
                <a:t>INP, Travaux publics, Arts et Métiers, INSA, ENS, Saint-Cyr, Écoles nationales vétérinaires…</a:t>
              </a:r>
            </a:p>
          </p:txBody>
        </p:sp>
      </p:grpSp>
      <p:sp>
        <p:nvSpPr>
          <p:cNvPr id="277" name="Espace réservé du texte 2"/>
          <p:cNvSpPr/>
          <p:nvPr/>
        </p:nvSpPr>
        <p:spPr>
          <a:xfrm>
            <a:off x="207117" y="2362196"/>
            <a:ext cx="8709374" cy="3884924"/>
          </a:xfrm>
          <a:prstGeom prst="rect">
            <a:avLst/>
          </a:prstGeom>
          <a:solidFill>
            <a:srgbClr val="F8E2D7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>
              <a:spcBef>
                <a:spcPts val="1400"/>
              </a:spcBef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</p:txBody>
      </p:sp>
      <p:sp>
        <p:nvSpPr>
          <p:cNvPr id="278" name="Prépa BCPST : Biologie chimie physique et sciences de la terre (Concours des écoles vétérinaires et d’agronomie) - Bac général…"/>
          <p:cNvSpPr txBox="1"/>
          <p:nvPr/>
        </p:nvSpPr>
        <p:spPr>
          <a:xfrm>
            <a:off x="-738296" y="2420880"/>
            <a:ext cx="12425479" cy="1215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500" b="1" i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400" b="1" i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marL="1009014" marR="2690495">
              <a:buSzPct val="100000"/>
              <a:buChar char="&gt;"/>
              <a:tabLst>
                <a:tab pos="11303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600"/>
              <a:t>Prépa </a:t>
            </a:r>
            <a:r>
              <a:rPr sz="1600" spc="-5"/>
              <a:t>BCPST</a:t>
            </a:r>
            <a:r>
              <a:rPr spc="-5"/>
              <a:t> </a:t>
            </a:r>
            <a:r>
              <a:t>: </a:t>
            </a:r>
            <a:r>
              <a:rPr b="0">
                <a:solidFill>
                  <a:srgbClr val="000000"/>
                </a:solidFill>
              </a:rPr>
              <a:t>Biologie chimie </a:t>
            </a:r>
            <a:r>
              <a:rPr b="0" spc="-5">
                <a:solidFill>
                  <a:srgbClr val="000000"/>
                </a:solidFill>
              </a:rPr>
              <a:t>physique et </a:t>
            </a:r>
            <a:r>
              <a:rPr b="0">
                <a:solidFill>
                  <a:srgbClr val="000000"/>
                </a:solidFill>
              </a:rPr>
              <a:t>sciences </a:t>
            </a:r>
            <a:r>
              <a:rPr b="0" spc="-5">
                <a:solidFill>
                  <a:srgbClr val="000000"/>
                </a:solidFill>
              </a:rPr>
              <a:t>de la </a:t>
            </a:r>
            <a:r>
              <a:rPr b="0">
                <a:solidFill>
                  <a:srgbClr val="000000"/>
                </a:solidFill>
              </a:rPr>
              <a:t>terre (Concours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des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écoles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vétérinaires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et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d’agronomie)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- </a:t>
            </a:r>
            <a:r>
              <a:rPr spc="-5">
                <a:solidFill>
                  <a:srgbClr val="000000"/>
                </a:solidFill>
              </a:rPr>
              <a:t>Bac</a:t>
            </a:r>
            <a:r>
              <a:rPr spc="-1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général</a:t>
            </a:r>
          </a:p>
          <a:p>
            <a:pPr marL="1009014" marR="2620645">
              <a:spcBef>
                <a:spcPts val="500"/>
              </a:spcBef>
              <a:buSzPct val="100000"/>
              <a:buChar char="&gt;"/>
              <a:tabLst>
                <a:tab pos="11303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 MP2I </a:t>
            </a:r>
            <a:r>
              <a:t>: </a:t>
            </a:r>
            <a:r>
              <a:rPr b="0">
                <a:solidFill>
                  <a:srgbClr val="000000"/>
                </a:solidFill>
              </a:rPr>
              <a:t>Mathématiques </a:t>
            </a:r>
            <a:r>
              <a:rPr b="0" spc="-5">
                <a:solidFill>
                  <a:srgbClr val="000000"/>
                </a:solidFill>
              </a:rPr>
              <a:t>physique ingénierie et informatique </a:t>
            </a:r>
            <a:r>
              <a:rPr b="0" spc="-295">
                <a:solidFill>
                  <a:srgbClr val="000000"/>
                </a:solidFill>
              </a:rPr>
              <a:t> </a:t>
            </a:r>
            <a:r>
              <a:rPr b="0" spc="5">
                <a:solidFill>
                  <a:srgbClr val="000000"/>
                </a:solidFill>
              </a:rPr>
              <a:t>2</a:t>
            </a:r>
            <a:r>
              <a:rPr b="0" spc="7" baseline="25924">
                <a:solidFill>
                  <a:srgbClr val="000000"/>
                </a:solidFill>
              </a:rPr>
              <a:t>e</a:t>
            </a:r>
            <a:r>
              <a:rPr b="0" spc="135" baseline="25924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année </a:t>
            </a:r>
            <a:r>
              <a:rPr b="0" spc="-50">
                <a:solidFill>
                  <a:srgbClr val="000000"/>
                </a:solidFill>
              </a:rPr>
              <a:t>MP,</a:t>
            </a:r>
            <a:r>
              <a:rPr b="0">
                <a:solidFill>
                  <a:srgbClr val="000000"/>
                </a:solidFill>
              </a:rPr>
              <a:t> MPI</a:t>
            </a:r>
            <a:r>
              <a:rPr b="0" spc="-5">
                <a:solidFill>
                  <a:srgbClr val="000000"/>
                </a:solidFill>
              </a:rPr>
              <a:t> ou </a:t>
            </a:r>
            <a:r>
              <a:rPr b="0">
                <a:solidFill>
                  <a:srgbClr val="000000"/>
                </a:solidFill>
              </a:rPr>
              <a:t>PSI -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spc="-5">
                <a:solidFill>
                  <a:srgbClr val="000000"/>
                </a:solidFill>
              </a:rPr>
              <a:t>Bac </a:t>
            </a:r>
            <a:r>
              <a:rPr>
                <a:solidFill>
                  <a:srgbClr val="000000"/>
                </a:solidFill>
              </a:rPr>
              <a:t>général</a:t>
            </a:r>
          </a:p>
        </p:txBody>
      </p:sp>
      <p:sp>
        <p:nvSpPr>
          <p:cNvPr id="279" name="Prépa MPSI : Mathématiques physique et sciences de l’ingénieur  2e année MP ou PSI - Bac général…"/>
          <p:cNvSpPr txBox="1"/>
          <p:nvPr/>
        </p:nvSpPr>
        <p:spPr>
          <a:xfrm>
            <a:off x="290856" y="3841779"/>
            <a:ext cx="8541896" cy="1914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8100" marR="136525">
              <a:spcBef>
                <a:spcPts val="600"/>
              </a:spcBef>
              <a:buSzPct val="100000"/>
              <a:buChar char="&gt;"/>
              <a:tabLst>
                <a:tab pos="1524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 MPSI </a:t>
            </a:r>
            <a:r>
              <a:t>: </a:t>
            </a:r>
            <a:r>
              <a:rPr b="0">
                <a:solidFill>
                  <a:srgbClr val="000000"/>
                </a:solidFill>
              </a:rPr>
              <a:t>Mathématiques </a:t>
            </a:r>
            <a:r>
              <a:rPr b="0" spc="-5">
                <a:solidFill>
                  <a:srgbClr val="000000"/>
                </a:solidFill>
              </a:rPr>
              <a:t>physique et </a:t>
            </a:r>
            <a:r>
              <a:rPr b="0">
                <a:solidFill>
                  <a:srgbClr val="000000"/>
                </a:solidFill>
              </a:rPr>
              <a:t>sciences </a:t>
            </a:r>
            <a:r>
              <a:rPr b="0" spc="-5">
                <a:solidFill>
                  <a:srgbClr val="000000"/>
                </a:solidFill>
              </a:rPr>
              <a:t>de l’ingénieur </a:t>
            </a:r>
            <a:r>
              <a:rPr b="0" spc="-295">
                <a:solidFill>
                  <a:srgbClr val="000000"/>
                </a:solidFill>
              </a:rPr>
              <a:t> </a:t>
            </a:r>
            <a:r>
              <a:rPr b="0" spc="5">
                <a:solidFill>
                  <a:srgbClr val="000000"/>
                </a:solidFill>
              </a:rPr>
              <a:t>2</a:t>
            </a:r>
            <a:r>
              <a:rPr b="0" spc="7" baseline="25924">
                <a:solidFill>
                  <a:srgbClr val="000000"/>
                </a:solidFill>
              </a:rPr>
              <a:t>e</a:t>
            </a:r>
            <a:r>
              <a:rPr b="0" spc="135" baseline="25924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année </a:t>
            </a:r>
            <a:r>
              <a:rPr b="0">
                <a:solidFill>
                  <a:srgbClr val="000000"/>
                </a:solidFill>
              </a:rPr>
              <a:t>MP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ou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PSI - </a:t>
            </a:r>
            <a:r>
              <a:rPr spc="-5">
                <a:solidFill>
                  <a:srgbClr val="000000"/>
                </a:solidFill>
              </a:rPr>
              <a:t>Bac </a:t>
            </a:r>
            <a:r>
              <a:rPr>
                <a:solidFill>
                  <a:srgbClr val="000000"/>
                </a:solidFill>
              </a:rPr>
              <a:t>général</a:t>
            </a:r>
          </a:p>
          <a:p>
            <a:pPr marL="38100" marR="687705">
              <a:spcBef>
                <a:spcPts val="600"/>
              </a:spcBef>
              <a:buSzPct val="100000"/>
              <a:buChar char="&gt;"/>
              <a:tabLst>
                <a:tab pos="1524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</a:t>
            </a:r>
            <a:r>
              <a:rPr sz="1500" spc="-16"/>
              <a:t> </a:t>
            </a:r>
            <a:r>
              <a:rPr sz="1500"/>
              <a:t>PCSI</a:t>
            </a:r>
            <a:r>
              <a:rPr spc="-10"/>
              <a:t> </a:t>
            </a:r>
            <a:r>
              <a:t>:</a:t>
            </a:r>
            <a:r>
              <a:rPr spc="-10"/>
              <a:t> </a:t>
            </a:r>
            <a:r>
              <a:rPr b="0">
                <a:solidFill>
                  <a:srgbClr val="000000"/>
                </a:solidFill>
              </a:rPr>
              <a:t>Physique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chimie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et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sciences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de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l’ingénieur </a:t>
            </a:r>
            <a:endParaRPr spc="-5"/>
          </a:p>
          <a:p>
            <a:pPr marR="687705" indent="38100">
              <a:tabLst>
                <a:tab pos="152400" algn="l"/>
              </a:tabLst>
              <a:defRPr sz="1400" spc="-290"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pc="0"/>
              <a:t>2</a:t>
            </a:r>
            <a:r>
              <a:rPr spc="0" baseline="25924"/>
              <a:t>e</a:t>
            </a:r>
            <a:r>
              <a:rPr spc="135" baseline="25924"/>
              <a:t> </a:t>
            </a:r>
            <a:r>
              <a:rPr spc="-5"/>
              <a:t>année </a:t>
            </a:r>
            <a:r>
              <a:rPr spc="0"/>
              <a:t>PC</a:t>
            </a:r>
            <a:r>
              <a:rPr spc="-5"/>
              <a:t> ou </a:t>
            </a:r>
            <a:r>
              <a:rPr spc="0"/>
              <a:t>PSI -</a:t>
            </a:r>
            <a:r>
              <a:rPr spc="-5"/>
              <a:t> </a:t>
            </a:r>
            <a:r>
              <a:rPr b="1" spc="-5"/>
              <a:t>Bac </a:t>
            </a:r>
            <a:r>
              <a:rPr b="1" spc="0"/>
              <a:t>général</a:t>
            </a:r>
          </a:p>
          <a:p>
            <a:pPr marL="38100" marR="391795">
              <a:spcBef>
                <a:spcPts val="500"/>
              </a:spcBef>
              <a:buSzPct val="100000"/>
              <a:buChar char="&gt;"/>
              <a:tabLst>
                <a:tab pos="1524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</a:t>
            </a:r>
            <a:r>
              <a:rPr sz="1500" spc="-16"/>
              <a:t> </a:t>
            </a:r>
            <a:r>
              <a:rPr sz="1500"/>
              <a:t>PTSI</a:t>
            </a:r>
            <a:r>
              <a:rPr sz="1500" spc="-10"/>
              <a:t> </a:t>
            </a:r>
            <a:r>
              <a:t>:</a:t>
            </a:r>
            <a:r>
              <a:rPr spc="-15"/>
              <a:t> </a:t>
            </a:r>
            <a:r>
              <a:rPr b="0">
                <a:solidFill>
                  <a:srgbClr val="000000"/>
                </a:solidFill>
              </a:rPr>
              <a:t>Physique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technologie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et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sciences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de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l’ingénieur </a:t>
            </a:r>
            <a:r>
              <a:rPr b="0" spc="-29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2</a:t>
            </a:r>
            <a:r>
              <a:rPr b="0" baseline="25924">
                <a:solidFill>
                  <a:srgbClr val="000000"/>
                </a:solidFill>
              </a:rPr>
              <a:t>e</a:t>
            </a:r>
            <a:r>
              <a:rPr b="0" spc="135" baseline="25924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année </a:t>
            </a:r>
            <a:r>
              <a:rPr b="0">
                <a:solidFill>
                  <a:srgbClr val="000000"/>
                </a:solidFill>
              </a:rPr>
              <a:t>PT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ou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PSI - </a:t>
            </a:r>
            <a:r>
              <a:rPr spc="-5">
                <a:solidFill>
                  <a:srgbClr val="000000"/>
                </a:solidFill>
              </a:rPr>
              <a:t>Bac</a:t>
            </a:r>
            <a:r>
              <a:rPr spc="-1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général</a:t>
            </a:r>
          </a:p>
          <a:p>
            <a:pPr marL="158114" indent="-120650">
              <a:spcBef>
                <a:spcPts val="500"/>
              </a:spcBef>
              <a:buSzPct val="100000"/>
              <a:buChar char="&gt;"/>
              <a:tabLst>
                <a:tab pos="1524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</a:t>
            </a:r>
            <a:r>
              <a:rPr sz="1500" spc="-5"/>
              <a:t> </a:t>
            </a:r>
            <a:r>
              <a:rPr sz="1500"/>
              <a:t>TB</a:t>
            </a:r>
            <a:r>
              <a:t> : </a:t>
            </a:r>
            <a:r>
              <a:rPr b="0" spc="-20">
                <a:solidFill>
                  <a:srgbClr val="000000"/>
                </a:solidFill>
              </a:rPr>
              <a:t>Technologie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biologie </a:t>
            </a:r>
            <a:r>
              <a:rPr>
                <a:solidFill>
                  <a:srgbClr val="000000"/>
                </a:solidFill>
              </a:rPr>
              <a:t>Bac </a:t>
            </a:r>
            <a:r>
              <a:rPr spc="-45">
                <a:solidFill>
                  <a:srgbClr val="000000"/>
                </a:solidFill>
              </a:rPr>
              <a:t>STAV</a:t>
            </a:r>
            <a:r>
              <a:rPr spc="-5">
                <a:solidFill>
                  <a:srgbClr val="000000"/>
                </a:solidFill>
              </a:rPr>
              <a:t> ou </a:t>
            </a:r>
            <a:r>
              <a:rPr>
                <a:solidFill>
                  <a:srgbClr val="000000"/>
                </a:solidFill>
              </a:rPr>
              <a:t>STL</a:t>
            </a:r>
            <a:r>
              <a:rPr spc="-45">
                <a:solidFill>
                  <a:srgbClr val="000000"/>
                </a:solidFill>
              </a:rPr>
              <a:t> </a:t>
            </a:r>
            <a:endParaRPr spc="-45"/>
          </a:p>
          <a:p>
            <a:pPr marL="158114" indent="-120650">
              <a:spcBef>
                <a:spcPts val="500"/>
              </a:spcBef>
              <a:buSzPct val="100000"/>
              <a:buChar char="&gt;"/>
              <a:tabLst>
                <a:tab pos="152400" algn="l"/>
              </a:tabLst>
              <a:defRPr sz="1400" b="1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sz="1500"/>
              <a:t>Prépa</a:t>
            </a:r>
            <a:r>
              <a:rPr sz="1500" spc="-5"/>
              <a:t> </a:t>
            </a:r>
            <a:r>
              <a:rPr sz="1500"/>
              <a:t>TPC</a:t>
            </a:r>
            <a:r>
              <a:rPr sz="1500" spc="-5"/>
              <a:t> </a:t>
            </a:r>
            <a:r>
              <a:t>:</a:t>
            </a:r>
            <a:r>
              <a:rPr spc="-25"/>
              <a:t> </a:t>
            </a:r>
            <a:r>
              <a:rPr b="0" spc="-20">
                <a:solidFill>
                  <a:srgbClr val="000000"/>
                </a:solidFill>
              </a:rPr>
              <a:t>Technologie</a:t>
            </a:r>
            <a:r>
              <a:rPr b="0" spc="-5">
                <a:solidFill>
                  <a:srgbClr val="000000"/>
                </a:solidFill>
              </a:rPr>
              <a:t> et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physique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chimie -</a:t>
            </a:r>
            <a:r>
              <a:rPr b="0" spc="-5">
                <a:solidFill>
                  <a:srgbClr val="000000"/>
                </a:solidFill>
              </a:rPr>
              <a:t> </a:t>
            </a:r>
            <a:r>
              <a:rPr spc="-5">
                <a:solidFill>
                  <a:srgbClr val="000000"/>
                </a:solidFill>
              </a:rPr>
              <a:t>Bac</a:t>
            </a:r>
            <a:r>
              <a:rPr spc="-10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STL</a:t>
            </a:r>
          </a:p>
          <a:p>
            <a:pPr marL="161290" indent="-123825">
              <a:spcBef>
                <a:spcPts val="500"/>
              </a:spcBef>
              <a:buSzPct val="100000"/>
              <a:buChar char="&gt;"/>
              <a:tabLst>
                <a:tab pos="152400" algn="l"/>
              </a:tabLst>
              <a:defRPr sz="1400" b="1" spc="-25">
                <a:solidFill>
                  <a:srgbClr val="E1000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sz="1500" spc="-26"/>
              <a:t> Prép</a:t>
            </a:r>
            <a:r>
              <a:rPr sz="1500" spc="0"/>
              <a:t>a</a:t>
            </a:r>
            <a:r>
              <a:rPr sz="1500" spc="-48"/>
              <a:t> </a:t>
            </a:r>
            <a:r>
              <a:rPr sz="1500" spc="-26"/>
              <a:t>TS</a:t>
            </a:r>
            <a:r>
              <a:rPr sz="1500" spc="0"/>
              <a:t>I</a:t>
            </a:r>
            <a:r>
              <a:rPr sz="1500" spc="-48"/>
              <a:t> </a:t>
            </a:r>
            <a:r>
              <a:rPr spc="0"/>
              <a:t>:</a:t>
            </a:r>
            <a:r>
              <a:rPr spc="-45"/>
              <a:t> </a:t>
            </a:r>
            <a:r>
              <a:rPr b="0" spc="-145">
                <a:solidFill>
                  <a:srgbClr val="000000"/>
                </a:solidFill>
              </a:rPr>
              <a:t>T</a:t>
            </a:r>
            <a:r>
              <a:rPr b="0">
                <a:solidFill>
                  <a:srgbClr val="000000"/>
                </a:solidFill>
              </a:rPr>
              <a:t>echnologi</a:t>
            </a:r>
            <a:r>
              <a:rPr b="0" spc="0">
                <a:solidFill>
                  <a:srgbClr val="000000"/>
                </a:solidFill>
              </a:rPr>
              <a:t>e</a:t>
            </a:r>
            <a:r>
              <a:rPr b="0" spc="-45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e</a:t>
            </a:r>
            <a:r>
              <a:rPr b="0" spc="0">
                <a:solidFill>
                  <a:srgbClr val="000000"/>
                </a:solidFill>
              </a:rPr>
              <a:t>t</a:t>
            </a:r>
            <a:r>
              <a:rPr b="0" spc="-45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science</a:t>
            </a:r>
            <a:r>
              <a:rPr b="0" spc="0">
                <a:solidFill>
                  <a:srgbClr val="000000"/>
                </a:solidFill>
              </a:rPr>
              <a:t>s</a:t>
            </a:r>
            <a:r>
              <a:rPr b="0" spc="-45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industrielle</a:t>
            </a:r>
            <a:r>
              <a:rPr b="0" spc="0">
                <a:solidFill>
                  <a:srgbClr val="000000"/>
                </a:solidFill>
              </a:rPr>
              <a:t>s</a:t>
            </a:r>
            <a:r>
              <a:rPr b="0" spc="-45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-</a:t>
            </a:r>
            <a:r>
              <a:rPr b="0" spc="-4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Ba</a:t>
            </a:r>
            <a:r>
              <a:rPr spc="0">
                <a:solidFill>
                  <a:srgbClr val="000000"/>
                </a:solidFill>
              </a:rPr>
              <a:t>c</a:t>
            </a:r>
            <a:r>
              <a:rPr spc="-4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STI2</a:t>
            </a:r>
            <a:r>
              <a:rPr spc="0">
                <a:solidFill>
                  <a:srgbClr val="000000"/>
                </a:solidFill>
              </a:rPr>
              <a:t>D</a:t>
            </a:r>
            <a:r>
              <a:rPr spc="-4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o</a:t>
            </a:r>
            <a:r>
              <a:rPr spc="0">
                <a:solidFill>
                  <a:srgbClr val="000000"/>
                </a:solidFill>
              </a:rPr>
              <a:t>u</a:t>
            </a:r>
            <a:r>
              <a:rPr spc="-45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STL</a:t>
            </a:r>
          </a:p>
        </p:txBody>
      </p:sp>
      <p:sp>
        <p:nvSpPr>
          <p:cNvPr id="280" name="object 11"/>
          <p:cNvSpPr txBox="1">
            <a:spLocks noGrp="1"/>
          </p:cNvSpPr>
          <p:nvPr>
            <p:ph type="title"/>
          </p:nvPr>
        </p:nvSpPr>
        <p:spPr>
          <a:xfrm>
            <a:off x="189544" y="6393828"/>
            <a:ext cx="3076180" cy="299721"/>
          </a:xfrm>
          <a:prstGeom prst="rect">
            <a:avLst/>
          </a:prstGeom>
        </p:spPr>
        <p:txBody>
          <a:bodyPr/>
          <a:lstStyle/>
          <a:p>
            <a:pPr marL="209550" indent="-197485">
              <a:spcBef>
                <a:spcPts val="100"/>
              </a:spcBef>
              <a:buClr>
                <a:srgbClr val="E1000F"/>
              </a:buClr>
              <a:buSzPct val="100000"/>
              <a:buChar char="&gt;"/>
              <a:tabLst>
                <a:tab pos="203200" algn="l"/>
              </a:tabLst>
              <a:defRPr sz="11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LES</a:t>
            </a:r>
            <a:r>
              <a:rPr u="sng" spc="-6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CLASSES PRÉPARATOIRES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SCIENTIFIQUES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itre 1"/>
          <p:cNvSpPr txBox="1">
            <a:spLocks noGrp="1"/>
          </p:cNvSpPr>
          <p:nvPr>
            <p:ph type="ctrTitle"/>
          </p:nvPr>
        </p:nvSpPr>
        <p:spPr>
          <a:xfrm rot="20455633">
            <a:off x="-163096" y="3241239"/>
            <a:ext cx="3837725" cy="738058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2A2A2A"/>
                </a:solidFill>
              </a:defRPr>
            </a:lvl1pPr>
          </a:lstStyle>
          <a:p>
            <a:r>
              <a:t>LES CPES</a:t>
            </a:r>
          </a:p>
        </p:txBody>
      </p:sp>
      <p:sp>
        <p:nvSpPr>
          <p:cNvPr id="283" name="Sous-titre 2"/>
          <p:cNvSpPr txBox="1">
            <a:spLocks noGrp="1"/>
          </p:cNvSpPr>
          <p:nvPr>
            <p:ph type="subTitle" idx="1"/>
          </p:nvPr>
        </p:nvSpPr>
        <p:spPr>
          <a:xfrm>
            <a:off x="3719736" y="1124743"/>
            <a:ext cx="8280921" cy="4968554"/>
          </a:xfrm>
          <a:prstGeom prst="rect">
            <a:avLst/>
          </a:prstGeom>
        </p:spPr>
        <p:txBody>
          <a:bodyPr anchor="ctr"/>
          <a:lstStyle/>
          <a:p>
            <a:pPr lvl="1" indent="457200" algn="l">
              <a:defRPr sz="3600">
                <a:solidFill>
                  <a:srgbClr val="FCBB8B"/>
                </a:solidFill>
              </a:defRPr>
            </a:pPr>
            <a:r>
              <a:t>CYCLES</a:t>
            </a:r>
          </a:p>
          <a:p>
            <a:pPr lvl="1" indent="457200" algn="l">
              <a:defRPr sz="3600">
                <a:solidFill>
                  <a:srgbClr val="FCBB8B"/>
                </a:solidFill>
              </a:defRPr>
            </a:pPr>
            <a:endParaRPr/>
          </a:p>
          <a:p>
            <a:pPr lvl="1" indent="457200" algn="l">
              <a:defRPr sz="3600">
                <a:solidFill>
                  <a:srgbClr val="FCBB8B"/>
                </a:solidFill>
              </a:defRPr>
            </a:pPr>
            <a:r>
              <a:t>PLURIDISCIPLINNAIRES   </a:t>
            </a:r>
          </a:p>
          <a:p>
            <a:pPr lvl="1" indent="457200" algn="l">
              <a:defRPr sz="3600">
                <a:solidFill>
                  <a:srgbClr val="FCBB8B"/>
                </a:solidFill>
              </a:defRPr>
            </a:pPr>
            <a:endParaRPr/>
          </a:p>
          <a:p>
            <a:pPr lvl="1" indent="457200" algn="l">
              <a:defRPr sz="3600">
                <a:solidFill>
                  <a:srgbClr val="FCBB8B"/>
                </a:solidFill>
              </a:defRPr>
            </a:pPr>
            <a:r>
              <a:t>D’ETUDES  SUPERIEURES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re 1"/>
          <p:cNvSpPr txBox="1">
            <a:spLocks noGrp="1"/>
          </p:cNvSpPr>
          <p:nvPr>
            <p:ph type="title"/>
          </p:nvPr>
        </p:nvSpPr>
        <p:spPr>
          <a:xfrm>
            <a:off x="609600" y="44623"/>
            <a:ext cx="9652000" cy="1143001"/>
          </a:xfrm>
          <a:prstGeom prst="rect">
            <a:avLst/>
          </a:prstGeom>
        </p:spPr>
        <p:txBody>
          <a:bodyPr/>
          <a:lstStyle/>
          <a:p>
            <a:pPr algn="ctr">
              <a:defRPr sz="3400"/>
            </a:pPr>
            <a:r>
              <a:t>CPES cycles pluridisciplinaires </a:t>
            </a:r>
          </a:p>
          <a:p>
            <a:pPr algn="ctr">
              <a:defRPr sz="3400"/>
            </a:pPr>
            <a:r>
              <a:t>d’études supérieures </a:t>
            </a:r>
          </a:p>
        </p:txBody>
      </p:sp>
      <p:sp>
        <p:nvSpPr>
          <p:cNvPr id="286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179015" y="1689723"/>
            <a:ext cx="10513170" cy="484632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Les cycles pluridisciplinaires d’études supérieures sont de nouveaux cursus d’excellence </a:t>
            </a:r>
          </a:p>
          <a:p>
            <a:pPr>
              <a:defRPr b="1"/>
            </a:pPr>
            <a:r>
              <a:t>Formation en 3 ans</a:t>
            </a:r>
          </a:p>
          <a:p>
            <a:pPr>
              <a:defRPr b="1"/>
            </a:pPr>
            <a:r>
              <a:t>Débouchent sur une Licence</a:t>
            </a:r>
          </a:p>
          <a:p>
            <a:pPr>
              <a:defRPr b="1"/>
            </a:pPr>
            <a:r>
              <a:t>Les contenus croisent plusieurs champs du savoir : </a:t>
            </a:r>
            <a:r>
              <a:rPr sz="2000"/>
              <a:t>sciences et sociétés, environnement et énergies nouvelles, humanités, lettres et société, économie, innovations biomédicales et pharmaceutiques</a:t>
            </a:r>
          </a:p>
          <a:p>
            <a:pPr>
              <a:defRPr b="1"/>
            </a:pPr>
            <a:r>
              <a:t>Dans les lycées qui disposent de CPGE ou dans certains parcours de Licence</a:t>
            </a:r>
          </a:p>
          <a:p>
            <a:pPr>
              <a:defRPr b="1"/>
            </a:pPr>
            <a:r>
              <a:t>Généralement une CPES par région académique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re 1"/>
          <p:cNvSpPr txBox="1">
            <a:spLocks noGrp="1"/>
          </p:cNvSpPr>
          <p:nvPr>
            <p:ph type="title"/>
          </p:nvPr>
        </p:nvSpPr>
        <p:spPr>
          <a:xfrm>
            <a:off x="609600" y="320040"/>
            <a:ext cx="9652000" cy="1143001"/>
          </a:xfrm>
          <a:prstGeom prst="rect">
            <a:avLst/>
          </a:prstGeom>
        </p:spPr>
        <p:txBody>
          <a:bodyPr/>
          <a:lstStyle/>
          <a:p>
            <a:pPr algn="ctr">
              <a:defRPr sz="3400"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12911">
                      <a:srgbClr val="FBCF99"/>
                    </a:gs>
                    <a:gs pos="97662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CPES cycles pluridisciplinaires </a:t>
            </a:r>
          </a:p>
          <a:p>
            <a:pPr algn="ctr">
              <a:defRPr sz="3400">
                <a:gradFill flip="none" rotWithShape="1">
                  <a:gsLst>
                    <a:gs pos="0">
                      <a:srgbClr val="FEF7F0"/>
                    </a:gs>
                    <a:gs pos="10000">
                      <a:srgbClr val="FEF2E7"/>
                    </a:gs>
                    <a:gs pos="12911">
                      <a:srgbClr val="FBCF99"/>
                    </a:gs>
                    <a:gs pos="97662">
                      <a:srgbClr val="F9B94A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d’études supérieures </a:t>
            </a:r>
            <a:r>
              <a:rPr sz="2100"/>
              <a:t>(suite)</a:t>
            </a:r>
          </a:p>
        </p:txBody>
      </p:sp>
      <p:sp>
        <p:nvSpPr>
          <p:cNvPr id="28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09600" y="2008520"/>
            <a:ext cx="9652001" cy="5059945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A ne pas confondre avec les CPES: cycles </a:t>
            </a:r>
            <a:r>
              <a:rPr b="1"/>
              <a:t>préparatoires</a:t>
            </a:r>
            <a:r>
              <a:t> aux études supérieures :</a:t>
            </a:r>
          </a:p>
          <a:p>
            <a:pPr>
              <a:defRPr sz="3200"/>
            </a:pPr>
            <a:r>
              <a:t>Qui sont des classes préparatoire de 1 à 2 ans pour préparer à l’entrée en CPGE ou en études supérieures</a:t>
            </a:r>
          </a:p>
          <a:p>
            <a:pPr lvl="2">
              <a:defRPr sz="2800"/>
            </a:pPr>
            <a:r>
              <a:t>Exemple CPES AA ( arts appliqués) , Lycée Chopin de Nancy , pour se préparer à l’entrée en écoles d’arts ou d’arts appliqués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itre 1"/>
          <p:cNvSpPr txBox="1">
            <a:spLocks noGrp="1"/>
          </p:cNvSpPr>
          <p:nvPr>
            <p:ph type="ctrTitle"/>
          </p:nvPr>
        </p:nvSpPr>
        <p:spPr>
          <a:xfrm rot="20455633">
            <a:off x="127172" y="3254533"/>
            <a:ext cx="2931074" cy="876704"/>
          </a:xfrm>
          <a:prstGeom prst="rect">
            <a:avLst/>
          </a:prstGeom>
        </p:spPr>
        <p:txBody>
          <a:bodyPr anchor="ctr"/>
          <a:lstStyle/>
          <a:p>
            <a:pPr algn="ctr">
              <a:defRPr sz="3600">
                <a:solidFill>
                  <a:srgbClr val="A34B73"/>
                </a:solidFill>
              </a:defRPr>
            </a:pPr>
            <a:r>
              <a:t>Les </a:t>
            </a:r>
            <a:r>
              <a:rPr sz="4000"/>
              <a:t>IEP</a:t>
            </a:r>
          </a:p>
        </p:txBody>
      </p:sp>
      <p:sp>
        <p:nvSpPr>
          <p:cNvPr id="292" name="Sous-titre 2"/>
          <p:cNvSpPr txBox="1">
            <a:spLocks noGrp="1"/>
          </p:cNvSpPr>
          <p:nvPr>
            <p:ph type="subTitle" idx="1"/>
          </p:nvPr>
        </p:nvSpPr>
        <p:spPr>
          <a:xfrm>
            <a:off x="3719736" y="1124742"/>
            <a:ext cx="8280922" cy="4968556"/>
          </a:xfrm>
          <a:prstGeom prst="rect">
            <a:avLst/>
          </a:prstGeom>
        </p:spPr>
        <p:txBody>
          <a:bodyPr anchor="ctr"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Les instituts d’études politiques 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Sciences Po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ZoneTexte 4"/>
          <p:cNvSpPr txBox="1"/>
          <p:nvPr/>
        </p:nvSpPr>
        <p:spPr>
          <a:xfrm>
            <a:off x="596791" y="351252"/>
            <a:ext cx="10006822" cy="420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831">
                      <a:srgbClr val="FEF2E7"/>
                    </a:gs>
                    <a:gs pos="13675">
                      <a:srgbClr val="F9B94A"/>
                    </a:gs>
                    <a:gs pos="99234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INSTITUT D’ETUDES POLITIQUES/</a:t>
            </a:r>
          </a:p>
          <a:p>
            <a:pPr algn="ctr">
              <a:defRPr sz="3600" b="1" cap="all">
                <a:ln w="3175" cap="flat">
                  <a:solidFill>
                    <a:srgbClr val="5B194D"/>
                  </a:solidFill>
                  <a:prstDash val="solid"/>
                  <a:round/>
                </a:ln>
                <a:gradFill flip="none" rotWithShape="1">
                  <a:gsLst>
                    <a:gs pos="0">
                      <a:srgbClr val="FEF7F0"/>
                    </a:gs>
                    <a:gs pos="831">
                      <a:srgbClr val="FEF2E7"/>
                    </a:gs>
                    <a:gs pos="13675">
                      <a:srgbClr val="F9B94A"/>
                    </a:gs>
                    <a:gs pos="99234">
                      <a:srgbClr val="FBCF99"/>
                    </a:gs>
                    <a:gs pos="100000">
                      <a:srgbClr val="FEF2E7"/>
                    </a:gs>
                  </a:gsLst>
                  <a:lin ang="5400000" scaled="0"/>
                </a:gra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SCIENCES PO</a:t>
            </a:r>
          </a:p>
          <a:p>
            <a:pPr>
              <a:defRPr sz="1400">
                <a:solidFill>
                  <a:srgbClr val="FC10DA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>
              <a:defRPr sz="2400">
                <a:solidFill>
                  <a:srgbClr val="FC10DA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1er cycle 3 ans </a:t>
            </a:r>
            <a:r>
              <a:rPr>
                <a:solidFill>
                  <a:srgbClr val="000000"/>
                </a:solidFill>
              </a:rPr>
              <a:t>: Des études pluridisciplinaires pour comprendre le monde contemporain (droit, économie, sociologie, langues vivantes, relations internationales), une grande ouverture à l’international (semestre ou année d’études à l’étranger)</a:t>
            </a:r>
          </a:p>
          <a:p>
            <a:pPr>
              <a:defRPr sz="2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</a:t>
            </a:r>
            <a:r>
              <a:rPr>
                <a:solidFill>
                  <a:srgbClr val="FC10DA"/>
                </a:solidFill>
              </a:rPr>
              <a:t>2</a:t>
            </a:r>
            <a:r>
              <a:rPr baseline="30000">
                <a:solidFill>
                  <a:srgbClr val="FC10DA"/>
                </a:solidFill>
              </a:rPr>
              <a:t>ème</a:t>
            </a:r>
            <a:r>
              <a:rPr>
                <a:solidFill>
                  <a:srgbClr val="FC10DA"/>
                </a:solidFill>
              </a:rPr>
              <a:t> cycle  2 ans</a:t>
            </a:r>
            <a:r>
              <a:t>:  pour se spécialiser et acquérir une formation professionnelle dans des domaines variés: carrières internationales, administration publique,  finance, communication, journalisme, culture etc… </a:t>
            </a:r>
          </a:p>
        </p:txBody>
      </p:sp>
      <p:grpSp>
        <p:nvGrpSpPr>
          <p:cNvPr id="297" name="Rectangle à coins arrondis 5"/>
          <p:cNvGrpSpPr/>
          <p:nvPr/>
        </p:nvGrpSpPr>
        <p:grpSpPr>
          <a:xfrm>
            <a:off x="551071" y="4662261"/>
            <a:ext cx="4392802" cy="2091714"/>
            <a:chOff x="0" y="0"/>
            <a:chExt cx="4392800" cy="2091713"/>
          </a:xfrm>
        </p:grpSpPr>
        <p:sp>
          <p:nvSpPr>
            <p:cNvPr id="295" name="Rectangle aux angles arrondis"/>
            <p:cNvSpPr/>
            <p:nvPr/>
          </p:nvSpPr>
          <p:spPr>
            <a:xfrm>
              <a:off x="0" y="0"/>
              <a:ext cx="4392801" cy="2091714"/>
            </a:xfrm>
            <a:prstGeom prst="roundRect">
              <a:avLst>
                <a:gd name="adj" fmla="val 16667"/>
              </a:avLst>
            </a:prstGeom>
            <a:solidFill>
              <a:srgbClr val="FDE2B0"/>
            </a:solidFill>
            <a:ln w="25400" cap="flat">
              <a:solidFill>
                <a:srgbClr val="862D4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/>
              </a:pPr>
              <a:endParaRPr/>
            </a:p>
          </p:txBody>
        </p:sp>
        <p:sp>
          <p:nvSpPr>
            <p:cNvPr id="296" name="Sélections propres:…"/>
            <p:cNvSpPr txBox="1"/>
            <p:nvPr/>
          </p:nvSpPr>
          <p:spPr>
            <a:xfrm>
              <a:off x="160529" y="41286"/>
              <a:ext cx="4071742" cy="2009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b="1" u="sng"/>
              </a:pPr>
              <a:r>
                <a:t>Sélections propres: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Char char="➢"/>
                <a:defRPr b="1"/>
              </a:pPr>
              <a:r>
                <a:t> Collège Sciences Po Paris sur 7campus </a:t>
              </a:r>
              <a:r>
                <a:rPr sz="1600"/>
                <a:t>(post bac)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Char char="➢"/>
                <a:defRPr b="1"/>
              </a:pPr>
              <a:r>
                <a:t> Bordeaux </a:t>
              </a:r>
              <a:r>
                <a:rPr sz="1600"/>
                <a:t>(post bac, bac+3, bac+4)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Char char="➢"/>
                <a:defRPr b="1"/>
              </a:pPr>
              <a:r>
                <a:t> Grenoble </a:t>
              </a:r>
              <a:r>
                <a:rPr sz="1600"/>
                <a:t>(post bac , bac+2 après IUT Grenoble, bac + 3)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Char char="➢"/>
                <a:defRPr b="1"/>
              </a:pPr>
              <a:r>
                <a:t>Fontainebleau (</a:t>
              </a:r>
              <a:r>
                <a:rPr sz="1600"/>
                <a:t>post bac)</a:t>
              </a:r>
            </a:p>
          </p:txBody>
        </p:sp>
      </p:grpSp>
      <p:grpSp>
        <p:nvGrpSpPr>
          <p:cNvPr id="300" name="Rectangle à coins arrondis 6"/>
          <p:cNvGrpSpPr/>
          <p:nvPr/>
        </p:nvGrpSpPr>
        <p:grpSpPr>
          <a:xfrm>
            <a:off x="5861315" y="4662261"/>
            <a:ext cx="4248473" cy="2091715"/>
            <a:chOff x="0" y="0"/>
            <a:chExt cx="4248472" cy="2091713"/>
          </a:xfrm>
        </p:grpSpPr>
        <p:sp>
          <p:nvSpPr>
            <p:cNvPr id="298" name="Rectangle aux angles arrondis"/>
            <p:cNvSpPr/>
            <p:nvPr/>
          </p:nvSpPr>
          <p:spPr>
            <a:xfrm>
              <a:off x="0" y="0"/>
              <a:ext cx="4248473" cy="2091714"/>
            </a:xfrm>
            <a:prstGeom prst="roundRect">
              <a:avLst>
                <a:gd name="adj" fmla="val 16667"/>
              </a:avLst>
            </a:prstGeom>
            <a:solidFill>
              <a:srgbClr val="FDE2B0"/>
            </a:solidFill>
            <a:ln w="25400" cap="flat">
              <a:solidFill>
                <a:srgbClr val="862D4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600" b="1"/>
              </a:pPr>
              <a:endParaRPr/>
            </a:p>
          </p:txBody>
        </p:sp>
        <p:sp>
          <p:nvSpPr>
            <p:cNvPr id="299" name="Concours commun: un seul concours pour 7 IEP…"/>
            <p:cNvSpPr txBox="1"/>
            <p:nvPr/>
          </p:nvSpPr>
          <p:spPr>
            <a:xfrm>
              <a:off x="160529" y="60336"/>
              <a:ext cx="3927414" cy="197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b="1" u="sng"/>
              </a:pPr>
              <a:r>
                <a:t>Concours commun: un seul concours pour 7 IEP </a:t>
              </a:r>
              <a:endParaRPr>
                <a:solidFill>
                  <a:srgbClr val="FFFFFF"/>
                </a:solidFill>
              </a:endParaRPr>
            </a:p>
            <a:p>
              <a:pPr>
                <a:defRPr b="1"/>
              </a:pPr>
              <a:r>
                <a:t>IEP d’Aix en P., Lille , Lyon, Rennes, St Germain en Laye, Strasbourg et Toulouse </a:t>
              </a:r>
              <a:r>
                <a:rPr sz="1600"/>
                <a:t>(post bac, bac+1)</a:t>
              </a:r>
              <a:r>
                <a:rPr sz="1600" b="0"/>
                <a:t>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1600"/>
              </a:pPr>
              <a:r>
                <a:t>+ D’INFO http://www.reseau-scpo.fr/</a:t>
              </a:r>
            </a:p>
          </p:txBody>
        </p:sp>
      </p:grp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itre 1"/>
          <p:cNvSpPr txBox="1">
            <a:spLocks noGrp="1"/>
          </p:cNvSpPr>
          <p:nvPr>
            <p:ph type="ctrTitle"/>
          </p:nvPr>
        </p:nvSpPr>
        <p:spPr>
          <a:xfrm rot="20455633">
            <a:off x="199450" y="3003681"/>
            <a:ext cx="2891984" cy="850639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A34B73"/>
                </a:solidFill>
              </a:defRPr>
            </a:lvl1pPr>
          </a:lstStyle>
          <a:p>
            <a:r>
              <a:t>LE DCG</a:t>
            </a:r>
          </a:p>
        </p:txBody>
      </p:sp>
      <p:sp>
        <p:nvSpPr>
          <p:cNvPr id="303" name="Sous-titre 2"/>
          <p:cNvSpPr txBox="1">
            <a:spLocks noGrp="1"/>
          </p:cNvSpPr>
          <p:nvPr>
            <p:ph type="subTitle" sz="quarter" idx="1"/>
          </p:nvPr>
        </p:nvSpPr>
        <p:spPr>
          <a:xfrm>
            <a:off x="3719736" y="2420888"/>
            <a:ext cx="8280922" cy="2016226"/>
          </a:xfrm>
          <a:prstGeom prst="rect">
            <a:avLst/>
          </a:prstGeom>
        </p:spPr>
        <p:txBody>
          <a:bodyPr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DIPLÔME 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DE 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COMPTABILITE ET DE GESTION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09600" y="1268758"/>
            <a:ext cx="9652000" cy="51869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200"/>
            </a:pPr>
            <a:r>
              <a:t>1</a:t>
            </a:r>
            <a:r>
              <a:rPr baseline="30000"/>
              <a:t>er</a:t>
            </a:r>
            <a:r>
              <a:t> diplôme de la filière expert-comptable, accessible après un bac général et un bac STMG</a:t>
            </a:r>
          </a:p>
          <a:p>
            <a:pPr marL="0" indent="0">
              <a:lnSpc>
                <a:spcPct val="90000"/>
              </a:lnSpc>
              <a:buSzTx/>
              <a:buNone/>
              <a:defRPr sz="2200"/>
            </a:pPr>
            <a:endParaRPr/>
          </a:p>
          <a:p>
            <a:pPr>
              <a:lnSpc>
                <a:spcPct val="90000"/>
              </a:lnSpc>
              <a:defRPr sz="2200"/>
            </a:pPr>
            <a:r>
              <a:t>Diplôme de niveau Bac +3, reconnu au grade de licence : comportant des enseignement de droit, de comptabilité, d’économie et d’anglais. 13 épreuves à valider, soit 4-5 épreuves par an. </a:t>
            </a:r>
          </a:p>
          <a:p>
            <a:pPr marL="0" indent="0">
              <a:lnSpc>
                <a:spcPct val="90000"/>
              </a:lnSpc>
              <a:buSzTx/>
              <a:buNone/>
              <a:defRPr sz="2200"/>
            </a:pPr>
            <a:endParaRPr/>
          </a:p>
          <a:p>
            <a:pPr>
              <a:lnSpc>
                <a:spcPct val="90000"/>
              </a:lnSpc>
              <a:defRPr sz="2200"/>
            </a:pPr>
            <a:r>
              <a:t>A l’issue du DCG, deux possibilités : </a:t>
            </a:r>
          </a:p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defRPr sz="1900">
                <a:solidFill>
                  <a:srgbClr val="6C6C6C"/>
                </a:solidFill>
              </a:defRPr>
            </a:pPr>
            <a:r>
              <a:t>Insertion professionnelle : postes de comptable en entreprise, contrôleur de gestion junior, gestionnaire de paie, collaborateur de cabinet d’expertise comptable et/ou de commissariat aux comptes.</a:t>
            </a:r>
          </a:p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defRPr sz="1900">
                <a:solidFill>
                  <a:srgbClr val="6C6C6C"/>
                </a:solidFill>
              </a:defRPr>
            </a:pPr>
            <a:r>
              <a:t>Poursuites d’études</a:t>
            </a:r>
          </a:p>
          <a:p>
            <a:pPr marL="758951" lvl="2" indent="-228600">
              <a:lnSpc>
                <a:spcPct val="90000"/>
              </a:lnSpc>
              <a:spcBef>
                <a:spcPts val="400"/>
              </a:spcBef>
              <a:buClr>
                <a:schemeClr val="accent4"/>
              </a:buClr>
              <a:defRPr sz="1700"/>
            </a:pPr>
            <a:r>
              <a:t>DSCG : diplôme supérieur de comptabilité et de gestion</a:t>
            </a:r>
          </a:p>
          <a:p>
            <a:pPr marL="758951" lvl="2" indent="-228600">
              <a:lnSpc>
                <a:spcPct val="90000"/>
              </a:lnSpc>
              <a:spcBef>
                <a:spcPts val="400"/>
              </a:spcBef>
              <a:buClr>
                <a:schemeClr val="accent4"/>
              </a:buClr>
              <a:defRPr sz="1700"/>
            </a:pPr>
            <a:r>
              <a:t>DEC : diplôme d’expertise comptable</a:t>
            </a:r>
          </a:p>
          <a:p>
            <a:pPr marL="758951" lvl="2" indent="-228600">
              <a:lnSpc>
                <a:spcPct val="90000"/>
              </a:lnSpc>
              <a:spcBef>
                <a:spcPts val="400"/>
              </a:spcBef>
              <a:buClr>
                <a:schemeClr val="accent4"/>
              </a:buClr>
              <a:defRPr sz="1700"/>
            </a:pPr>
            <a:r>
              <a:t>Master professionnel à l’université par ex. Comptabilité, contrôle, audit</a:t>
            </a:r>
          </a:p>
          <a:p>
            <a:pPr marL="758951" lvl="2" indent="-228600">
              <a:lnSpc>
                <a:spcPct val="90000"/>
              </a:lnSpc>
              <a:spcBef>
                <a:spcPts val="400"/>
              </a:spcBef>
              <a:buClr>
                <a:schemeClr val="accent4"/>
              </a:buClr>
              <a:defRPr sz="1700"/>
            </a:pPr>
            <a:r>
              <a:t>Ecoles de commerce</a:t>
            </a:r>
          </a:p>
        </p:txBody>
      </p:sp>
      <p:sp>
        <p:nvSpPr>
          <p:cNvPr id="306" name="Titre 1"/>
          <p:cNvSpPr txBox="1">
            <a:spLocks noGrp="1"/>
          </p:cNvSpPr>
          <p:nvPr>
            <p:ph type="title"/>
          </p:nvPr>
        </p:nvSpPr>
        <p:spPr>
          <a:xfrm>
            <a:off x="609600" y="320038"/>
            <a:ext cx="9652000" cy="732699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t>DCG : Diplôme de comptabilité et de gestion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39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005" y="1560426"/>
            <a:ext cx="6273055" cy="2784309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623394" y="4743987"/>
            <a:ext cx="4512501" cy="12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  <a:hlinkClick r:id="rId3"/>
              </a:rPr>
              <a:t>Terminales2022-2023.fr</a:t>
            </a:r>
            <a:r>
              <a:rPr lang="fr-FR" dirty="0">
                <a:solidFill>
                  <a:schemeClr val="accent1"/>
                </a:solidFill>
              </a:rPr>
              <a:t> :</a:t>
            </a:r>
            <a:r>
              <a:rPr lang="fr-FR" dirty="0"/>
              <a:t>  </a:t>
            </a:r>
          </a:p>
          <a:p>
            <a:r>
              <a:rPr lang="fr-FR" sz="1733" dirty="0"/>
              <a:t>Retrouvez toutes les informations sélectionnées par l’Onisep sur les filières, les formations, les métiers </a:t>
            </a:r>
          </a:p>
        </p:txBody>
      </p:sp>
      <p:sp>
        <p:nvSpPr>
          <p:cNvPr id="15" name="ZoneTexte 14"/>
          <p:cNvSpPr txBox="1"/>
          <p:nvPr/>
        </p:nvSpPr>
        <p:spPr>
          <a:xfrm flipH="1">
            <a:off x="5711958" y="4743987"/>
            <a:ext cx="5285081" cy="1466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1"/>
                </a:solidFill>
                <a:hlinkClick r:id="rId4"/>
              </a:rPr>
              <a:t>Parcoursup.fr</a:t>
            </a:r>
            <a:r>
              <a:rPr lang="fr-FR" dirty="0">
                <a:solidFill>
                  <a:schemeClr val="accent1"/>
                </a:solidFill>
                <a:hlinkClick r:id="rId4"/>
              </a:rPr>
              <a:t> </a:t>
            </a:r>
            <a:r>
              <a:rPr lang="fr-FR" dirty="0">
                <a:solidFill>
                  <a:schemeClr val="accent1"/>
                </a:solidFill>
              </a:rPr>
              <a:t>:  </a:t>
            </a:r>
          </a:p>
          <a:p>
            <a:pPr marL="380990" indent="-380990">
              <a:buFontTx/>
              <a:buChar char="-"/>
            </a:pPr>
            <a:r>
              <a:rPr lang="fr-FR" sz="1733" dirty="0"/>
              <a:t>Le moteur de recherche Parcoursup </a:t>
            </a:r>
          </a:p>
          <a:p>
            <a:pPr marL="380990" indent="-380990">
              <a:buFontTx/>
              <a:buChar char="-"/>
            </a:pPr>
            <a:r>
              <a:rPr lang="fr-FR" sz="1733" dirty="0"/>
              <a:t>un accès vers d’autres sites numériques d’aide à l’orientation et un lien vers le site de votre Région </a:t>
            </a:r>
          </a:p>
        </p:txBody>
      </p:sp>
      <p:sp>
        <p:nvSpPr>
          <p:cNvPr id="2" name="Rectangle à coins arrondis 6">
            <a:extLst>
              <a:ext uri="{FF2B5EF4-FFF2-40B4-BE49-F238E27FC236}">
                <a16:creationId xmlns:a16="http://schemas.microsoft.com/office/drawing/2014/main" id="{D6B32044-2777-BA50-5830-243AE6AF7D20}"/>
              </a:ext>
            </a:extLst>
          </p:cNvPr>
          <p:cNvSpPr/>
          <p:nvPr/>
        </p:nvSpPr>
        <p:spPr>
          <a:xfrm>
            <a:off x="5615947" y="260648"/>
            <a:ext cx="5952663" cy="459352"/>
          </a:xfrm>
          <a:prstGeom prst="roundRect">
            <a:avLst/>
          </a:prstGeom>
          <a:solidFill>
            <a:schemeClr val="accent6">
              <a:alpha val="69804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67" b="1" dirty="0">
                <a:solidFill>
                  <a:schemeClr val="tx1"/>
                </a:solidFill>
              </a:rPr>
              <a:t>Des outils pour préparer votre projet d’orientation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825" y="1316766"/>
            <a:ext cx="4971639" cy="27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0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695752" y="188640"/>
            <a:ext cx="9792735" cy="648072"/>
          </a:xfrm>
        </p:spPr>
        <p:txBody>
          <a:bodyPr>
            <a:normAutofit fontScale="90000"/>
          </a:bodyPr>
          <a:lstStyle/>
          <a:p>
            <a:br>
              <a:rPr lang="fr-FR" sz="2800" dirty="0"/>
            </a:br>
            <a:r>
              <a:rPr lang="fr-FR" sz="2800" dirty="0"/>
              <a:t>DEVENIR DES BACHELIERS PAR TYPE DE FORMATIONS </a:t>
            </a:r>
            <a:br>
              <a:rPr lang="fr-FR" sz="2800" dirty="0"/>
            </a:br>
            <a:endParaRPr lang="fr-FR" sz="1800" dirty="0">
              <a:latin typeface="Arial Black" panose="020B0A04020102020204" pitchFamily="34" charset="0"/>
            </a:endParaRPr>
          </a:p>
        </p:txBody>
      </p:sp>
      <p:graphicFrame>
        <p:nvGraphicFramePr>
          <p:cNvPr id="17" name="Espace réservé du contenu 16"/>
          <p:cNvGraphicFramePr>
            <a:graphicFrameLocks noGrp="1"/>
          </p:cNvGraphicFramePr>
          <p:nvPr>
            <p:ph sz="half" idx="1"/>
          </p:nvPr>
        </p:nvGraphicFramePr>
        <p:xfrm>
          <a:off x="609600" y="1412776"/>
          <a:ext cx="4694238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Espace réservé du contenu 20"/>
          <p:cNvGraphicFramePr>
            <a:graphicFrameLocks noGrp="1"/>
          </p:cNvGraphicFramePr>
          <p:nvPr>
            <p:ph sz="half" idx="2"/>
          </p:nvPr>
        </p:nvGraphicFramePr>
        <p:xfrm>
          <a:off x="5572125" y="1404784"/>
          <a:ext cx="4694238" cy="472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09600" y="764704"/>
          <a:ext cx="95504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0400">
                  <a:extLst>
                    <a:ext uri="{9D8B030D-6E8A-4147-A177-3AD203B41FA5}">
                      <a16:colId xmlns:a16="http://schemas.microsoft.com/office/drawing/2014/main" val="598756224"/>
                    </a:ext>
                  </a:extLst>
                </a:gridCol>
              </a:tblGrid>
              <a:tr h="33307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Procédure </a:t>
                      </a:r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Parcoursup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 2022 - Propositions </a:t>
                      </a:r>
                    </a:p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Bilan de l’affectation – SAIO – Académie Nancy-Metz - édition 2021-2022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0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03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09600" y="320040"/>
            <a:ext cx="9518848" cy="588680"/>
          </a:xfrm>
        </p:spPr>
        <p:txBody>
          <a:bodyPr>
            <a:normAutofit/>
          </a:bodyPr>
          <a:lstStyle/>
          <a:p>
            <a:r>
              <a:rPr lang="fr-FR" sz="2800" dirty="0"/>
              <a:t>NEO BACHELIERS A L’UNIVERSITE DE LORRAINE EN L1</a:t>
            </a: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904729"/>
              </p:ext>
            </p:extLst>
          </p:nvPr>
        </p:nvGraphicFramePr>
        <p:xfrm>
          <a:off x="609600" y="1609725"/>
          <a:ext cx="9652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09600" y="908720"/>
          <a:ext cx="92308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0816">
                  <a:extLst>
                    <a:ext uri="{9D8B030D-6E8A-4147-A177-3AD203B41FA5}">
                      <a16:colId xmlns:a16="http://schemas.microsoft.com/office/drawing/2014/main" val="399599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Fiches bac – SAIO – Académie Nancy-Metz – édition 2023</a:t>
                      </a:r>
                      <a:endParaRPr lang="fr-FR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381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2982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re 1"/>
          <p:cNvSpPr txBox="1">
            <a:spLocks noGrp="1"/>
          </p:cNvSpPr>
          <p:nvPr>
            <p:ph type="ctrTitle"/>
          </p:nvPr>
        </p:nvSpPr>
        <p:spPr>
          <a:xfrm rot="20455633">
            <a:off x="-374297" y="1984062"/>
            <a:ext cx="3837727" cy="2030718"/>
          </a:xfrm>
          <a:prstGeom prst="rect">
            <a:avLst/>
          </a:prstGeom>
        </p:spPr>
        <p:txBody>
          <a:bodyPr/>
          <a:lstStyle/>
          <a:p>
            <a:pPr algn="ctr">
              <a:defRPr sz="3200">
                <a:solidFill>
                  <a:srgbClr val="A34B73"/>
                </a:solidFill>
              </a:defRPr>
            </a:pPr>
            <a:r>
              <a:t>LES </a:t>
            </a:r>
            <a:br/>
            <a:r>
              <a:t>FILIERES UNIVERSITAIRES</a:t>
            </a:r>
            <a:br/>
            <a:endParaRPr/>
          </a:p>
        </p:txBody>
      </p:sp>
      <p:sp>
        <p:nvSpPr>
          <p:cNvPr id="91" name="Sous-titre 2"/>
          <p:cNvSpPr txBox="1">
            <a:spLocks noGrp="1"/>
          </p:cNvSpPr>
          <p:nvPr>
            <p:ph type="subTitle" idx="1"/>
          </p:nvPr>
        </p:nvSpPr>
        <p:spPr>
          <a:xfrm>
            <a:off x="3719736" y="1124742"/>
            <a:ext cx="8280922" cy="4968556"/>
          </a:xfrm>
          <a:prstGeom prst="rect">
            <a:avLst/>
          </a:prstGeom>
        </p:spPr>
        <p:txBody>
          <a:bodyPr/>
          <a:lstStyle/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Licence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Master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BUT</a:t>
            </a: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2300">
                <a:solidFill>
                  <a:srgbClr val="6C6C6C"/>
                </a:solidFill>
              </a:defRPr>
            </a:pPr>
            <a:endParaRPr sz="2300">
              <a:solidFill>
                <a:srgbClr val="6C6C6C"/>
              </a:solidFill>
            </a:endParaRPr>
          </a:p>
          <a:p>
            <a:pPr lvl="1" indent="457200" algn="ctr">
              <a:spcBef>
                <a:spcPts val="500"/>
              </a:spcBef>
              <a:defRPr sz="3600">
                <a:solidFill>
                  <a:srgbClr val="FCBB8B"/>
                </a:solidFill>
              </a:defRPr>
            </a:pPr>
            <a:r>
              <a:t>Licence professionnelle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re 1"/>
          <p:cNvSpPr txBox="1">
            <a:spLocks noGrp="1"/>
          </p:cNvSpPr>
          <p:nvPr>
            <p:ph type="title" idx="4294967295"/>
          </p:nvPr>
        </p:nvSpPr>
        <p:spPr>
          <a:xfrm>
            <a:off x="-1" y="404664"/>
            <a:ext cx="11161715" cy="1123951"/>
          </a:xfrm>
          <a:prstGeom prst="rect">
            <a:avLst/>
          </a:prstGeom>
        </p:spPr>
        <p:txBody>
          <a:bodyPr/>
          <a:lstStyle/>
          <a:p>
            <a:pPr algn="ctr">
              <a:defRPr sz="2700">
                <a:gradFill flip="none" rotWithShape="1">
                  <a:gsLst>
                    <a:gs pos="50">
                      <a:srgbClr val="FEF7F0"/>
                    </a:gs>
                    <a:gs pos="8992">
                      <a:srgbClr val="F9B94A"/>
                    </a:gs>
                    <a:gs pos="49000">
                      <a:srgbClr val="FBCF99"/>
                    </a:gs>
                    <a:gs pos="99655">
                      <a:srgbClr val="FEF2E7"/>
                    </a:gs>
                    <a:gs pos="100000">
                      <a:srgbClr val="FEF2E7"/>
                    </a:gs>
                  </a:gsLst>
                  <a:lin ang="5400000" scaled="0"/>
                </a:gradFill>
              </a:defRPr>
            </a:pPr>
            <a:r>
              <a:t>LES FILIERES </a:t>
            </a:r>
            <a:r>
              <a:rPr>
                <a:gradFill flip="none" rotWithShape="1">
                  <a:gsLst>
                    <a:gs pos="0">
                      <a:srgbClr val="FEF7F0"/>
                    </a:gs>
                    <a:gs pos="975">
                      <a:srgbClr val="F9B94A"/>
                    </a:gs>
                    <a:gs pos="98192">
                      <a:srgbClr val="FBCF99"/>
                    </a:gs>
                    <a:gs pos="99655">
                      <a:srgbClr val="FEF2E7"/>
                    </a:gs>
                    <a:gs pos="100000">
                      <a:srgbClr val="FEF2E7"/>
                    </a:gs>
                  </a:gsLst>
                  <a:lin ang="5400000" scaled="0"/>
                </a:gradFill>
              </a:rPr>
              <a:t>UNIVERSITAIRES</a:t>
            </a:r>
            <a:br>
              <a:rPr>
                <a:gradFill flip="none" rotWithShape="1">
                  <a:gsLst>
                    <a:gs pos="0">
                      <a:srgbClr val="FEF7F0"/>
                    </a:gs>
                    <a:gs pos="975">
                      <a:srgbClr val="F9B94A"/>
                    </a:gs>
                    <a:gs pos="98192">
                      <a:srgbClr val="FBCF99"/>
                    </a:gs>
                    <a:gs pos="99655">
                      <a:srgbClr val="FEF2E7"/>
                    </a:gs>
                    <a:gs pos="100000">
                      <a:srgbClr val="FEF2E7"/>
                    </a:gs>
                  </a:gsLst>
                  <a:lin ang="5400000" scaled="0"/>
                </a:gradFill>
              </a:rPr>
            </a:br>
            <a:r>
              <a:rPr sz="3400">
                <a:gradFill flip="none" rotWithShape="1">
                  <a:gsLst>
                    <a:gs pos="0">
                      <a:srgbClr val="FEF7F0"/>
                    </a:gs>
                    <a:gs pos="975">
                      <a:srgbClr val="F9B94A"/>
                    </a:gs>
                    <a:gs pos="98192">
                      <a:srgbClr val="FBCF99"/>
                    </a:gs>
                    <a:gs pos="99655">
                      <a:srgbClr val="FEF2E7"/>
                    </a:gs>
                    <a:gs pos="100000">
                      <a:srgbClr val="FEF2E7"/>
                    </a:gs>
                  </a:gsLst>
                  <a:lin ang="5400000" scaled="0"/>
                </a:gradFill>
              </a:rPr>
              <a:t>LICENCE</a:t>
            </a:r>
          </a:p>
        </p:txBody>
      </p:sp>
      <p:sp>
        <p:nvSpPr>
          <p:cNvPr id="94" name="Espace réservé du texte 2"/>
          <p:cNvSpPr txBox="1">
            <a:spLocks noGrp="1"/>
          </p:cNvSpPr>
          <p:nvPr>
            <p:ph type="body" sz="quarter" idx="4294967295"/>
          </p:nvPr>
        </p:nvSpPr>
        <p:spPr>
          <a:xfrm>
            <a:off x="191342" y="2488145"/>
            <a:ext cx="5184580" cy="3173105"/>
          </a:xfrm>
          <a:prstGeom prst="rect">
            <a:avLst/>
          </a:prstGeom>
          <a:solidFill>
            <a:srgbClr val="F8E2D7"/>
          </a:solidFill>
          <a:ln w="9525">
            <a:solidFill>
              <a:srgbClr val="000000"/>
            </a:solidFill>
            <a:round/>
          </a:ln>
        </p:spPr>
        <p:txBody>
          <a:bodyPr lIns="0" tIns="0" rIns="0" bIns="0"/>
          <a:lstStyle/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 b="1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3 ans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Contenu généraliste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Spécialisation progressive: en 2</a:t>
            </a:r>
            <a:r>
              <a:rPr baseline="30000"/>
              <a:t>ème</a:t>
            </a:r>
            <a:r>
              <a:t> et 3</a:t>
            </a:r>
            <a:r>
              <a:rPr baseline="30000"/>
              <a:t>ème</a:t>
            </a:r>
            <a:r>
              <a:t> année : Parcours types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Stage</a:t>
            </a:r>
            <a:r>
              <a:t> : souvent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t>en 3</a:t>
            </a:r>
            <a:r>
              <a:rPr baseline="30000"/>
              <a:t>ème</a:t>
            </a:r>
            <a:r>
              <a:t> année</a:t>
            </a:r>
          </a:p>
          <a:p>
            <a:pPr marL="431999" indent="-323998">
              <a:spcBef>
                <a:spcPts val="1400"/>
              </a:spcBef>
              <a:buSzPct val="45000"/>
              <a:buFont typeface="Helvetica"/>
              <a:buChar char="●"/>
              <a:defRPr sz="18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Des enseignements d’ouverture: UE mineures </a:t>
            </a:r>
          </a:p>
        </p:txBody>
      </p:sp>
      <p:grpSp>
        <p:nvGrpSpPr>
          <p:cNvPr id="97" name="Espace réservé du texte 2"/>
          <p:cNvGrpSpPr/>
          <p:nvPr/>
        </p:nvGrpSpPr>
        <p:grpSpPr>
          <a:xfrm>
            <a:off x="5591942" y="2488201"/>
            <a:ext cx="5040565" cy="3173048"/>
            <a:chOff x="0" y="-1"/>
            <a:chExt cx="5040564" cy="3173047"/>
          </a:xfrm>
        </p:grpSpPr>
        <p:sp>
          <p:nvSpPr>
            <p:cNvPr id="95" name="Rectangle"/>
            <p:cNvSpPr/>
            <p:nvPr/>
          </p:nvSpPr>
          <p:spPr>
            <a:xfrm>
              <a:off x="-1" y="-2"/>
              <a:ext cx="5040565" cy="3173048"/>
            </a:xfrm>
            <a:prstGeom prst="rect">
              <a:avLst/>
            </a:prstGeom>
            <a:solidFill>
              <a:srgbClr val="F8E2D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spcBef>
                  <a:spcPts val="1400"/>
                </a:spcBef>
                <a:defRPr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96" name="Cours en semestre…"/>
            <p:cNvSpPr txBox="1"/>
            <p:nvPr/>
          </p:nvSpPr>
          <p:spPr>
            <a:xfrm>
              <a:off x="4761" y="316522"/>
              <a:ext cx="5031040" cy="254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Cours en semestre</a:t>
              </a:r>
              <a:endPara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Evaluation/partiel en fin de semestre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Validation de crédits : 60 ECTS/ an 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Licence= 180 ECTS</a:t>
              </a:r>
            </a:p>
            <a:p>
              <a:pPr marL="431999" indent="-323998">
                <a:spcBef>
                  <a:spcPts val="1400"/>
                </a:spcBef>
                <a:buSzPct val="45000"/>
                <a:buFont typeface="Helvetica"/>
                <a:buChar char="●"/>
                <a:defRPr sz="20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b="1"/>
                <a:t>Poursuites d’études</a:t>
              </a:r>
              <a:r>
                <a:t> : LICENCE PRO, MASTER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re 1"/>
          <p:cNvSpPr txBox="1">
            <a:spLocks noGrp="1"/>
          </p:cNvSpPr>
          <p:nvPr>
            <p:ph type="title" idx="4294967295"/>
          </p:nvPr>
        </p:nvSpPr>
        <p:spPr>
          <a:xfrm>
            <a:off x="479375" y="188640"/>
            <a:ext cx="10088850" cy="935509"/>
          </a:xfrm>
          <a:prstGeom prst="rect">
            <a:avLst/>
          </a:prstGeom>
        </p:spPr>
        <p:txBody>
          <a:bodyPr/>
          <a:lstStyle/>
          <a:p>
            <a:pPr algn="ctr">
              <a:defRPr sz="3000"/>
            </a:pPr>
            <a:r>
              <a:t>LICENCES A l’UNIVERSITE DE LORRAINE</a:t>
            </a:r>
            <a:br/>
            <a:r>
              <a:rPr sz="2500">
                <a:solidFill>
                  <a:srgbClr val="404040"/>
                </a:solidFill>
              </a:rPr>
              <a:t>SCIENCES HUMAINES ET SOCIALES</a:t>
            </a:r>
          </a:p>
        </p:txBody>
      </p:sp>
      <p:sp>
        <p:nvSpPr>
          <p:cNvPr id="100" name="Espace réservé du texte 2"/>
          <p:cNvSpPr txBox="1"/>
          <p:nvPr/>
        </p:nvSpPr>
        <p:spPr>
          <a:xfrm>
            <a:off x="335358" y="1550283"/>
            <a:ext cx="5112572" cy="4879976"/>
          </a:xfrm>
          <a:prstGeom prst="rect">
            <a:avLst/>
          </a:prstGeom>
          <a:solidFill>
            <a:srgbClr val="FEF0D7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Histoire 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Histoire de l’art et archéologie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Géographie et aménagement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Psychologie </a:t>
            </a:r>
            <a:endParaRPr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Sociologie</a:t>
            </a: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6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Info-Communication</a:t>
            </a:r>
          </a:p>
        </p:txBody>
      </p:sp>
      <p:sp>
        <p:nvSpPr>
          <p:cNvPr id="101" name="Espace réservé du texte 3"/>
          <p:cNvSpPr txBox="1"/>
          <p:nvPr/>
        </p:nvSpPr>
        <p:spPr>
          <a:xfrm>
            <a:off x="5579764" y="1579561"/>
            <a:ext cx="4968554" cy="363537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Philosophie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Théologie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Humanités	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Sciences du langage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6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Sciences de l’éducation, à partir de la L2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 txBox="1">
            <a:spLocks noGrp="1"/>
          </p:cNvSpPr>
          <p:nvPr>
            <p:ph type="title" idx="4294967295"/>
          </p:nvPr>
        </p:nvSpPr>
        <p:spPr>
          <a:xfrm>
            <a:off x="607275" y="126669"/>
            <a:ext cx="9721082" cy="1223542"/>
          </a:xfrm>
          <a:prstGeom prst="rect">
            <a:avLst/>
          </a:prstGeom>
        </p:spPr>
        <p:txBody>
          <a:bodyPr/>
          <a:lstStyle/>
          <a:p>
            <a:pPr algn="ctr"/>
            <a:r>
              <a:t> LICENCES A l’UNIVERSITE DE LORRAINE</a:t>
            </a:r>
            <a:br/>
            <a:r>
              <a:rPr sz="3200">
                <a:solidFill>
                  <a:srgbClr val="404040"/>
                </a:solidFill>
              </a:rPr>
              <a:t>ARTS LETTRES LANGUES</a:t>
            </a:r>
          </a:p>
        </p:txBody>
      </p:sp>
      <p:sp>
        <p:nvSpPr>
          <p:cNvPr id="104" name="Espace réservé du texte 3"/>
          <p:cNvSpPr txBox="1"/>
          <p:nvPr/>
        </p:nvSpPr>
        <p:spPr>
          <a:xfrm>
            <a:off x="47326" y="1772816"/>
            <a:ext cx="6234934" cy="4587876"/>
          </a:xfrm>
          <a:prstGeom prst="rect">
            <a:avLst/>
          </a:prstGeom>
          <a:solidFill>
            <a:srgbClr val="EEE0F1"/>
          </a:solidFill>
          <a:ln>
            <a:solidFill>
              <a:srgbClr val="0D0D0D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863999" lvl="1" indent="-323999">
              <a:lnSpc>
                <a:spcPct val="150000"/>
              </a:lnSpc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Langues, Littératures et Civilisations Etrangères et Régionales</a:t>
            </a:r>
            <a:endParaRPr sz="1400"/>
          </a:p>
          <a:p>
            <a:pPr marL="1295998" lvl="2" indent="-288000">
              <a:lnSpc>
                <a:spcPct val="150000"/>
              </a:lnSpc>
              <a:buSzPct val="45000"/>
              <a:buFont typeface="Helvetica"/>
              <a:buChar char="●"/>
              <a:defRPr sz="22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Anglais, Italien, Allemand, Arabe, Espagnol, Russe…….</a:t>
            </a:r>
            <a:endParaRPr sz="1200"/>
          </a:p>
          <a:p>
            <a:pPr marL="1295998" lvl="2" indent="-288000">
              <a:lnSpc>
                <a:spcPct val="150000"/>
              </a:lnSpc>
              <a:spcBef>
                <a:spcPts val="800"/>
              </a:spcBef>
              <a:buSzPct val="45000"/>
              <a:buFont typeface="Helvetica"/>
              <a:buChar char="●"/>
              <a:defRPr sz="22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Bilangue- biculture 	</a:t>
            </a:r>
            <a:endParaRPr sz="12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Langues Etrangères Appliquées 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11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Lettres modernes/classiques</a:t>
            </a:r>
            <a:endParaRPr sz="1400"/>
          </a:p>
          <a:p>
            <a:pPr marL="863999" lvl="1" indent="-323999">
              <a:lnSpc>
                <a:spcPct val="150000"/>
              </a:lnSpc>
              <a:spcBef>
                <a:spcPts val="600"/>
              </a:spcBef>
              <a:buSzPct val="75000"/>
              <a:buFont typeface="Helvetica"/>
              <a:buChar char="–"/>
              <a:defRPr sz="2400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Etudes franco-allemandes</a:t>
            </a:r>
          </a:p>
        </p:txBody>
      </p:sp>
      <p:grpSp>
        <p:nvGrpSpPr>
          <p:cNvPr id="107" name="Espace réservé du texte 5"/>
          <p:cNvGrpSpPr/>
          <p:nvPr/>
        </p:nvGrpSpPr>
        <p:grpSpPr>
          <a:xfrm>
            <a:off x="6374996" y="1772815"/>
            <a:ext cx="4389566" cy="3406259"/>
            <a:chOff x="0" y="0"/>
            <a:chExt cx="4389565" cy="3406257"/>
          </a:xfrm>
        </p:grpSpPr>
        <p:sp>
          <p:nvSpPr>
            <p:cNvPr id="105" name="Rectangle"/>
            <p:cNvSpPr/>
            <p:nvPr/>
          </p:nvSpPr>
          <p:spPr>
            <a:xfrm>
              <a:off x="-1" y="-1"/>
              <a:ext cx="4389566" cy="3406259"/>
            </a:xfrm>
            <a:prstGeom prst="rect">
              <a:avLst/>
            </a:prstGeom>
            <a:solidFill>
              <a:srgbClr val="F2D7E0"/>
            </a:solidFill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lnSpc>
                  <a:spcPct val="150000"/>
                </a:lnSpc>
                <a:spcBef>
                  <a:spcPts val="1100"/>
                </a:spcBef>
                <a:defRPr sz="1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06" name="Arts plastiques…"/>
            <p:cNvSpPr txBox="1"/>
            <p:nvPr/>
          </p:nvSpPr>
          <p:spPr>
            <a:xfrm>
              <a:off x="4761" y="480752"/>
              <a:ext cx="4380041" cy="2444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863999" lvl="1" indent="-323999">
                <a:lnSpc>
                  <a:spcPct val="150000"/>
                </a:lnSpc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Arts plastiques </a:t>
              </a:r>
              <a:endParaRPr sz="1400"/>
            </a:p>
            <a:p>
              <a:pPr marL="863999" lvl="1" indent="-323999">
                <a:lnSpc>
                  <a:spcPct val="150000"/>
                </a:lnSpc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Musicologie</a:t>
              </a:r>
              <a:endParaRPr sz="1400"/>
            </a:p>
            <a:p>
              <a:pPr marL="863999" lvl="1" indent="-323999">
                <a:lnSpc>
                  <a:spcPct val="150000"/>
                </a:lnSpc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Arts du spectacle </a:t>
              </a:r>
              <a:endParaRPr sz="1400"/>
            </a:p>
            <a:p>
              <a:pPr marL="863999" lvl="1" indent="-323999">
                <a:lnSpc>
                  <a:spcPct val="150000"/>
                </a:lnSpc>
                <a:spcBef>
                  <a:spcPts val="1100"/>
                </a:spcBef>
                <a:buSzPct val="75000"/>
                <a:buFont typeface="Helvetica"/>
                <a:buChar char="–"/>
                <a:defRPr sz="2400">
                  <a:solidFill>
                    <a:srgbClr val="40404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Etudes culturelles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pulent">
  <a:themeElements>
    <a:clrScheme name="Opul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FF"/>
      </a:hlink>
      <a:folHlink>
        <a:srgbClr val="FF00FF"/>
      </a:folHlink>
    </a:clrScheme>
    <a:fontScheme name="Opulen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FF"/>
      </a:hlink>
      <a:folHlink>
        <a:srgbClr val="FF00FF"/>
      </a:folHlink>
    </a:clrScheme>
    <a:fontScheme name="Opulen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  <a:effectStyle>
          <a:effectLst>
            <a:outerShdw blurRad="38100" dist="25400" dir="5400000" rotWithShape="0">
              <a:srgbClr val="6F253F">
                <a:alpha val="8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3270</Words>
  <Application>Microsoft Office PowerPoint</Application>
  <PresentationFormat>Grand écran</PresentationFormat>
  <Paragraphs>505</Paragraphs>
  <Slides>39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8" baseType="lpstr">
      <vt:lpstr>Arial</vt:lpstr>
      <vt:lpstr>Arial Black</vt:lpstr>
      <vt:lpstr>Century Gothic</vt:lpstr>
      <vt:lpstr>Helvetica</vt:lpstr>
      <vt:lpstr>Marianne</vt:lpstr>
      <vt:lpstr>Palatino Linotype</vt:lpstr>
      <vt:lpstr>StarSymbol</vt:lpstr>
      <vt:lpstr>Trebuchet MS</vt:lpstr>
      <vt:lpstr>Opulent</vt:lpstr>
      <vt:lpstr>CAP SUR L’ENSEIGNEMENT SUPERIEUR  </vt:lpstr>
      <vt:lpstr>SOMMAIRE</vt:lpstr>
      <vt:lpstr>Présentation PowerPoint</vt:lpstr>
      <vt:lpstr> DEVENIR DES BACHELIERS PAR TYPE DE FORMATIONS  </vt:lpstr>
      <vt:lpstr>NEO BACHELIERS A L’UNIVERSITE DE LORRAINE EN L1</vt:lpstr>
      <vt:lpstr>LES  FILIERES UNIVERSITAIRES </vt:lpstr>
      <vt:lpstr>LES FILIERES UNIVERSITAIRES LICENCE</vt:lpstr>
      <vt:lpstr>LICENCES A l’UNIVERSITE DE LORRAINE SCIENCES HUMAINES ET SOCIALES</vt:lpstr>
      <vt:lpstr> LICENCES A l’UNIVERSITE DE LORRAINE ARTS LETTRES LANGUES</vt:lpstr>
      <vt:lpstr>LICENCES A l’UNIVERSITE DE LORRAINE DROIT - ECONOMIE - GESTION et ISFATES</vt:lpstr>
      <vt:lpstr>LICENCES A l’UNIVERSITE DE LORRAINE SCIENCES ET TECHNOLOGIES, SANTE ET SPORT</vt:lpstr>
      <vt:lpstr>Présentation PowerPoint</vt:lpstr>
      <vt:lpstr>LES FILIERES UNIVERSITAIRES MASTERS</vt:lpstr>
      <vt:lpstr>LES FILIERES UNIVERSITAIRES BACHELOR UNIVERSITAIRE De TECHNOLOGIE </vt:lpstr>
      <vt:lpstr>BUT 24 spécialités avec des parcours de spécialisation</vt:lpstr>
      <vt:lpstr>LES FILIERES UNIVERSITAIRES LICENCES PROFESSIONNELLES</vt:lpstr>
      <vt:lpstr>LES ECOLES</vt:lpstr>
      <vt:lpstr>PARAMEDICAL / SOCIAL</vt:lpstr>
      <vt:lpstr>Présentation PowerPoint</vt:lpstr>
      <vt:lpstr>ECOLES INGENIEUR</vt:lpstr>
      <vt:lpstr>ARTS-  ARTS APPLIQUES</vt:lpstr>
      <vt:lpstr>ECOLE D’ARCHITECTURE</vt:lpstr>
      <vt:lpstr>LES ETUDES COURTES </vt:lpstr>
      <vt:lpstr>Les BTS UNE CENTAINE DE  spécialités</vt:lpstr>
      <vt:lpstr>Les BTS une centaine de spécialités</vt:lpstr>
      <vt:lpstr>Présentation PowerPoint</vt:lpstr>
      <vt:lpstr>LES CPGE</vt:lpstr>
      <vt:lpstr>CLASSE PRÉPARATOIRE AUX GRANDES ÉCOLES (CPGE)</vt:lpstr>
      <vt:lpstr> LES CLASSES PRÉPARATOIRES ÉCONOMIQUES  ET COMMERCIALES</vt:lpstr>
      <vt:lpstr>LES CLASSES PRÉPARATOIRES LITTÉRAIRES</vt:lpstr>
      <vt:lpstr>LES CLASSES PRÉPARATOIRES SCIENTIFIQUES</vt:lpstr>
      <vt:lpstr>LES CPES</vt:lpstr>
      <vt:lpstr>CPES cycles pluridisciplinaires  d’études supérieures </vt:lpstr>
      <vt:lpstr>CPES cycles pluridisciplinaires  d’études supérieures (suite)</vt:lpstr>
      <vt:lpstr>Les IEP</vt:lpstr>
      <vt:lpstr>Présentation PowerPoint</vt:lpstr>
      <vt:lpstr>LE DCG</vt:lpstr>
      <vt:lpstr>DCG : Diplôme de comptabilité et de gestion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Tatiana Stara</dc:creator>
  <cp:lastModifiedBy>Elatiora</cp:lastModifiedBy>
  <cp:revision>6</cp:revision>
  <dcterms:modified xsi:type="dcterms:W3CDTF">2023-03-16T10:08:10Z</dcterms:modified>
</cp:coreProperties>
</file>