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59" r:id="rId2"/>
  </p:sldMasterIdLst>
  <p:notesMasterIdLst>
    <p:notesMasterId r:id="rId24"/>
  </p:notesMasterIdLst>
  <p:sldIdLst>
    <p:sldId id="256" r:id="rId3"/>
    <p:sldId id="257" r:id="rId4"/>
    <p:sldId id="259" r:id="rId5"/>
    <p:sldId id="260" r:id="rId6"/>
    <p:sldId id="278" r:id="rId7"/>
    <p:sldId id="261" r:id="rId8"/>
    <p:sldId id="262" r:id="rId9"/>
    <p:sldId id="263" r:id="rId10"/>
    <p:sldId id="264" r:id="rId11"/>
    <p:sldId id="265" r:id="rId12"/>
    <p:sldId id="266" r:id="rId13"/>
    <p:sldId id="279" r:id="rId14"/>
    <p:sldId id="267" r:id="rId15"/>
    <p:sldId id="268" r:id="rId16"/>
    <p:sldId id="269" r:id="rId17"/>
    <p:sldId id="270" r:id="rId18"/>
    <p:sldId id="280" r:id="rId19"/>
    <p:sldId id="271" r:id="rId20"/>
    <p:sldId id="281" r:id="rId21"/>
    <p:sldId id="273" r:id="rId22"/>
    <p:sldId id="275"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F892C8F-4214-4216-8FD0-2DE5F1442266}">
  <a:tblStyle styleId="{9F892C8F-4214-4216-8FD0-2DE5F1442266}"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7922" autoAdjust="0"/>
  </p:normalViewPr>
  <p:slideViewPr>
    <p:cSldViewPr snapToGrid="0">
      <p:cViewPr>
        <p:scale>
          <a:sx n="72" d="100"/>
          <a:sy n="72" d="100"/>
        </p:scale>
        <p:origin x="-1338"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3-08T08:51:22.035" idx="1">
    <p:pos x="6000" y="0"/>
    <p:text>Ne pas en parler ? But du travail de l'atelier...
-Romain Salvan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3-08T08:51:22.035" idx="2">
    <p:pos x="6000" y="0"/>
    <p:text>Ne pas en parler ? But du travail de l'atelier...
-Romain Salvan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25905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0" name="Google Shape;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26627a78c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6" name="Google Shape;196;g526627a78c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smtClean="0"/>
              <a:t>Romain</a:t>
            </a:r>
            <a:endParaRPr dirty="0"/>
          </a:p>
        </p:txBody>
      </p:sp>
      <p:sp>
        <p:nvSpPr>
          <p:cNvPr id="205" name="Google Shape;20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0" name="Google Shape;2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0" name="Google Shape;2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6" name="Google Shape;24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26627a78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22" name="Google Shape;122;g526627a78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spcBef>
                    <a:spcPts val="0"/>
                  </a:spcBef>
                  <a:spcAft>
                    <a:spcPts val="0"/>
                  </a:spcAft>
                  <a:buSzPts val="1400"/>
                  <a:buNone/>
                </a:pPr>
                <a:endParaRPr b="1" u="sng" dirty="0"/>
              </a:p>
            </p:txBody>
          </p:sp>
        </mc:Choice>
        <mc:Fallback xmlns="">
          <p:sp>
            <p:nvSpPr>
              <p:cNvPr id="122" name="Google Shape;122;g526627a78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fr-FR" b="1" dirty="0"/>
                  <a:t>Copier la moyenne, l’incertitude type sur la série de mesures</a:t>
                </a:r>
                <a:r>
                  <a:rPr lang="fr-FR" b="1" dirty="0" smtClean="0"/>
                  <a:t>.</a:t>
                </a:r>
              </a:p>
              <a:p>
                <a:pPr marL="457200" lvl="0" indent="-317500" algn="l" rtl="0">
                  <a:spcBef>
                    <a:spcPts val="0"/>
                  </a:spcBef>
                  <a:spcAft>
                    <a:spcPts val="0"/>
                  </a:spcAft>
                  <a:buSzPts val="1400"/>
                  <a:buChar char="-"/>
                </a:pPr>
                <a:r>
                  <a:rPr lang="fr-FR" b="1" dirty="0" smtClean="0"/>
                  <a:t>Le</a:t>
                </a:r>
                <a:r>
                  <a:rPr lang="fr-FR" b="1" baseline="0" dirty="0" smtClean="0"/>
                  <a:t> nb de chiffres significatifs est en adéquation avec u(</a:t>
                </a:r>
                <a:r>
                  <a:rPr lang="fr-FR" sz="1200" i="0" smtClean="0">
                    <a:latin typeface="Cambria Math"/>
                    <a:ea typeface="Cambria Math"/>
                    <a:cs typeface="Calibri"/>
                    <a:sym typeface="Calibri"/>
                  </a:rPr>
                  <a:t>𝜏</a:t>
                </a:r>
                <a:r>
                  <a:rPr lang="fr-FR" b="1" dirty="0" smtClean="0"/>
                  <a:t>)</a:t>
                </a:r>
              </a:p>
              <a:p>
                <a:pPr marL="457200" lvl="0" indent="-317500" algn="l" rtl="0">
                  <a:spcBef>
                    <a:spcPts val="0"/>
                  </a:spcBef>
                  <a:spcAft>
                    <a:spcPts val="0"/>
                  </a:spcAft>
                  <a:buSzPts val="1400"/>
                  <a:buChar char="-"/>
                </a:pPr>
                <a:r>
                  <a:rPr lang="fr-FR" b="1" dirty="0" smtClean="0"/>
                  <a:t>Christophe </a:t>
                </a:r>
                <a:endParaRPr b="1" dirty="0"/>
              </a:p>
            </p:txBody>
          </p:sp>
        </mc:Fallback>
      </mc:AlternateContent>
      <p:sp>
        <p:nvSpPr>
          <p:cNvPr id="123" name="Google Shape;123;g526627a78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26627a78c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526627a78c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dirty="0" smtClean="0"/>
              <a:t>	</a:t>
            </a:r>
            <a:endParaRPr sz="1800" dirty="0">
              <a:latin typeface="Arial"/>
              <a:ea typeface="Arial"/>
              <a:cs typeface="Arial"/>
              <a:sym typeface="Arial"/>
            </a:endParaRPr>
          </a:p>
        </p:txBody>
      </p:sp>
      <p:sp>
        <p:nvSpPr>
          <p:cNvPr id="132" name="Google Shape;132;g526627a78c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de présentation ou de partie">
  <p:cSld name="Page de présentation ou de parti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090609" y="976320"/>
            <a:ext cx="7894637" cy="2433895"/>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090609" y="3472208"/>
            <a:ext cx="7596190" cy="1752600"/>
          </a:xfrm>
          <a:prstGeom prst="rect">
            <a:avLst/>
          </a:prstGeom>
          <a:noFill/>
          <a:ln>
            <a:noFill/>
          </a:ln>
        </p:spPr>
        <p:txBody>
          <a:bodyPr spcFirstLastPara="1" wrap="square" lIns="91425" tIns="45700" rIns="91425" bIns="45700" anchor="t" anchorCtr="0"/>
          <a:lstStyle>
            <a:lvl1pPr lvl="0" algn="l">
              <a:spcBef>
                <a:spcPts val="640"/>
              </a:spcBef>
              <a:spcAft>
                <a:spcPts val="0"/>
              </a:spcAft>
              <a:buClr>
                <a:srgbClr val="683086"/>
              </a:buClr>
              <a:buSzPts val="3200"/>
              <a:buNone/>
              <a:defRPr>
                <a:solidFill>
                  <a:srgbClr val="683086"/>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2"/>
          <p:cNvSpPr txBox="1">
            <a:spLocks noGrp="1"/>
          </p:cNvSpPr>
          <p:nvPr>
            <p:ph type="sldNum" idx="12"/>
          </p:nvPr>
        </p:nvSpPr>
        <p:spPr>
          <a:xfrm>
            <a:off x="8197502" y="6390910"/>
            <a:ext cx="403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ge de présentation ou de partie">
  <p:cSld name="Page de présentation ou de partie">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090609" y="976320"/>
            <a:ext cx="7894637" cy="2433895"/>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2"/>
          <p:cNvSpPr txBox="1">
            <a:spLocks noGrp="1"/>
          </p:cNvSpPr>
          <p:nvPr>
            <p:ph type="subTitle" idx="1"/>
          </p:nvPr>
        </p:nvSpPr>
        <p:spPr>
          <a:xfrm>
            <a:off x="1090609" y="3472208"/>
            <a:ext cx="7596190" cy="1752600"/>
          </a:xfrm>
          <a:prstGeom prst="rect">
            <a:avLst/>
          </a:prstGeom>
          <a:noFill/>
          <a:ln>
            <a:noFill/>
          </a:ln>
        </p:spPr>
        <p:txBody>
          <a:bodyPr spcFirstLastPara="1" wrap="square" lIns="91425" tIns="45700" rIns="91425" bIns="45700" anchor="t" anchorCtr="0"/>
          <a:lstStyle>
            <a:lvl1pPr lvl="0" algn="l">
              <a:spcBef>
                <a:spcPts val="400"/>
              </a:spcBef>
              <a:spcAft>
                <a:spcPts val="0"/>
              </a:spcAft>
              <a:buClr>
                <a:srgbClr val="683086"/>
              </a:buClr>
              <a:buSzPts val="2000"/>
              <a:buNone/>
              <a:defRPr>
                <a:solidFill>
                  <a:srgbClr val="683086"/>
                </a:solidFill>
              </a:defRPr>
            </a:lvl1pPr>
            <a:lvl2pPr lvl="1" algn="ctr">
              <a:spcBef>
                <a:spcPts val="300"/>
              </a:spcBef>
              <a:spcAft>
                <a:spcPts val="0"/>
              </a:spcAft>
              <a:buSzPts val="15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220"/>
              </a:spcBef>
              <a:spcAft>
                <a:spcPts val="0"/>
              </a:spcAft>
              <a:buSzPts val="1100"/>
              <a:buNone/>
              <a:defRPr>
                <a:solidFill>
                  <a:srgbClr val="888888"/>
                </a:solidFill>
              </a:defRPr>
            </a:lvl4pPr>
            <a:lvl5pPr lvl="4" algn="ctr">
              <a:spcBef>
                <a:spcPts val="220"/>
              </a:spcBef>
              <a:spcAft>
                <a:spcPts val="0"/>
              </a:spcAft>
              <a:buClr>
                <a:srgbClr val="888888"/>
              </a:buClr>
              <a:buSzPts val="1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6" name="Google Shape;66;p12"/>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de fin - Contact">
  <p:cSld name="page de fin - Conta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486" y="3283200"/>
            <a:ext cx="5897726" cy="210816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3F3F3F"/>
              </a:buClr>
              <a:buSzPts val="1500"/>
              <a:buFont typeface="Calibri"/>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197502" y="6390910"/>
            <a:ext cx="403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ge de contenu texte">
  <p:cSld name="page de contenu texte">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097485" y="915840"/>
            <a:ext cx="7982797" cy="2548962"/>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197502" y="6390910"/>
            <a:ext cx="403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27" name="Google Shape;27;p4"/>
          <p:cNvSpPr txBox="1">
            <a:spLocks noGrp="1"/>
          </p:cNvSpPr>
          <p:nvPr>
            <p:ph type="body" idx="1"/>
          </p:nvPr>
        </p:nvSpPr>
        <p:spPr>
          <a:xfrm>
            <a:off x="804863" y="1471083"/>
            <a:ext cx="7881937" cy="4598988"/>
          </a:xfrm>
          <a:prstGeom prst="rect">
            <a:avLst/>
          </a:prstGeom>
          <a:noFill/>
          <a:ln>
            <a:noFill/>
          </a:ln>
        </p:spPr>
        <p:txBody>
          <a:bodyPr spcFirstLastPara="1" wrap="square" lIns="91425" tIns="45700" rIns="91425" bIns="45700" anchor="t" anchorCtr="0"/>
          <a:lstStyle>
            <a:lvl1pPr marL="457200" marR="0" lvl="0" indent="-431800" algn="l">
              <a:lnSpc>
                <a:spcPct val="100000"/>
              </a:lnSpc>
              <a:spcBef>
                <a:spcPts val="640"/>
              </a:spcBef>
              <a:spcAft>
                <a:spcPts val="0"/>
              </a:spcAft>
              <a:buClr>
                <a:srgbClr val="683086"/>
              </a:buClr>
              <a:buSzPts val="3200"/>
              <a:buFont typeface="Arial"/>
              <a:buChar char="■"/>
              <a:defRPr>
                <a:solidFill>
                  <a:srgbClr val="683086"/>
                </a:solidFill>
              </a:defRPr>
            </a:lvl1pPr>
            <a:lvl2pPr marL="914400" marR="0" lvl="1" indent="-406400" algn="l">
              <a:lnSpc>
                <a:spcPct val="100000"/>
              </a:lnSpc>
              <a:spcBef>
                <a:spcPts val="560"/>
              </a:spcBef>
              <a:spcAft>
                <a:spcPts val="0"/>
              </a:spcAft>
              <a:buClr>
                <a:srgbClr val="683086"/>
              </a:buClr>
              <a:buSzPts val="2800"/>
              <a:buFont typeface="Arial"/>
              <a:buChar char="■"/>
              <a:defRPr/>
            </a:lvl2pPr>
            <a:lvl3pPr marL="1371600" marR="0" lvl="2" indent="-228600" algn="l">
              <a:lnSpc>
                <a:spcPct val="100000"/>
              </a:lnSpc>
              <a:spcBef>
                <a:spcPts val="480"/>
              </a:spcBef>
              <a:spcAft>
                <a:spcPts val="0"/>
              </a:spcAft>
              <a:buClr>
                <a:schemeClr val="dk1"/>
              </a:buClr>
              <a:buSzPts val="2400"/>
              <a:buFont typeface="Arial"/>
              <a:buNone/>
              <a:defRPr/>
            </a:lvl3pPr>
            <a:lvl4pPr marL="1828800" marR="0" lvl="3" indent="-355600" algn="l">
              <a:lnSpc>
                <a:spcPct val="100000"/>
              </a:lnSpc>
              <a:spcBef>
                <a:spcPts val="400"/>
              </a:spcBef>
              <a:spcAft>
                <a:spcPts val="0"/>
              </a:spcAft>
              <a:buClr>
                <a:srgbClr val="683086"/>
              </a:buClr>
              <a:buSzPts val="2000"/>
              <a:buFont typeface="Arial"/>
              <a:buChar char="–"/>
              <a:defRPr/>
            </a:lvl4pPr>
            <a:lvl5pPr marL="2286000" marR="0" lvl="4" indent="-228600" algn="l">
              <a:lnSpc>
                <a:spcPct val="100000"/>
              </a:lnSpc>
              <a:spcBef>
                <a:spcPts val="400"/>
              </a:spcBef>
              <a:spcAft>
                <a:spcPts val="0"/>
              </a:spcAft>
              <a:buClr>
                <a:schemeClr val="dk1"/>
              </a:buClr>
              <a:buSzPts val="20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ge de contenu avec texte et graphique" type="obj">
  <p:cSld name="OBJEC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1097485" y="915840"/>
            <a:ext cx="7982797" cy="2548962"/>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05400" y="1476296"/>
            <a:ext cx="7881400" cy="4525963"/>
          </a:xfrm>
          <a:prstGeom prst="rect">
            <a:avLst/>
          </a:prstGeom>
          <a:noFill/>
          <a:ln>
            <a:noFill/>
          </a:ln>
        </p:spPr>
        <p:txBody>
          <a:bodyPr spcFirstLastPara="1" wrap="square" lIns="91425" tIns="45700" rIns="91425" bIns="45700" anchor="t" anchorCtr="0"/>
          <a:lstStyle>
            <a:lvl1pPr marL="457200" marR="0" lvl="0" indent="-431800" algn="l">
              <a:lnSpc>
                <a:spcPct val="100000"/>
              </a:lnSpc>
              <a:spcBef>
                <a:spcPts val="640"/>
              </a:spcBef>
              <a:spcAft>
                <a:spcPts val="0"/>
              </a:spcAft>
              <a:buClr>
                <a:srgbClr val="683086"/>
              </a:buClr>
              <a:buSzPts val="3200"/>
              <a:buFont typeface="Arial"/>
              <a:buChar char="■"/>
              <a:defRPr>
                <a:solidFill>
                  <a:srgbClr val="683086"/>
                </a:solidFill>
              </a:defRPr>
            </a:lvl1pPr>
            <a:lvl2pPr marL="914400" marR="0" lvl="1" indent="-406400" algn="l">
              <a:lnSpc>
                <a:spcPct val="100000"/>
              </a:lnSpc>
              <a:spcBef>
                <a:spcPts val="560"/>
              </a:spcBef>
              <a:spcAft>
                <a:spcPts val="0"/>
              </a:spcAft>
              <a:buClr>
                <a:srgbClr val="683086"/>
              </a:buClr>
              <a:buSzPts val="2800"/>
              <a:buFont typeface="Arial"/>
              <a:buChar char="■"/>
              <a:defRPr/>
            </a:lvl2pPr>
            <a:lvl3pPr marL="1371600" marR="0" lvl="2" indent="-228600" algn="l">
              <a:lnSpc>
                <a:spcPct val="100000"/>
              </a:lnSpc>
              <a:spcBef>
                <a:spcPts val="480"/>
              </a:spcBef>
              <a:spcAft>
                <a:spcPts val="0"/>
              </a:spcAft>
              <a:buClr>
                <a:schemeClr val="dk1"/>
              </a:buClr>
              <a:buSzPts val="2400"/>
              <a:buFont typeface="Arial"/>
              <a:buNone/>
              <a:defRPr/>
            </a:lvl3pPr>
            <a:lvl4pPr marL="1828800" marR="0" lvl="3" indent="-355600" algn="l">
              <a:lnSpc>
                <a:spcPct val="100000"/>
              </a:lnSpc>
              <a:spcBef>
                <a:spcPts val="400"/>
              </a:spcBef>
              <a:spcAft>
                <a:spcPts val="0"/>
              </a:spcAft>
              <a:buClr>
                <a:srgbClr val="683086"/>
              </a:buClr>
              <a:buSzPts val="2000"/>
              <a:buFont typeface="Arial"/>
              <a:buChar char="–"/>
              <a:defRPr/>
            </a:lvl4pPr>
            <a:lvl5pPr marL="2286000" marR="0" lvl="4" indent="-228600" algn="l">
              <a:lnSpc>
                <a:spcPct val="100000"/>
              </a:lnSpc>
              <a:spcBef>
                <a:spcPts val="400"/>
              </a:spcBef>
              <a:spcAft>
                <a:spcPts val="0"/>
              </a:spcAft>
              <a:buClr>
                <a:schemeClr val="dk1"/>
              </a:buClr>
              <a:buSzPts val="20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5"/>
          <p:cNvSpPr txBox="1">
            <a:spLocks noGrp="1"/>
          </p:cNvSpPr>
          <p:nvPr>
            <p:ph type="sldNum" idx="12"/>
          </p:nvPr>
        </p:nvSpPr>
        <p:spPr>
          <a:xfrm>
            <a:off x="8197502" y="6390910"/>
            <a:ext cx="4038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ge de contenu texte">
  <p:cSld name="page de contenu texte">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44" name="Google Shape;44;p7"/>
          <p:cNvSpPr txBox="1">
            <a:spLocks noGrp="1"/>
          </p:cNvSpPr>
          <p:nvPr>
            <p:ph type="body" idx="1"/>
          </p:nvPr>
        </p:nvSpPr>
        <p:spPr>
          <a:xfrm>
            <a:off x="804863" y="1471083"/>
            <a:ext cx="7881937" cy="4598988"/>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400"/>
              </a:spcBef>
              <a:spcAft>
                <a:spcPts val="0"/>
              </a:spcAft>
              <a:buClr>
                <a:srgbClr val="683086"/>
              </a:buClr>
              <a:buSzPts val="2000"/>
              <a:buFont typeface="Arial"/>
              <a:buChar char="■"/>
              <a:defRPr>
                <a:solidFill>
                  <a:srgbClr val="683086"/>
                </a:solidFill>
              </a:defRPr>
            </a:lvl1pPr>
            <a:lvl2pPr marL="914400" marR="0" lvl="1" indent="-323850" algn="l">
              <a:lnSpc>
                <a:spcPct val="100000"/>
              </a:lnSpc>
              <a:spcBef>
                <a:spcPts val="300"/>
              </a:spcBef>
              <a:spcAft>
                <a:spcPts val="0"/>
              </a:spcAft>
              <a:buClr>
                <a:srgbClr val="683086"/>
              </a:buClr>
              <a:buSzPts val="1500"/>
              <a:buFont typeface="Arial"/>
              <a:buChar char="■"/>
              <a:defRPr/>
            </a:lvl2pPr>
            <a:lvl3pPr marL="1371600" marR="0" lvl="2" indent="-228600" algn="l">
              <a:lnSpc>
                <a:spcPct val="100000"/>
              </a:lnSpc>
              <a:spcBef>
                <a:spcPts val="300"/>
              </a:spcBef>
              <a:spcAft>
                <a:spcPts val="0"/>
              </a:spcAft>
              <a:buClr>
                <a:schemeClr val="dk1"/>
              </a:buClr>
              <a:buSzPts val="1500"/>
              <a:buFont typeface="Arial"/>
              <a:buNone/>
              <a:defRPr/>
            </a:lvl3pPr>
            <a:lvl4pPr marL="1828800" marR="0" lvl="3" indent="-298450" algn="l">
              <a:lnSpc>
                <a:spcPct val="100000"/>
              </a:lnSpc>
              <a:spcBef>
                <a:spcPts val="220"/>
              </a:spcBef>
              <a:spcAft>
                <a:spcPts val="0"/>
              </a:spcAft>
              <a:buClr>
                <a:srgbClr val="683086"/>
              </a:buClr>
              <a:buSzPts val="1100"/>
              <a:buFont typeface="Arial"/>
              <a:buChar char="–"/>
              <a:defRPr/>
            </a:lvl4pPr>
            <a:lvl5pPr marL="2286000" marR="0" lvl="4" indent="-228600" algn="l">
              <a:lnSpc>
                <a:spcPct val="100000"/>
              </a:lnSpc>
              <a:spcBef>
                <a:spcPts val="220"/>
              </a:spcBef>
              <a:spcAft>
                <a:spcPts val="0"/>
              </a:spcAft>
              <a:buClr>
                <a:schemeClr val="dk1"/>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ge de contenu avec texte et graphique" type="obj">
  <p:cSld name="OBJEC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05400" y="1476296"/>
            <a:ext cx="7881400" cy="4525963"/>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400"/>
              </a:spcBef>
              <a:spcAft>
                <a:spcPts val="0"/>
              </a:spcAft>
              <a:buClr>
                <a:srgbClr val="683086"/>
              </a:buClr>
              <a:buSzPts val="2000"/>
              <a:buFont typeface="Arial"/>
              <a:buChar char="■"/>
              <a:defRPr>
                <a:solidFill>
                  <a:srgbClr val="683086"/>
                </a:solidFill>
              </a:defRPr>
            </a:lvl1pPr>
            <a:lvl2pPr marL="914400" marR="0" lvl="1" indent="-323850" algn="l">
              <a:lnSpc>
                <a:spcPct val="100000"/>
              </a:lnSpc>
              <a:spcBef>
                <a:spcPts val="300"/>
              </a:spcBef>
              <a:spcAft>
                <a:spcPts val="0"/>
              </a:spcAft>
              <a:buClr>
                <a:srgbClr val="683086"/>
              </a:buClr>
              <a:buSzPts val="1500"/>
              <a:buFont typeface="Arial"/>
              <a:buChar char="■"/>
              <a:defRPr/>
            </a:lvl2pPr>
            <a:lvl3pPr marL="1371600" marR="0" lvl="2" indent="-228600" algn="l">
              <a:lnSpc>
                <a:spcPct val="100000"/>
              </a:lnSpc>
              <a:spcBef>
                <a:spcPts val="300"/>
              </a:spcBef>
              <a:spcAft>
                <a:spcPts val="0"/>
              </a:spcAft>
              <a:buClr>
                <a:schemeClr val="dk1"/>
              </a:buClr>
              <a:buSzPts val="1500"/>
              <a:buFont typeface="Arial"/>
              <a:buNone/>
              <a:defRPr/>
            </a:lvl3pPr>
            <a:lvl4pPr marL="1828800" marR="0" lvl="3" indent="-298450" algn="l">
              <a:lnSpc>
                <a:spcPct val="100000"/>
              </a:lnSpc>
              <a:spcBef>
                <a:spcPts val="220"/>
              </a:spcBef>
              <a:spcAft>
                <a:spcPts val="0"/>
              </a:spcAft>
              <a:buClr>
                <a:srgbClr val="683086"/>
              </a:buClr>
              <a:buSzPts val="1100"/>
              <a:buFont typeface="Arial"/>
              <a:buChar char="–"/>
              <a:defRPr/>
            </a:lvl4pPr>
            <a:lvl5pPr marL="2286000" marR="0" lvl="4" indent="-228600" algn="l">
              <a:lnSpc>
                <a:spcPct val="100000"/>
              </a:lnSpc>
              <a:spcBef>
                <a:spcPts val="220"/>
              </a:spcBef>
              <a:spcAft>
                <a:spcPts val="0"/>
              </a:spcAft>
              <a:buClr>
                <a:schemeClr val="dk1"/>
              </a:buClr>
              <a:buSzPts val="11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8"/>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ge sommaire">
  <p:cSld name="page sommaire">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52" name="Google Shape;52;p9"/>
          <p:cNvSpPr txBox="1">
            <a:spLocks noGrp="1"/>
          </p:cNvSpPr>
          <p:nvPr>
            <p:ph type="body" idx="1"/>
          </p:nvPr>
        </p:nvSpPr>
        <p:spPr>
          <a:xfrm>
            <a:off x="804863" y="1469378"/>
            <a:ext cx="7881937" cy="4397375"/>
          </a:xfrm>
          <a:prstGeom prst="rect">
            <a:avLst/>
          </a:prstGeom>
          <a:noFill/>
          <a:ln>
            <a:noFill/>
          </a:ln>
        </p:spPr>
        <p:txBody>
          <a:bodyPr spcFirstLastPara="1" wrap="square" lIns="91425" tIns="45700" rIns="91425" bIns="45700" anchor="t" anchorCtr="0"/>
          <a:lstStyle>
            <a:lvl1pPr marL="457200" lvl="0" indent="-355600" algn="l">
              <a:spcBef>
                <a:spcPts val="400"/>
              </a:spcBef>
              <a:spcAft>
                <a:spcPts val="0"/>
              </a:spcAft>
              <a:buClr>
                <a:srgbClr val="683086"/>
              </a:buClr>
              <a:buSzPts val="2000"/>
              <a:buChar char="■"/>
              <a:defRPr>
                <a:solidFill>
                  <a:srgbClr val="000000"/>
                </a:solidFill>
              </a:defRPr>
            </a:lvl1pPr>
            <a:lvl2pPr marL="914400" lvl="1" indent="-342900" algn="l">
              <a:spcBef>
                <a:spcPts val="360"/>
              </a:spcBef>
              <a:spcAft>
                <a:spcPts val="0"/>
              </a:spcAft>
              <a:buSzPts val="1800"/>
              <a:buChar char="■"/>
              <a:defRPr/>
            </a:lvl2pPr>
            <a:lvl3pPr marL="1371600" lvl="2" indent="-228600" algn="l">
              <a:spcBef>
                <a:spcPts val="360"/>
              </a:spcBef>
              <a:spcAft>
                <a:spcPts val="0"/>
              </a:spcAft>
              <a:buClr>
                <a:schemeClr val="dk1"/>
              </a:buClr>
              <a:buSzPts val="1800"/>
              <a:buNone/>
              <a:defRPr/>
            </a:lvl3pPr>
            <a:lvl4pPr marL="1828800" lvl="3" indent="-342900" algn="l">
              <a:spcBef>
                <a:spcPts val="360"/>
              </a:spcBef>
              <a:spcAft>
                <a:spcPts val="0"/>
              </a:spcAft>
              <a:buSzPts val="1800"/>
              <a:buChar char="–"/>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808773" y="69692"/>
            <a:ext cx="8004162" cy="828574"/>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3F3F3F"/>
              </a:buClr>
              <a:buSzPts val="3000"/>
              <a:buFont typeface="Calibri"/>
              <a:buNone/>
              <a:defRPr sz="3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a:spLocks noGrp="1"/>
          </p:cNvSpPr>
          <p:nvPr>
            <p:ph type="pic" idx="2"/>
          </p:nvPr>
        </p:nvSpPr>
        <p:spPr>
          <a:xfrm>
            <a:off x="677333" y="1494531"/>
            <a:ext cx="7923066" cy="3233044"/>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683086"/>
              </a:buClr>
              <a:buSzPts val="3200"/>
              <a:buFont typeface="Arial"/>
              <a:buNone/>
              <a:defRPr sz="3200" b="0" i="0" u="none" strike="noStrike" cap="none">
                <a:solidFill>
                  <a:srgbClr val="683086"/>
                </a:solidFill>
                <a:latin typeface="Calibri"/>
                <a:ea typeface="Calibri"/>
                <a:cs typeface="Calibri"/>
                <a:sym typeface="Calibri"/>
              </a:defRPr>
            </a:lvl1pPr>
            <a:lvl2pPr marR="0" lvl="1" algn="l" rtl="0">
              <a:spcBef>
                <a:spcPts val="560"/>
              </a:spcBef>
              <a:spcAft>
                <a:spcPts val="0"/>
              </a:spcAft>
              <a:buClr>
                <a:srgbClr val="683086"/>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rgbClr val="683086"/>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body" idx="1"/>
          </p:nvPr>
        </p:nvSpPr>
        <p:spPr>
          <a:xfrm>
            <a:off x="677333" y="5367338"/>
            <a:ext cx="7923066"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rgbClr val="683086"/>
              </a:buClr>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10"/>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97485" y="915840"/>
            <a:ext cx="7982797" cy="25489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F"/>
              </a:buClr>
              <a:buSzPts val="5000"/>
              <a:buFont typeface="Calibri"/>
              <a:buNone/>
              <a:defRPr sz="50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97486" y="3464803"/>
            <a:ext cx="7589313" cy="12492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rgbClr val="683086"/>
              </a:buClr>
              <a:buSzPts val="3200"/>
              <a:buFont typeface="Arial"/>
              <a:buNone/>
              <a:defRPr sz="3200" b="0" i="0" u="none" strike="noStrike" cap="none">
                <a:solidFill>
                  <a:srgbClr val="68308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197502" y="6390910"/>
            <a:ext cx="40387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1" i="0" u="none" strike="noStrike" cap="none">
                <a:solidFill>
                  <a:srgbClr val="404040"/>
                </a:solidFill>
                <a:latin typeface="Calibri"/>
                <a:ea typeface="Calibri"/>
                <a:cs typeface="Calibri"/>
                <a:sym typeface="Calibri"/>
              </a:defRPr>
            </a:lvl1pPr>
            <a:lvl2pPr marL="0" marR="0" lvl="1" indent="0" algn="r" rtl="0">
              <a:spcBef>
                <a:spcPts val="0"/>
              </a:spcBef>
              <a:buNone/>
              <a:defRPr sz="1000" b="1" i="0" u="none" strike="noStrike" cap="none">
                <a:solidFill>
                  <a:srgbClr val="404040"/>
                </a:solidFill>
                <a:latin typeface="Calibri"/>
                <a:ea typeface="Calibri"/>
                <a:cs typeface="Calibri"/>
                <a:sym typeface="Calibri"/>
              </a:defRPr>
            </a:lvl2pPr>
            <a:lvl3pPr marL="0" marR="0" lvl="2" indent="0" algn="r" rtl="0">
              <a:spcBef>
                <a:spcPts val="0"/>
              </a:spcBef>
              <a:buNone/>
              <a:defRPr sz="1000" b="1" i="0" u="none" strike="noStrike" cap="none">
                <a:solidFill>
                  <a:srgbClr val="404040"/>
                </a:solidFill>
                <a:latin typeface="Calibri"/>
                <a:ea typeface="Calibri"/>
                <a:cs typeface="Calibri"/>
                <a:sym typeface="Calibri"/>
              </a:defRPr>
            </a:lvl3pPr>
            <a:lvl4pPr marL="0" marR="0" lvl="3" indent="0" algn="r" rtl="0">
              <a:spcBef>
                <a:spcPts val="0"/>
              </a:spcBef>
              <a:buNone/>
              <a:defRPr sz="1000" b="1" i="0" u="none" strike="noStrike" cap="none">
                <a:solidFill>
                  <a:srgbClr val="404040"/>
                </a:solidFill>
                <a:latin typeface="Calibri"/>
                <a:ea typeface="Calibri"/>
                <a:cs typeface="Calibri"/>
                <a:sym typeface="Calibri"/>
              </a:defRPr>
            </a:lvl4pPr>
            <a:lvl5pPr marL="0" marR="0" lvl="4" indent="0" algn="r" rtl="0">
              <a:spcBef>
                <a:spcPts val="0"/>
              </a:spcBef>
              <a:buNone/>
              <a:defRPr sz="1000" b="1" i="0" u="none" strike="noStrike" cap="none">
                <a:solidFill>
                  <a:srgbClr val="404040"/>
                </a:solidFill>
                <a:latin typeface="Calibri"/>
                <a:ea typeface="Calibri"/>
                <a:cs typeface="Calibri"/>
                <a:sym typeface="Calibri"/>
              </a:defRPr>
            </a:lvl5pPr>
            <a:lvl6pPr marL="0" marR="0" lvl="5" indent="0" algn="r" rtl="0">
              <a:spcBef>
                <a:spcPts val="0"/>
              </a:spcBef>
              <a:buNone/>
              <a:defRPr sz="1000" b="1" i="0" u="none" strike="noStrike" cap="none">
                <a:solidFill>
                  <a:srgbClr val="404040"/>
                </a:solidFill>
                <a:latin typeface="Calibri"/>
                <a:ea typeface="Calibri"/>
                <a:cs typeface="Calibri"/>
                <a:sym typeface="Calibri"/>
              </a:defRPr>
            </a:lvl6pPr>
            <a:lvl7pPr marL="0" marR="0" lvl="6" indent="0" algn="r" rtl="0">
              <a:spcBef>
                <a:spcPts val="0"/>
              </a:spcBef>
              <a:buNone/>
              <a:defRPr sz="1000" b="1" i="0" u="none" strike="noStrike" cap="none">
                <a:solidFill>
                  <a:srgbClr val="404040"/>
                </a:solidFill>
                <a:latin typeface="Calibri"/>
                <a:ea typeface="Calibri"/>
                <a:cs typeface="Calibri"/>
                <a:sym typeface="Calibri"/>
              </a:defRPr>
            </a:lvl7pPr>
            <a:lvl8pPr marL="0" marR="0" lvl="7" indent="0" algn="r" rtl="0">
              <a:spcBef>
                <a:spcPts val="0"/>
              </a:spcBef>
              <a:buNone/>
              <a:defRPr sz="1000" b="1" i="0" u="none" strike="noStrike" cap="none">
                <a:solidFill>
                  <a:srgbClr val="404040"/>
                </a:solidFill>
                <a:latin typeface="Calibri"/>
                <a:ea typeface="Calibri"/>
                <a:cs typeface="Calibri"/>
                <a:sym typeface="Calibri"/>
              </a:defRPr>
            </a:lvl8pPr>
            <a:lvl9pPr marL="0" marR="0" lvl="8" indent="0" algn="r" rtl="0">
              <a:spcBef>
                <a:spcPts val="0"/>
              </a:spcBef>
              <a:buNone/>
              <a:defRPr sz="1000" b="1" i="0" u="none" strike="noStrike" cap="none">
                <a:solidFill>
                  <a:srgbClr val="40404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cxnSp>
        <p:nvCxnSpPr>
          <p:cNvPr id="13" name="Google Shape;13;p1"/>
          <p:cNvCxnSpPr/>
          <p:nvPr/>
        </p:nvCxnSpPr>
        <p:spPr>
          <a:xfrm>
            <a:off x="698885" y="5516417"/>
            <a:ext cx="6290733" cy="0"/>
          </a:xfrm>
          <a:prstGeom prst="straightConnector1">
            <a:avLst/>
          </a:prstGeom>
          <a:noFill/>
          <a:ln w="57150" cap="rnd" cmpd="sng">
            <a:solidFill>
              <a:srgbClr val="683086"/>
            </a:solidFill>
            <a:prstDash val="solid"/>
            <a:round/>
            <a:headEnd type="none" w="sm" len="sm"/>
            <a:tailEnd type="none" w="sm" len="sm"/>
          </a:ln>
        </p:spPr>
      </p:cxnSp>
      <p:cxnSp>
        <p:nvCxnSpPr>
          <p:cNvPr id="14" name="Google Shape;14;p1"/>
          <p:cNvCxnSpPr/>
          <p:nvPr/>
        </p:nvCxnSpPr>
        <p:spPr>
          <a:xfrm rot="10800000" flipH="1">
            <a:off x="6995213" y="4489080"/>
            <a:ext cx="1519767" cy="1024465"/>
          </a:xfrm>
          <a:prstGeom prst="straightConnector1">
            <a:avLst/>
          </a:prstGeom>
          <a:noFill/>
          <a:ln w="57150" cap="rnd" cmpd="sng">
            <a:solidFill>
              <a:srgbClr val="683086"/>
            </a:solidFill>
            <a:prstDash val="solid"/>
            <a:round/>
            <a:headEnd type="none" w="sm" len="sm"/>
            <a:tailEnd type="none" w="sm" len="sm"/>
          </a:ln>
        </p:spPr>
      </p:cxnSp>
      <p:cxnSp>
        <p:nvCxnSpPr>
          <p:cNvPr id="15" name="Google Shape;15;p1"/>
          <p:cNvCxnSpPr/>
          <p:nvPr/>
        </p:nvCxnSpPr>
        <p:spPr>
          <a:xfrm rot="10800000">
            <a:off x="698885" y="0"/>
            <a:ext cx="295" cy="5507953"/>
          </a:xfrm>
          <a:prstGeom prst="straightConnector1">
            <a:avLst/>
          </a:prstGeom>
          <a:noFill/>
          <a:ln w="57150" cap="rnd" cmpd="sng">
            <a:solidFill>
              <a:srgbClr val="683086"/>
            </a:solidFill>
            <a:prstDash val="solid"/>
            <a:round/>
            <a:headEnd type="none" w="sm" len="sm"/>
            <a:tailEnd type="none" w="sm" len="sm"/>
          </a:ln>
        </p:spPr>
      </p:cxnSp>
      <p:pic>
        <p:nvPicPr>
          <p:cNvPr id="16" name="Google Shape;16;p1"/>
          <p:cNvPicPr preferRelativeResize="0"/>
          <p:nvPr/>
        </p:nvPicPr>
        <p:blipFill rotWithShape="1">
          <a:blip r:embed="rId6">
            <a:alphaModFix/>
          </a:blip>
          <a:srcRect/>
          <a:stretch/>
        </p:blipFill>
        <p:spPr>
          <a:xfrm>
            <a:off x="629020" y="5542238"/>
            <a:ext cx="2586632" cy="103123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F"/>
              </a:buClr>
              <a:buSzPts val="3000"/>
              <a:buFont typeface="Calibri"/>
              <a:buNone/>
              <a:defRPr sz="30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6"/>
          <p:cNvSpPr txBox="1">
            <a:spLocks noGrp="1"/>
          </p:cNvSpPr>
          <p:nvPr>
            <p:ph type="body" idx="1"/>
          </p:nvPr>
        </p:nvSpPr>
        <p:spPr>
          <a:xfrm>
            <a:off x="805400" y="1476022"/>
            <a:ext cx="7881400" cy="4525963"/>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rgbClr val="683086"/>
              </a:buClr>
              <a:buSzPts val="2000"/>
              <a:buFont typeface="Arial"/>
              <a:buChar char="■"/>
              <a:defRPr sz="2000" b="0" i="0" u="none" strike="noStrike" cap="none">
                <a:solidFill>
                  <a:srgbClr val="683086"/>
                </a:solidFill>
                <a:latin typeface="Calibri"/>
                <a:ea typeface="Calibri"/>
                <a:cs typeface="Calibri"/>
                <a:sym typeface="Calibri"/>
              </a:defRPr>
            </a:lvl1pPr>
            <a:lvl2pPr marL="914400" marR="0" lvl="1" indent="-323850" algn="l" rtl="0">
              <a:spcBef>
                <a:spcPts val="300"/>
              </a:spcBef>
              <a:spcAft>
                <a:spcPts val="0"/>
              </a:spcAft>
              <a:buClr>
                <a:srgbClr val="683086"/>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98450" algn="l" rtl="0">
              <a:spcBef>
                <a:spcPts val="220"/>
              </a:spcBef>
              <a:spcAft>
                <a:spcPts val="0"/>
              </a:spcAft>
              <a:buClr>
                <a:srgbClr val="683086"/>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28600" algn="l" rtl="0">
              <a:spcBef>
                <a:spcPts val="22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1" i="0" u="none" strike="noStrike" cap="none">
                <a:solidFill>
                  <a:srgbClr val="404040"/>
                </a:solidFill>
                <a:latin typeface="Calibri"/>
                <a:ea typeface="Calibri"/>
                <a:cs typeface="Calibri"/>
                <a:sym typeface="Calibri"/>
              </a:defRPr>
            </a:lvl1pPr>
            <a:lvl2pPr marL="0" marR="0" lvl="1" indent="0" algn="r" rtl="0">
              <a:spcBef>
                <a:spcPts val="0"/>
              </a:spcBef>
              <a:buNone/>
              <a:defRPr sz="1000" b="1" i="0" u="none" strike="noStrike" cap="none">
                <a:solidFill>
                  <a:srgbClr val="404040"/>
                </a:solidFill>
                <a:latin typeface="Calibri"/>
                <a:ea typeface="Calibri"/>
                <a:cs typeface="Calibri"/>
                <a:sym typeface="Calibri"/>
              </a:defRPr>
            </a:lvl2pPr>
            <a:lvl3pPr marL="0" marR="0" lvl="2" indent="0" algn="r" rtl="0">
              <a:spcBef>
                <a:spcPts val="0"/>
              </a:spcBef>
              <a:buNone/>
              <a:defRPr sz="1000" b="1" i="0" u="none" strike="noStrike" cap="none">
                <a:solidFill>
                  <a:srgbClr val="404040"/>
                </a:solidFill>
                <a:latin typeface="Calibri"/>
                <a:ea typeface="Calibri"/>
                <a:cs typeface="Calibri"/>
                <a:sym typeface="Calibri"/>
              </a:defRPr>
            </a:lvl3pPr>
            <a:lvl4pPr marL="0" marR="0" lvl="3" indent="0" algn="r" rtl="0">
              <a:spcBef>
                <a:spcPts val="0"/>
              </a:spcBef>
              <a:buNone/>
              <a:defRPr sz="1000" b="1" i="0" u="none" strike="noStrike" cap="none">
                <a:solidFill>
                  <a:srgbClr val="404040"/>
                </a:solidFill>
                <a:latin typeface="Calibri"/>
                <a:ea typeface="Calibri"/>
                <a:cs typeface="Calibri"/>
                <a:sym typeface="Calibri"/>
              </a:defRPr>
            </a:lvl4pPr>
            <a:lvl5pPr marL="0" marR="0" lvl="4" indent="0" algn="r" rtl="0">
              <a:spcBef>
                <a:spcPts val="0"/>
              </a:spcBef>
              <a:buNone/>
              <a:defRPr sz="1000" b="1" i="0" u="none" strike="noStrike" cap="none">
                <a:solidFill>
                  <a:srgbClr val="404040"/>
                </a:solidFill>
                <a:latin typeface="Calibri"/>
                <a:ea typeface="Calibri"/>
                <a:cs typeface="Calibri"/>
                <a:sym typeface="Calibri"/>
              </a:defRPr>
            </a:lvl5pPr>
            <a:lvl6pPr marL="0" marR="0" lvl="5" indent="0" algn="r" rtl="0">
              <a:spcBef>
                <a:spcPts val="0"/>
              </a:spcBef>
              <a:buNone/>
              <a:defRPr sz="1000" b="1" i="0" u="none" strike="noStrike" cap="none">
                <a:solidFill>
                  <a:srgbClr val="404040"/>
                </a:solidFill>
                <a:latin typeface="Calibri"/>
                <a:ea typeface="Calibri"/>
                <a:cs typeface="Calibri"/>
                <a:sym typeface="Calibri"/>
              </a:defRPr>
            </a:lvl6pPr>
            <a:lvl7pPr marL="0" marR="0" lvl="6" indent="0" algn="r" rtl="0">
              <a:spcBef>
                <a:spcPts val="0"/>
              </a:spcBef>
              <a:buNone/>
              <a:defRPr sz="1000" b="1" i="0" u="none" strike="noStrike" cap="none">
                <a:solidFill>
                  <a:srgbClr val="404040"/>
                </a:solidFill>
                <a:latin typeface="Calibri"/>
                <a:ea typeface="Calibri"/>
                <a:cs typeface="Calibri"/>
                <a:sym typeface="Calibri"/>
              </a:defRPr>
            </a:lvl7pPr>
            <a:lvl8pPr marL="0" marR="0" lvl="7" indent="0" algn="r" rtl="0">
              <a:spcBef>
                <a:spcPts val="0"/>
              </a:spcBef>
              <a:buNone/>
              <a:defRPr sz="1000" b="1" i="0" u="none" strike="noStrike" cap="none">
                <a:solidFill>
                  <a:srgbClr val="404040"/>
                </a:solidFill>
                <a:latin typeface="Calibri"/>
                <a:ea typeface="Calibri"/>
                <a:cs typeface="Calibri"/>
                <a:sym typeface="Calibri"/>
              </a:defRPr>
            </a:lvl8pPr>
            <a:lvl9pPr marL="0" marR="0" lvl="8" indent="0" algn="r" rtl="0">
              <a:spcBef>
                <a:spcPts val="0"/>
              </a:spcBef>
              <a:buNone/>
              <a:defRPr sz="1000" b="1" i="0" u="none" strike="noStrike" cap="none">
                <a:solidFill>
                  <a:srgbClr val="40404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cxnSp>
        <p:nvCxnSpPr>
          <p:cNvPr id="36" name="Google Shape;36;p6"/>
          <p:cNvCxnSpPr/>
          <p:nvPr/>
        </p:nvCxnSpPr>
        <p:spPr>
          <a:xfrm>
            <a:off x="698885" y="1295400"/>
            <a:ext cx="7173849" cy="0"/>
          </a:xfrm>
          <a:prstGeom prst="straightConnector1">
            <a:avLst/>
          </a:prstGeom>
          <a:noFill/>
          <a:ln w="57150" cap="rnd" cmpd="sng">
            <a:solidFill>
              <a:srgbClr val="683086"/>
            </a:solidFill>
            <a:prstDash val="solid"/>
            <a:round/>
            <a:headEnd type="none" w="sm" len="sm"/>
            <a:tailEnd type="none" w="sm" len="sm"/>
          </a:ln>
        </p:spPr>
      </p:cxnSp>
      <p:cxnSp>
        <p:nvCxnSpPr>
          <p:cNvPr id="37" name="Google Shape;37;p6"/>
          <p:cNvCxnSpPr/>
          <p:nvPr/>
        </p:nvCxnSpPr>
        <p:spPr>
          <a:xfrm rot="10800000" flipH="1">
            <a:off x="7872734" y="872640"/>
            <a:ext cx="642246" cy="419889"/>
          </a:xfrm>
          <a:prstGeom prst="straightConnector1">
            <a:avLst/>
          </a:prstGeom>
          <a:noFill/>
          <a:ln w="57150" cap="rnd" cmpd="sng">
            <a:solidFill>
              <a:srgbClr val="683086"/>
            </a:solidFill>
            <a:prstDash val="solid"/>
            <a:round/>
            <a:headEnd type="none" w="sm" len="sm"/>
            <a:tailEnd type="none" w="sm" len="sm"/>
          </a:ln>
        </p:spPr>
      </p:cxnSp>
      <p:cxnSp>
        <p:nvCxnSpPr>
          <p:cNvPr id="38" name="Google Shape;38;p6"/>
          <p:cNvCxnSpPr/>
          <p:nvPr/>
        </p:nvCxnSpPr>
        <p:spPr>
          <a:xfrm rot="10800000">
            <a:off x="699180" y="0"/>
            <a:ext cx="1" cy="1286937"/>
          </a:xfrm>
          <a:prstGeom prst="straightConnector1">
            <a:avLst/>
          </a:prstGeom>
          <a:noFill/>
          <a:ln w="57150" cap="rnd" cmpd="sng">
            <a:solidFill>
              <a:srgbClr val="683086"/>
            </a:solidFill>
            <a:prstDash val="solid"/>
            <a:round/>
            <a:headEnd type="none" w="sm" len="sm"/>
            <a:tailEnd type="none" w="sm" len="sm"/>
          </a:ln>
        </p:spPr>
      </p:cxnSp>
      <p:sp>
        <p:nvSpPr>
          <p:cNvPr id="39" name="Google Shape;39;p6"/>
          <p:cNvSpPr txBox="1"/>
          <p:nvPr/>
        </p:nvSpPr>
        <p:spPr>
          <a:xfrm>
            <a:off x="6989618" y="6390910"/>
            <a:ext cx="11603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1000"/>
              <a:buFont typeface="Calibri"/>
              <a:buNone/>
            </a:pPr>
            <a:endParaRPr sz="1000" b="0" i="0" u="none" strike="noStrike" cap="none">
              <a:solidFill>
                <a:srgbClr val="1B8ED9"/>
              </a:solidFill>
              <a:latin typeface="Calibri"/>
              <a:ea typeface="Calibri"/>
              <a:cs typeface="Calibri"/>
              <a:sym typeface="Calibri"/>
            </a:endParaRPr>
          </a:p>
          <a:p>
            <a:pPr marL="0" marR="0" lvl="0" indent="0" algn="l" rtl="0">
              <a:lnSpc>
                <a:spcPct val="132000"/>
              </a:lnSpc>
              <a:spcBef>
                <a:spcPts val="0"/>
              </a:spcBef>
              <a:spcAft>
                <a:spcPts val="0"/>
              </a:spcAft>
              <a:buClr>
                <a:srgbClr val="888888"/>
              </a:buClr>
              <a:buSzPts val="1000"/>
              <a:buFont typeface="Calibri"/>
              <a:buNone/>
            </a:pPr>
            <a:endParaRPr sz="10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888888"/>
              </a:buClr>
              <a:buSzPts val="1000"/>
              <a:buFont typeface="Calibri"/>
              <a:buNone/>
            </a:pPr>
            <a:endParaRPr sz="1000" b="0" i="0" u="none" strike="noStrike" cap="none">
              <a:solidFill>
                <a:srgbClr val="888888"/>
              </a:solidFill>
              <a:latin typeface="Calibri"/>
              <a:ea typeface="Calibri"/>
              <a:cs typeface="Calibri"/>
              <a:sym typeface="Calibri"/>
            </a:endParaRPr>
          </a:p>
        </p:txBody>
      </p:sp>
      <p:pic>
        <p:nvPicPr>
          <p:cNvPr id="40" name="Google Shape;40;p6"/>
          <p:cNvPicPr preferRelativeResize="0"/>
          <p:nvPr/>
        </p:nvPicPr>
        <p:blipFill rotWithShape="1">
          <a:blip r:embed="rId8">
            <a:alphaModFix/>
          </a:blip>
          <a:srcRect/>
          <a:stretch/>
        </p:blipFill>
        <p:spPr>
          <a:xfrm>
            <a:off x="805400" y="6013885"/>
            <a:ext cx="1891372" cy="7540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bipm.org/fr/publications/guides/vim.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662609" y="656968"/>
            <a:ext cx="8335617" cy="2435856"/>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66092"/>
              </a:buClr>
              <a:buSzPts val="2800"/>
              <a:buFont typeface="Calibri"/>
              <a:buNone/>
            </a:pPr>
            <a:r>
              <a:rPr lang="fr-FR" sz="2800" b="1" dirty="0">
                <a:solidFill>
                  <a:srgbClr val="366092"/>
                </a:solidFill>
              </a:rPr>
              <a:t>Atelier</a:t>
            </a:r>
            <a:r>
              <a:rPr lang="fr-FR" sz="4400" b="1" dirty="0">
                <a:solidFill>
                  <a:srgbClr val="366092"/>
                </a:solidFill>
              </a:rPr>
              <a:t/>
            </a:r>
            <a:br>
              <a:rPr lang="fr-FR" sz="4400" b="1" dirty="0">
                <a:solidFill>
                  <a:srgbClr val="366092"/>
                </a:solidFill>
              </a:rPr>
            </a:br>
            <a:r>
              <a:rPr lang="fr-FR" sz="3600" b="1" dirty="0">
                <a:solidFill>
                  <a:srgbClr val="366092"/>
                </a:solidFill>
              </a:rPr>
              <a:t>« Mesures et incertitudes au </a:t>
            </a:r>
            <a:r>
              <a:rPr lang="fr-FR" sz="3600" b="1" dirty="0" smtClean="0">
                <a:solidFill>
                  <a:srgbClr val="366092"/>
                </a:solidFill>
              </a:rPr>
              <a:t>lycée» </a:t>
            </a:r>
            <a:br>
              <a:rPr lang="fr-FR" sz="3600" b="1" dirty="0" smtClean="0">
                <a:solidFill>
                  <a:srgbClr val="366092"/>
                </a:solidFill>
              </a:rPr>
            </a:br>
            <a:r>
              <a:rPr lang="fr-FR" sz="4400" b="1" dirty="0">
                <a:solidFill>
                  <a:srgbClr val="366092"/>
                </a:solidFill>
              </a:rPr>
              <a:t/>
            </a:r>
            <a:br>
              <a:rPr lang="fr-FR" sz="4400" b="1" dirty="0">
                <a:solidFill>
                  <a:srgbClr val="366092"/>
                </a:solidFill>
              </a:rPr>
            </a:br>
            <a:r>
              <a:rPr lang="fr-FR" sz="2800" b="1" dirty="0">
                <a:solidFill>
                  <a:srgbClr val="366092"/>
                </a:solidFill>
              </a:rPr>
              <a:t>C. BOISSELEAU, R.SALVAN</a:t>
            </a:r>
            <a:endParaRPr sz="2800" b="1" dirty="0">
              <a:solidFill>
                <a:srgbClr val="366092"/>
              </a:solidFill>
            </a:endParaRPr>
          </a:p>
        </p:txBody>
      </p:sp>
      <p:sp>
        <p:nvSpPr>
          <p:cNvPr id="73" name="Google Shape;73;p13"/>
          <p:cNvSpPr txBox="1">
            <a:spLocks noGrp="1"/>
          </p:cNvSpPr>
          <p:nvPr>
            <p:ph type="sldNum" idx="12"/>
          </p:nvPr>
        </p:nvSpPr>
        <p:spPr>
          <a:xfrm>
            <a:off x="8197502" y="6390910"/>
            <a:ext cx="403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a:t>
            </a:fld>
            <a:endParaRPr/>
          </a:p>
        </p:txBody>
      </p:sp>
      <p:sp>
        <p:nvSpPr>
          <p:cNvPr id="74" name="Google Shape;74;p13"/>
          <p:cNvSpPr/>
          <p:nvPr/>
        </p:nvSpPr>
        <p:spPr>
          <a:xfrm>
            <a:off x="820361" y="4289613"/>
            <a:ext cx="6400800" cy="11833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88888"/>
              </a:buClr>
              <a:buSzPts val="2000"/>
              <a:buFont typeface="Arial"/>
              <a:buNone/>
            </a:pPr>
            <a:r>
              <a:rPr lang="fr-FR" sz="2000" b="1" i="0" u="none" strike="noStrike" cap="none">
                <a:solidFill>
                  <a:srgbClr val="888888"/>
                </a:solidFill>
                <a:latin typeface="Calibri"/>
                <a:ea typeface="Calibri"/>
                <a:cs typeface="Calibri"/>
                <a:sym typeface="Calibri"/>
              </a:rPr>
              <a:t>PNF Réforme du lycée</a:t>
            </a:r>
            <a:endParaRPr sz="2000" b="0" i="0" u="none" strike="noStrike" cap="none">
              <a:solidFill>
                <a:srgbClr val="888888"/>
              </a:solidFill>
              <a:latin typeface="Calibri"/>
              <a:ea typeface="Calibri"/>
              <a:cs typeface="Calibri"/>
              <a:sym typeface="Calibri"/>
            </a:endParaRPr>
          </a:p>
          <a:p>
            <a:pPr marL="0" marR="0" lvl="0" indent="0" algn="l" rtl="0">
              <a:spcBef>
                <a:spcPts val="400"/>
              </a:spcBef>
              <a:spcAft>
                <a:spcPts val="0"/>
              </a:spcAft>
              <a:buClr>
                <a:srgbClr val="888888"/>
              </a:buClr>
              <a:buSzPts val="2000"/>
              <a:buFont typeface="Arial"/>
              <a:buNone/>
            </a:pPr>
            <a:r>
              <a:rPr lang="fr-FR" sz="2000">
                <a:solidFill>
                  <a:srgbClr val="888888"/>
                </a:solidFill>
                <a:latin typeface="Calibri"/>
                <a:ea typeface="Calibri"/>
                <a:cs typeface="Calibri"/>
                <a:sym typeface="Calibri"/>
              </a:rPr>
              <a:t>UNIVERSITÉ</a:t>
            </a:r>
            <a:r>
              <a:rPr lang="fr-FR" sz="2000" b="0" i="0" u="none" strike="noStrike" cap="none">
                <a:solidFill>
                  <a:srgbClr val="888888"/>
                </a:solidFill>
                <a:latin typeface="Calibri"/>
                <a:ea typeface="Calibri"/>
                <a:cs typeface="Calibri"/>
                <a:sym typeface="Calibri"/>
              </a:rPr>
              <a:t> DESCARTES</a:t>
            </a:r>
            <a:endParaRPr/>
          </a:p>
          <a:p>
            <a:pPr marL="0" marR="0" lvl="0" indent="0" algn="l" rtl="0">
              <a:spcBef>
                <a:spcPts val="400"/>
              </a:spcBef>
              <a:spcAft>
                <a:spcPts val="0"/>
              </a:spcAft>
              <a:buClr>
                <a:srgbClr val="888888"/>
              </a:buClr>
              <a:buSzPts val="2000"/>
              <a:buFont typeface="Arial"/>
              <a:buNone/>
            </a:pPr>
            <a:r>
              <a:rPr lang="fr-FR" sz="2000" b="0" i="0" u="none" strike="noStrike" cap="none">
                <a:solidFill>
                  <a:srgbClr val="888888"/>
                </a:solidFill>
                <a:latin typeface="Calibri"/>
                <a:ea typeface="Calibri"/>
                <a:cs typeface="Calibri"/>
                <a:sym typeface="Calibri"/>
              </a:rPr>
              <a:t>19 et 20 MARS 2019</a:t>
            </a:r>
            <a:endParaRPr sz="20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sldNum" idx="4294967295"/>
          </p:nvPr>
        </p:nvSpPr>
        <p:spPr>
          <a:xfrm>
            <a:off x="8150225" y="6391275"/>
            <a:ext cx="45085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800"/>
              <a:buFont typeface="Arial"/>
              <a:buNone/>
            </a:pPr>
            <a:fld id="{00000000-1234-1234-1234-123412341234}" type="slidenum">
              <a:rPr lang="fr-FR" sz="1800" b="0" i="0" u="none" strike="noStrike" cap="none">
                <a:solidFill>
                  <a:schemeClr val="dk1"/>
                </a:solidFill>
                <a:latin typeface="Arial"/>
                <a:ea typeface="Arial"/>
                <a:cs typeface="Arial"/>
                <a:sym typeface="Arial"/>
              </a:rPr>
              <a:t>10</a:t>
            </a:fld>
            <a:endParaRPr sz="1800" b="0" i="0" u="none" strike="noStrike" cap="none">
              <a:solidFill>
                <a:schemeClr val="dk1"/>
              </a:solidFill>
              <a:latin typeface="Arial"/>
              <a:ea typeface="Arial"/>
              <a:cs typeface="Arial"/>
              <a:sym typeface="Arial"/>
            </a:endParaRPr>
          </a:p>
        </p:txBody>
      </p:sp>
      <p:sp>
        <p:nvSpPr>
          <p:cNvPr id="153" name="Google Shape;153;p22"/>
          <p:cNvSpPr txBox="1"/>
          <p:nvPr/>
        </p:nvSpPr>
        <p:spPr>
          <a:xfrm>
            <a:off x="1571625" y="1368425"/>
            <a:ext cx="558164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1800"/>
              <a:buFont typeface="Arial"/>
              <a:buNone/>
            </a:pPr>
            <a:r>
              <a:rPr lang="fr-FR" sz="1800" b="1" i="0" u="none" strike="noStrike" cap="none">
                <a:solidFill>
                  <a:srgbClr val="0070C0"/>
                </a:solidFill>
                <a:latin typeface="Arial"/>
                <a:ea typeface="Arial"/>
                <a:cs typeface="Arial"/>
                <a:sym typeface="Arial"/>
              </a:rPr>
              <a:t>Organisation</a:t>
            </a:r>
            <a:endParaRPr sz="1800" b="1" i="0" u="none" strike="noStrike" cap="none">
              <a:solidFill>
                <a:srgbClr val="0070C0"/>
              </a:solidFill>
              <a:latin typeface="Arial"/>
              <a:ea typeface="Arial"/>
              <a:cs typeface="Arial"/>
              <a:sym typeface="Arial"/>
            </a:endParaRPr>
          </a:p>
        </p:txBody>
      </p:sp>
      <p:cxnSp>
        <p:nvCxnSpPr>
          <p:cNvPr id="154" name="Google Shape;154;p22"/>
          <p:cNvCxnSpPr/>
          <p:nvPr/>
        </p:nvCxnSpPr>
        <p:spPr>
          <a:xfrm rot="10800000" flipH="1">
            <a:off x="889000" y="2981325"/>
            <a:ext cx="7902575" cy="19050"/>
          </a:xfrm>
          <a:prstGeom prst="straightConnector1">
            <a:avLst/>
          </a:prstGeom>
          <a:noFill/>
          <a:ln w="25400" cap="flat" cmpd="sng">
            <a:solidFill>
              <a:schemeClr val="accent1"/>
            </a:solidFill>
            <a:prstDash val="dash"/>
            <a:round/>
            <a:headEnd type="none" w="sm" len="sm"/>
            <a:tailEnd type="none" w="sm" len="sm"/>
          </a:ln>
          <a:effectLst>
            <a:outerShdw blurRad="40000" dist="20000" dir="5400000" rotWithShape="0">
              <a:srgbClr val="000000">
                <a:alpha val="37647"/>
              </a:srgbClr>
            </a:outerShdw>
          </a:effectLst>
        </p:spPr>
      </p:cxnSp>
      <p:sp>
        <p:nvSpPr>
          <p:cNvPr id="155" name="Google Shape;155;p22"/>
          <p:cNvSpPr txBox="1"/>
          <p:nvPr/>
        </p:nvSpPr>
        <p:spPr>
          <a:xfrm>
            <a:off x="261938" y="2105025"/>
            <a:ext cx="866775" cy="338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fr-FR" sz="1600" b="0" i="0" u="none" strike="noStrike" cap="none">
                <a:solidFill>
                  <a:schemeClr val="dk1"/>
                </a:solidFill>
                <a:latin typeface="Arial"/>
                <a:ea typeface="Arial"/>
                <a:cs typeface="Arial"/>
                <a:sym typeface="Arial"/>
              </a:rPr>
              <a:t>Cycle 4</a:t>
            </a:r>
            <a:endParaRPr/>
          </a:p>
        </p:txBody>
      </p:sp>
      <p:sp>
        <p:nvSpPr>
          <p:cNvPr id="156" name="Google Shape;156;p22"/>
          <p:cNvSpPr txBox="1"/>
          <p:nvPr/>
        </p:nvSpPr>
        <p:spPr>
          <a:xfrm>
            <a:off x="261938" y="3562350"/>
            <a:ext cx="1019175" cy="338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fr-FR" sz="1600" b="0" i="0" u="none" strike="noStrike" cap="none">
                <a:solidFill>
                  <a:schemeClr val="dk1"/>
                </a:solidFill>
                <a:latin typeface="Arial"/>
                <a:ea typeface="Arial"/>
                <a:cs typeface="Arial"/>
                <a:sym typeface="Arial"/>
              </a:rPr>
              <a:t>Seconde</a:t>
            </a:r>
            <a:endParaRPr/>
          </a:p>
        </p:txBody>
      </p:sp>
      <p:cxnSp>
        <p:nvCxnSpPr>
          <p:cNvPr id="157" name="Google Shape;157;p22"/>
          <p:cNvCxnSpPr/>
          <p:nvPr/>
        </p:nvCxnSpPr>
        <p:spPr>
          <a:xfrm rot="10800000" flipH="1">
            <a:off x="917575" y="4695825"/>
            <a:ext cx="7940675" cy="9525"/>
          </a:xfrm>
          <a:prstGeom prst="straightConnector1">
            <a:avLst/>
          </a:prstGeom>
          <a:noFill/>
          <a:ln w="25400" cap="flat" cmpd="sng">
            <a:solidFill>
              <a:schemeClr val="accent1"/>
            </a:solidFill>
            <a:prstDash val="dash"/>
            <a:round/>
            <a:headEnd type="none" w="sm" len="sm"/>
            <a:tailEnd type="none" w="sm" len="sm"/>
          </a:ln>
          <a:effectLst>
            <a:outerShdw blurRad="40000" dist="20000" dir="5400000" rotWithShape="0">
              <a:srgbClr val="000000">
                <a:alpha val="37647"/>
              </a:srgbClr>
            </a:outerShdw>
          </a:effectLst>
        </p:spPr>
      </p:cxnSp>
      <p:sp>
        <p:nvSpPr>
          <p:cNvPr id="158" name="Google Shape;158;p22"/>
          <p:cNvSpPr txBox="1"/>
          <p:nvPr/>
        </p:nvSpPr>
        <p:spPr>
          <a:xfrm>
            <a:off x="152400" y="5133975"/>
            <a:ext cx="1223963" cy="58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Arial"/>
              <a:buNone/>
            </a:pPr>
            <a:r>
              <a:rPr lang="fr-FR" sz="1600" b="0" i="0" u="none" strike="noStrike" cap="none">
                <a:solidFill>
                  <a:schemeClr val="dk1"/>
                </a:solidFill>
                <a:latin typeface="Arial"/>
                <a:ea typeface="Arial"/>
                <a:cs typeface="Arial"/>
                <a:sym typeface="Arial"/>
              </a:rPr>
              <a:t>Première</a:t>
            </a:r>
            <a:endParaRPr/>
          </a:p>
          <a:p>
            <a:pPr marL="0" marR="0" lvl="0" indent="0" algn="ctr" rtl="0">
              <a:spcBef>
                <a:spcPts val="0"/>
              </a:spcBef>
              <a:spcAft>
                <a:spcPts val="0"/>
              </a:spcAft>
              <a:buClr>
                <a:schemeClr val="dk1"/>
              </a:buClr>
              <a:buSzPts val="1600"/>
              <a:buFont typeface="Arial"/>
              <a:buNone/>
            </a:pPr>
            <a:r>
              <a:rPr lang="fr-FR" sz="1600" b="0" i="0" u="none" strike="noStrike" cap="none">
                <a:solidFill>
                  <a:schemeClr val="dk1"/>
                </a:solidFill>
                <a:latin typeface="Arial"/>
                <a:ea typeface="Arial"/>
                <a:cs typeface="Arial"/>
                <a:sym typeface="Arial"/>
              </a:rPr>
              <a:t>(spécialité)</a:t>
            </a:r>
            <a:endParaRPr/>
          </a:p>
        </p:txBody>
      </p:sp>
      <p:sp>
        <p:nvSpPr>
          <p:cNvPr id="159" name="Google Shape;159;p22"/>
          <p:cNvSpPr/>
          <p:nvPr/>
        </p:nvSpPr>
        <p:spPr>
          <a:xfrm>
            <a:off x="1281113" y="1933575"/>
            <a:ext cx="1776412" cy="77152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22"/>
          <p:cNvSpPr txBox="1"/>
          <p:nvPr/>
        </p:nvSpPr>
        <p:spPr>
          <a:xfrm>
            <a:off x="1571625" y="1962150"/>
            <a:ext cx="1285875" cy="6000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100"/>
              <a:buFont typeface="Arial"/>
              <a:buNone/>
            </a:pPr>
            <a:r>
              <a:rPr lang="fr-FR" sz="1100" b="1" i="0" u="none" strike="noStrike" cap="none">
                <a:solidFill>
                  <a:schemeClr val="lt1"/>
                </a:solidFill>
                <a:latin typeface="Arial"/>
                <a:ea typeface="Arial"/>
                <a:cs typeface="Arial"/>
                <a:sym typeface="Arial"/>
              </a:rPr>
              <a:t>Organisation et transformations de la matière</a:t>
            </a:r>
            <a:endParaRPr/>
          </a:p>
        </p:txBody>
      </p:sp>
      <p:sp>
        <p:nvSpPr>
          <p:cNvPr id="161" name="Google Shape;161;p22"/>
          <p:cNvSpPr/>
          <p:nvPr/>
        </p:nvSpPr>
        <p:spPr>
          <a:xfrm>
            <a:off x="3186113" y="1971675"/>
            <a:ext cx="1776412" cy="77152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22"/>
          <p:cNvSpPr txBox="1"/>
          <p:nvPr/>
        </p:nvSpPr>
        <p:spPr>
          <a:xfrm>
            <a:off x="3476625" y="2114550"/>
            <a:ext cx="1285875" cy="4603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Mouvement et interactions</a:t>
            </a:r>
            <a:endParaRPr/>
          </a:p>
        </p:txBody>
      </p:sp>
      <p:sp>
        <p:nvSpPr>
          <p:cNvPr id="163" name="Google Shape;163;p22"/>
          <p:cNvSpPr/>
          <p:nvPr/>
        </p:nvSpPr>
        <p:spPr>
          <a:xfrm>
            <a:off x="5100638" y="1981200"/>
            <a:ext cx="1776412" cy="77152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22"/>
          <p:cNvSpPr txBox="1"/>
          <p:nvPr/>
        </p:nvSpPr>
        <p:spPr>
          <a:xfrm>
            <a:off x="5391150" y="2114550"/>
            <a:ext cx="1285875" cy="4603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L’ énergie et ses conversion</a:t>
            </a:r>
            <a:endParaRPr/>
          </a:p>
        </p:txBody>
      </p:sp>
      <p:sp>
        <p:nvSpPr>
          <p:cNvPr id="165" name="Google Shape;165;p22"/>
          <p:cNvSpPr/>
          <p:nvPr/>
        </p:nvSpPr>
        <p:spPr>
          <a:xfrm>
            <a:off x="7015163" y="1990725"/>
            <a:ext cx="1776412" cy="77152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22"/>
          <p:cNvSpPr txBox="1"/>
          <p:nvPr/>
        </p:nvSpPr>
        <p:spPr>
          <a:xfrm>
            <a:off x="7305675" y="2019300"/>
            <a:ext cx="1285875" cy="6461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Des signaux pour observer et communiquer </a:t>
            </a:r>
            <a:endParaRPr/>
          </a:p>
        </p:txBody>
      </p:sp>
      <p:sp>
        <p:nvSpPr>
          <p:cNvPr id="167" name="Google Shape;167;p22"/>
          <p:cNvSpPr/>
          <p:nvPr/>
        </p:nvSpPr>
        <p:spPr>
          <a:xfrm>
            <a:off x="1271588" y="3390900"/>
            <a:ext cx="1776412" cy="77152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22"/>
          <p:cNvSpPr txBox="1"/>
          <p:nvPr/>
        </p:nvSpPr>
        <p:spPr>
          <a:xfrm>
            <a:off x="1562100" y="3419475"/>
            <a:ext cx="1285875" cy="6000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100"/>
              <a:buFont typeface="Arial"/>
              <a:buNone/>
            </a:pPr>
            <a:r>
              <a:rPr lang="fr-FR" sz="1100" b="1" i="0" u="none" strike="noStrike" cap="none">
                <a:solidFill>
                  <a:schemeClr val="lt1"/>
                </a:solidFill>
                <a:latin typeface="Arial"/>
                <a:ea typeface="Arial"/>
                <a:cs typeface="Arial"/>
                <a:sym typeface="Arial"/>
              </a:rPr>
              <a:t>Constitution  et transformations de la matière</a:t>
            </a:r>
            <a:endParaRPr/>
          </a:p>
        </p:txBody>
      </p:sp>
      <p:sp>
        <p:nvSpPr>
          <p:cNvPr id="169" name="Google Shape;169;p22"/>
          <p:cNvSpPr/>
          <p:nvPr/>
        </p:nvSpPr>
        <p:spPr>
          <a:xfrm>
            <a:off x="3176588" y="3429000"/>
            <a:ext cx="1776412" cy="77152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22"/>
          <p:cNvSpPr txBox="1"/>
          <p:nvPr/>
        </p:nvSpPr>
        <p:spPr>
          <a:xfrm>
            <a:off x="3467100" y="3571875"/>
            <a:ext cx="1285875" cy="4603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Mouvement et interactions</a:t>
            </a:r>
            <a:endParaRPr/>
          </a:p>
        </p:txBody>
      </p:sp>
      <p:sp>
        <p:nvSpPr>
          <p:cNvPr id="171" name="Google Shape;171;p22"/>
          <p:cNvSpPr/>
          <p:nvPr/>
        </p:nvSpPr>
        <p:spPr>
          <a:xfrm>
            <a:off x="6967538" y="3457575"/>
            <a:ext cx="1776412" cy="77152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22"/>
          <p:cNvSpPr txBox="1"/>
          <p:nvPr/>
        </p:nvSpPr>
        <p:spPr>
          <a:xfrm>
            <a:off x="7191375" y="3581400"/>
            <a:ext cx="1285875" cy="4603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  Ondes et signaux</a:t>
            </a:r>
            <a:endParaRPr/>
          </a:p>
        </p:txBody>
      </p:sp>
      <p:sp>
        <p:nvSpPr>
          <p:cNvPr id="173" name="Google Shape;173;p22"/>
          <p:cNvSpPr/>
          <p:nvPr/>
        </p:nvSpPr>
        <p:spPr>
          <a:xfrm>
            <a:off x="5100638" y="3438525"/>
            <a:ext cx="1776412" cy="771525"/>
          </a:xfrm>
          <a:prstGeom prst="ellipse">
            <a:avLst/>
          </a:prstGeom>
          <a:solidFill>
            <a:schemeClr val="accent1">
              <a:alpha val="9803"/>
            </a:schemeClr>
          </a:solidFill>
          <a:ln w="9525" cap="flat" cmpd="sng">
            <a:solidFill>
              <a:srgbClr val="DAE5F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22"/>
          <p:cNvSpPr txBox="1"/>
          <p:nvPr/>
        </p:nvSpPr>
        <p:spPr>
          <a:xfrm>
            <a:off x="5467350" y="3505200"/>
            <a:ext cx="1143000" cy="646113"/>
          </a:xfrm>
          <a:prstGeom prst="rect">
            <a:avLst/>
          </a:prstGeom>
          <a:solidFill>
            <a:schemeClr val="accent1">
              <a:alpha val="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L’ énergie : conversions et transferts</a:t>
            </a:r>
            <a:endParaRPr/>
          </a:p>
        </p:txBody>
      </p:sp>
      <p:sp>
        <p:nvSpPr>
          <p:cNvPr id="175" name="Google Shape;175;p22"/>
          <p:cNvSpPr/>
          <p:nvPr/>
        </p:nvSpPr>
        <p:spPr>
          <a:xfrm>
            <a:off x="1260475" y="5013325"/>
            <a:ext cx="1776413" cy="771525"/>
          </a:xfrm>
          <a:prstGeom prst="ellipse">
            <a:avLst/>
          </a:prstGeom>
          <a:solidFill>
            <a:srgbClr val="FF0000">
              <a:alpha val="55686"/>
            </a:srgbClr>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22"/>
          <p:cNvSpPr txBox="1"/>
          <p:nvPr/>
        </p:nvSpPr>
        <p:spPr>
          <a:xfrm>
            <a:off x="1550988" y="5040313"/>
            <a:ext cx="1285875" cy="6461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Constitution et transformations de la matière</a:t>
            </a:r>
            <a:endParaRPr/>
          </a:p>
        </p:txBody>
      </p:sp>
      <p:sp>
        <p:nvSpPr>
          <p:cNvPr id="177" name="Google Shape;177;p22"/>
          <p:cNvSpPr/>
          <p:nvPr/>
        </p:nvSpPr>
        <p:spPr>
          <a:xfrm>
            <a:off x="3165475" y="5010150"/>
            <a:ext cx="1776413" cy="771525"/>
          </a:xfrm>
          <a:prstGeom prst="ellipse">
            <a:avLst/>
          </a:prstGeom>
          <a:solidFill>
            <a:srgbClr val="FF0000">
              <a:alpha val="55686"/>
            </a:srgbClr>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22"/>
          <p:cNvSpPr txBox="1"/>
          <p:nvPr/>
        </p:nvSpPr>
        <p:spPr>
          <a:xfrm>
            <a:off x="3429000" y="5153025"/>
            <a:ext cx="1285875" cy="4603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Mouvement et interactions</a:t>
            </a:r>
            <a:endParaRPr/>
          </a:p>
        </p:txBody>
      </p:sp>
      <p:sp>
        <p:nvSpPr>
          <p:cNvPr id="179" name="Google Shape;179;p22"/>
          <p:cNvSpPr/>
          <p:nvPr/>
        </p:nvSpPr>
        <p:spPr>
          <a:xfrm>
            <a:off x="6956425" y="5038725"/>
            <a:ext cx="1776413" cy="771525"/>
          </a:xfrm>
          <a:prstGeom prst="ellipse">
            <a:avLst/>
          </a:prstGeom>
          <a:solidFill>
            <a:srgbClr val="FF0000">
              <a:alpha val="55686"/>
            </a:srgbClr>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22"/>
          <p:cNvSpPr txBox="1"/>
          <p:nvPr/>
        </p:nvSpPr>
        <p:spPr>
          <a:xfrm>
            <a:off x="7153275" y="5162550"/>
            <a:ext cx="1285875" cy="4603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  Ondes et signaux</a:t>
            </a:r>
            <a:endParaRPr/>
          </a:p>
        </p:txBody>
      </p:sp>
      <p:sp>
        <p:nvSpPr>
          <p:cNvPr id="181" name="Google Shape;181;p22"/>
          <p:cNvSpPr/>
          <p:nvPr/>
        </p:nvSpPr>
        <p:spPr>
          <a:xfrm>
            <a:off x="5103813" y="5038725"/>
            <a:ext cx="1776412" cy="771525"/>
          </a:xfrm>
          <a:prstGeom prst="ellipse">
            <a:avLst/>
          </a:prstGeom>
          <a:solidFill>
            <a:srgbClr val="FF0000">
              <a:alpha val="55686"/>
            </a:srgbClr>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22"/>
          <p:cNvSpPr txBox="1"/>
          <p:nvPr/>
        </p:nvSpPr>
        <p:spPr>
          <a:xfrm>
            <a:off x="5343525" y="5086350"/>
            <a:ext cx="1285875" cy="6461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fr-FR" sz="1200" b="1" i="0" u="none" strike="noStrike" cap="none">
                <a:solidFill>
                  <a:schemeClr val="lt1"/>
                </a:solidFill>
                <a:latin typeface="Arial"/>
                <a:ea typeface="Arial"/>
                <a:cs typeface="Arial"/>
                <a:sym typeface="Arial"/>
              </a:rPr>
              <a:t>L’ énergie : conversions et transferts</a:t>
            </a:r>
            <a:endParaRPr/>
          </a:p>
        </p:txBody>
      </p:sp>
      <p:cxnSp>
        <p:nvCxnSpPr>
          <p:cNvPr id="183" name="Google Shape;183;p22"/>
          <p:cNvCxnSpPr>
            <a:stCxn id="173" idx="4"/>
            <a:endCxn id="167" idx="4"/>
          </p:cNvCxnSpPr>
          <p:nvPr/>
        </p:nvCxnSpPr>
        <p:spPr>
          <a:xfrm rot="5400000" flipH="1">
            <a:off x="4050544" y="2271750"/>
            <a:ext cx="47700" cy="3828900"/>
          </a:xfrm>
          <a:prstGeom prst="bentConnector3">
            <a:avLst>
              <a:gd name="adj1" fmla="val -479246"/>
            </a:avLst>
          </a:prstGeom>
          <a:noFill/>
          <a:ln w="25400" cap="flat" cmpd="sng">
            <a:solidFill>
              <a:schemeClr val="accent1"/>
            </a:solidFill>
            <a:prstDash val="solid"/>
            <a:round/>
            <a:headEnd type="stealth" w="med" len="med"/>
            <a:tailEnd type="stealth" w="med" len="med"/>
          </a:ln>
          <a:effectLst>
            <a:outerShdw blurRad="40000" dist="20000" dir="5400000" rotWithShape="0">
              <a:srgbClr val="000000">
                <a:alpha val="37647"/>
              </a:srgbClr>
            </a:outerShdw>
          </a:effectLst>
        </p:spPr>
      </p:cxnSp>
      <p:sp>
        <p:nvSpPr>
          <p:cNvPr id="184" name="Google Shape;184;p22"/>
          <p:cNvSpPr/>
          <p:nvPr/>
        </p:nvSpPr>
        <p:spPr>
          <a:xfrm>
            <a:off x="771525" y="171450"/>
            <a:ext cx="6319837"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000" b="0" i="0" u="none" strike="noStrike" cap="none">
                <a:solidFill>
                  <a:srgbClr val="7030A0"/>
                </a:solidFill>
                <a:latin typeface="Calibri"/>
                <a:ea typeface="Calibri"/>
                <a:cs typeface="Calibri"/>
                <a:sym typeface="Calibri"/>
              </a:rPr>
              <a:t>Et au collège ? Repères de progressivité</a:t>
            </a:r>
            <a:endParaRPr sz="3000">
              <a:solidFill>
                <a:srgbClr val="7030A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dirty="0">
                <a:solidFill>
                  <a:srgbClr val="7030A0"/>
                </a:solidFill>
              </a:rPr>
              <a:t>ET AU COLLÈGE ? ENGAGER LA PROGRESSIVITÉ…</a:t>
            </a:r>
            <a:endParaRPr dirty="0">
              <a:solidFill>
                <a:srgbClr val="7030A0"/>
              </a:solidFill>
            </a:endParaRPr>
          </a:p>
        </p:txBody>
      </p:sp>
      <p:sp>
        <p:nvSpPr>
          <p:cNvPr id="191" name="Google Shape;191;p23"/>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11</a:t>
            </a:fld>
            <a:endParaRPr/>
          </a:p>
        </p:txBody>
      </p:sp>
      <p:sp>
        <p:nvSpPr>
          <p:cNvPr id="192" name="Google Shape;192;p23"/>
          <p:cNvSpPr txBox="1">
            <a:spLocks noGrp="1"/>
          </p:cNvSpPr>
          <p:nvPr>
            <p:ph type="body" idx="1"/>
          </p:nvPr>
        </p:nvSpPr>
        <p:spPr>
          <a:xfrm>
            <a:off x="804863" y="1471083"/>
            <a:ext cx="7881937" cy="459898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683086"/>
              </a:buClr>
              <a:buSzPts val="1850"/>
              <a:buNone/>
            </a:pPr>
            <a:r>
              <a:rPr lang="fr-FR" sz="1850" dirty="0"/>
              <a:t>Un exemple d’activité en 3</a:t>
            </a:r>
            <a:r>
              <a:rPr lang="fr-FR" sz="1850" baseline="30000" dirty="0"/>
              <a:t>ème</a:t>
            </a:r>
            <a:r>
              <a:rPr lang="fr-FR" sz="1850" dirty="0"/>
              <a:t> </a:t>
            </a:r>
            <a:r>
              <a:rPr lang="fr-FR" sz="1850" dirty="0" smtClean="0"/>
              <a:t>: </a:t>
            </a:r>
          </a:p>
          <a:p>
            <a:pPr marL="0" lvl="0" indent="0" algn="l" rtl="0">
              <a:lnSpc>
                <a:spcPct val="80000"/>
              </a:lnSpc>
              <a:spcBef>
                <a:spcPts val="0"/>
              </a:spcBef>
              <a:spcAft>
                <a:spcPts val="0"/>
              </a:spcAft>
              <a:buClr>
                <a:srgbClr val="683086"/>
              </a:buClr>
              <a:buSzPts val="1850"/>
              <a:buNone/>
            </a:pPr>
            <a:endParaRPr sz="1850" dirty="0"/>
          </a:p>
          <a:p>
            <a:pPr marL="0" lvl="0" indent="0" algn="l" rtl="0">
              <a:lnSpc>
                <a:spcPct val="80000"/>
              </a:lnSpc>
              <a:spcBef>
                <a:spcPts val="370"/>
              </a:spcBef>
              <a:spcAft>
                <a:spcPts val="0"/>
              </a:spcAft>
              <a:buClr>
                <a:srgbClr val="683086"/>
              </a:buClr>
              <a:buSzPts val="1850"/>
              <a:buNone/>
            </a:pPr>
            <a:endParaRPr sz="1850" dirty="0"/>
          </a:p>
          <a:p>
            <a:pPr marL="0" lvl="0" indent="0" algn="l" rtl="0">
              <a:lnSpc>
                <a:spcPct val="80000"/>
              </a:lnSpc>
              <a:spcBef>
                <a:spcPts val="370"/>
              </a:spcBef>
              <a:spcAft>
                <a:spcPts val="0"/>
              </a:spcAft>
              <a:buClr>
                <a:srgbClr val="683086"/>
              </a:buClr>
              <a:buSzPts val="1850"/>
              <a:buNone/>
            </a:pPr>
            <a:endParaRPr sz="1850" dirty="0"/>
          </a:p>
          <a:p>
            <a:pPr marL="0" lvl="0" indent="0" algn="l" rtl="0">
              <a:lnSpc>
                <a:spcPct val="80000"/>
              </a:lnSpc>
              <a:spcBef>
                <a:spcPts val="370"/>
              </a:spcBef>
              <a:spcAft>
                <a:spcPts val="0"/>
              </a:spcAft>
              <a:buClr>
                <a:srgbClr val="683086"/>
              </a:buClr>
              <a:buSzPts val="1850"/>
              <a:buNone/>
            </a:pPr>
            <a:endParaRPr sz="1850" dirty="0"/>
          </a:p>
          <a:p>
            <a:pPr marL="0" lvl="0" indent="0" algn="l" rtl="0">
              <a:lnSpc>
                <a:spcPct val="80000"/>
              </a:lnSpc>
              <a:spcBef>
                <a:spcPts val="370"/>
              </a:spcBef>
              <a:spcAft>
                <a:spcPts val="0"/>
              </a:spcAft>
              <a:buClr>
                <a:srgbClr val="683086"/>
              </a:buClr>
              <a:buSzPts val="1850"/>
              <a:buNone/>
            </a:pPr>
            <a:endParaRPr sz="1850" dirty="0"/>
          </a:p>
          <a:p>
            <a:pPr marL="0" lvl="0" indent="0" algn="l" rtl="0">
              <a:lnSpc>
                <a:spcPct val="80000"/>
              </a:lnSpc>
              <a:spcBef>
                <a:spcPts val="370"/>
              </a:spcBef>
              <a:spcAft>
                <a:spcPts val="0"/>
              </a:spcAft>
              <a:buClr>
                <a:srgbClr val="683086"/>
              </a:buClr>
              <a:buSzPts val="1850"/>
              <a:buNone/>
            </a:pPr>
            <a:endParaRPr sz="1850" dirty="0"/>
          </a:p>
          <a:p>
            <a:pPr marL="0" lvl="0" indent="0" algn="l" rtl="0">
              <a:lnSpc>
                <a:spcPct val="80000"/>
              </a:lnSpc>
              <a:spcBef>
                <a:spcPts val="370"/>
              </a:spcBef>
              <a:spcAft>
                <a:spcPts val="0"/>
              </a:spcAft>
              <a:buClr>
                <a:srgbClr val="683086"/>
              </a:buClr>
              <a:buSzPts val="1850"/>
              <a:buNone/>
            </a:pPr>
            <a:endParaRPr sz="1850" dirty="0"/>
          </a:p>
          <a:p>
            <a:pPr marL="177800" lvl="0" indent="-177800" algn="l" rtl="0">
              <a:lnSpc>
                <a:spcPct val="80000"/>
              </a:lnSpc>
              <a:spcBef>
                <a:spcPts val="370"/>
              </a:spcBef>
              <a:spcAft>
                <a:spcPts val="0"/>
              </a:spcAft>
              <a:buClr>
                <a:srgbClr val="683086"/>
              </a:buClr>
              <a:buSzPts val="1850"/>
              <a:buFont typeface="Calibri"/>
              <a:buChar char="-"/>
            </a:pPr>
            <a:endParaRPr lang="fr-FR" sz="1850" dirty="0" smtClean="0"/>
          </a:p>
          <a:p>
            <a:pPr marL="177800" lvl="0" indent="-177800" algn="l" rtl="0">
              <a:lnSpc>
                <a:spcPct val="80000"/>
              </a:lnSpc>
              <a:spcBef>
                <a:spcPts val="370"/>
              </a:spcBef>
              <a:spcAft>
                <a:spcPts val="0"/>
              </a:spcAft>
              <a:buClr>
                <a:srgbClr val="683086"/>
              </a:buClr>
              <a:buSzPts val="1850"/>
              <a:buFont typeface="Calibri"/>
              <a:buChar char="-"/>
            </a:pPr>
            <a:endParaRPr lang="fr-FR" sz="1850" dirty="0" smtClean="0"/>
          </a:p>
          <a:p>
            <a:pPr marL="0" lvl="0" indent="0" algn="l" rtl="0">
              <a:lnSpc>
                <a:spcPct val="80000"/>
              </a:lnSpc>
              <a:spcBef>
                <a:spcPts val="370"/>
              </a:spcBef>
              <a:spcAft>
                <a:spcPts val="0"/>
              </a:spcAft>
              <a:buClr>
                <a:srgbClr val="683086"/>
              </a:buClr>
              <a:buSzPts val="1850"/>
              <a:buNone/>
            </a:pPr>
            <a:r>
              <a:rPr lang="fr-FR" sz="1850" dirty="0" smtClean="0"/>
              <a:t>Objectif:</a:t>
            </a:r>
          </a:p>
          <a:p>
            <a:pPr marL="342900" lvl="0" indent="-342900" algn="l" rtl="0">
              <a:lnSpc>
                <a:spcPct val="80000"/>
              </a:lnSpc>
              <a:spcBef>
                <a:spcPts val="370"/>
              </a:spcBef>
              <a:spcAft>
                <a:spcPts val="0"/>
              </a:spcAft>
              <a:buClr>
                <a:srgbClr val="683086"/>
              </a:buClr>
              <a:buSzPts val="1850"/>
              <a:buFontTx/>
              <a:buChar char="-"/>
            </a:pPr>
            <a:r>
              <a:rPr lang="fr-FR" sz="1850" dirty="0" smtClean="0"/>
              <a:t>Prendre conscience de la progressivité.</a:t>
            </a:r>
          </a:p>
          <a:p>
            <a:pPr marL="342900" lvl="0" indent="-342900" algn="l" rtl="0">
              <a:lnSpc>
                <a:spcPct val="80000"/>
              </a:lnSpc>
              <a:spcBef>
                <a:spcPts val="370"/>
              </a:spcBef>
              <a:spcAft>
                <a:spcPts val="0"/>
              </a:spcAft>
              <a:buClr>
                <a:srgbClr val="683086"/>
              </a:buClr>
              <a:buSzPts val="1850"/>
              <a:buFontTx/>
              <a:buChar char="-"/>
            </a:pPr>
            <a:r>
              <a:rPr lang="fr-FR" sz="1850" dirty="0" smtClean="0"/>
              <a:t>Discuter et faire preuve d’esprit critique sur les mesures.</a:t>
            </a:r>
          </a:p>
          <a:p>
            <a:pPr marL="177800" lvl="0" indent="-177800" algn="l" rtl="0">
              <a:lnSpc>
                <a:spcPct val="80000"/>
              </a:lnSpc>
              <a:spcBef>
                <a:spcPts val="370"/>
              </a:spcBef>
              <a:spcAft>
                <a:spcPts val="0"/>
              </a:spcAft>
              <a:buClr>
                <a:srgbClr val="683086"/>
              </a:buClr>
              <a:buSzPts val="1850"/>
              <a:buFont typeface="Calibri"/>
              <a:buChar char="-"/>
            </a:pPr>
            <a:endParaRPr lang="fr-FR" sz="1850" dirty="0"/>
          </a:p>
          <a:p>
            <a:pPr marL="0" lvl="0" indent="0" algn="l" rtl="0">
              <a:lnSpc>
                <a:spcPct val="80000"/>
              </a:lnSpc>
              <a:spcBef>
                <a:spcPts val="370"/>
              </a:spcBef>
              <a:spcAft>
                <a:spcPts val="0"/>
              </a:spcAft>
              <a:buClr>
                <a:srgbClr val="683086"/>
              </a:buClr>
              <a:buSzPts val="1850"/>
              <a:buNone/>
            </a:pPr>
            <a:r>
              <a:rPr lang="fr-FR" sz="1850" u="sng" dirty="0" smtClean="0"/>
              <a:t>Repères </a:t>
            </a:r>
            <a:r>
              <a:rPr lang="fr-FR" sz="1850" u="sng" dirty="0"/>
              <a:t>de progressivité</a:t>
            </a:r>
            <a:r>
              <a:rPr lang="fr-FR" sz="1850" u="sng" dirty="0" smtClean="0"/>
              <a:t>:</a:t>
            </a:r>
          </a:p>
          <a:p>
            <a:pPr marL="0" lvl="0" indent="0" algn="l" rtl="0">
              <a:lnSpc>
                <a:spcPct val="80000"/>
              </a:lnSpc>
              <a:spcBef>
                <a:spcPts val="370"/>
              </a:spcBef>
              <a:spcAft>
                <a:spcPts val="0"/>
              </a:spcAft>
              <a:buClr>
                <a:srgbClr val="683086"/>
              </a:buClr>
              <a:buSzPts val="1850"/>
              <a:buNone/>
            </a:pPr>
            <a:endParaRPr dirty="0"/>
          </a:p>
          <a:p>
            <a:pPr marL="0" lvl="0" indent="0" algn="l" rtl="0">
              <a:lnSpc>
                <a:spcPct val="80000"/>
              </a:lnSpc>
              <a:spcBef>
                <a:spcPts val="370"/>
              </a:spcBef>
              <a:spcAft>
                <a:spcPts val="0"/>
              </a:spcAft>
              <a:buClr>
                <a:srgbClr val="683086"/>
              </a:buClr>
              <a:buSzPts val="1850"/>
              <a:buNone/>
            </a:pPr>
            <a:r>
              <a:rPr lang="fr-FR" sz="1850" i="1" dirty="0"/>
              <a:t>« Interpréter des résultats expérimentaux, en tirer des conclusions et les communiquer en argumentant. » Extrait programme cycle 4</a:t>
            </a:r>
            <a:endParaRPr dirty="0"/>
          </a:p>
          <a:p>
            <a:pPr marL="177800" lvl="0" indent="-60325" algn="l" rtl="0">
              <a:lnSpc>
                <a:spcPct val="80000"/>
              </a:lnSpc>
              <a:spcBef>
                <a:spcPts val="370"/>
              </a:spcBef>
              <a:spcAft>
                <a:spcPts val="0"/>
              </a:spcAft>
              <a:buClr>
                <a:srgbClr val="683086"/>
              </a:buClr>
              <a:buSzPts val="1850"/>
              <a:buFont typeface="Calibri"/>
              <a:buNone/>
            </a:pPr>
            <a:endParaRPr sz="1850" u="sng" dirty="0"/>
          </a:p>
          <a:p>
            <a:pPr marL="0" lvl="0" indent="0" algn="l" rtl="0">
              <a:lnSpc>
                <a:spcPct val="80000"/>
              </a:lnSpc>
              <a:spcBef>
                <a:spcPts val="370"/>
              </a:spcBef>
              <a:spcAft>
                <a:spcPts val="0"/>
              </a:spcAft>
              <a:buClr>
                <a:srgbClr val="683086"/>
              </a:buClr>
              <a:buSzPts val="1850"/>
              <a:buNone/>
            </a:pPr>
            <a:endParaRPr dirty="0"/>
          </a:p>
          <a:p>
            <a:pPr marL="0" lvl="0" indent="0" algn="l" rtl="0">
              <a:lnSpc>
                <a:spcPct val="80000"/>
              </a:lnSpc>
              <a:spcBef>
                <a:spcPts val="370"/>
              </a:spcBef>
              <a:spcAft>
                <a:spcPts val="0"/>
              </a:spcAft>
              <a:buClr>
                <a:srgbClr val="683086"/>
              </a:buClr>
              <a:buSzPts val="1850"/>
              <a:buNone/>
            </a:pPr>
            <a:endParaRPr sz="1850" dirty="0"/>
          </a:p>
        </p:txBody>
      </p:sp>
      <p:pic>
        <p:nvPicPr>
          <p:cNvPr id="193" name="Google Shape;193;p23"/>
          <p:cNvPicPr preferRelativeResize="0"/>
          <p:nvPr/>
        </p:nvPicPr>
        <p:blipFill rotWithShape="1">
          <a:blip r:embed="rId3">
            <a:alphaModFix/>
          </a:blip>
          <a:srcRect/>
          <a:stretch/>
        </p:blipFill>
        <p:spPr>
          <a:xfrm>
            <a:off x="609600" y="1965696"/>
            <a:ext cx="7514240" cy="1811984"/>
          </a:xfrm>
          <a:prstGeom prst="rect">
            <a:avLst/>
          </a:prstGeom>
          <a:noFill/>
          <a:ln w="25400" cap="flat" cmpd="thickThin">
            <a:solidFill>
              <a:schemeClr val="dk1"/>
            </a:solid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dirty="0" smtClean="0">
                <a:solidFill>
                  <a:srgbClr val="7030A0"/>
                </a:solidFill>
              </a:rPr>
              <a:t>Résultats avec 116 mesures de masses volumiques (le tableur est configuré par le professeur pour afficher l’histogramme…)</a:t>
            </a:r>
            <a:endParaRPr dirty="0">
              <a:solidFill>
                <a:srgbClr val="7030A0"/>
              </a:solidFill>
            </a:endParaRPr>
          </a:p>
        </p:txBody>
      </p:sp>
      <p:sp>
        <p:nvSpPr>
          <p:cNvPr id="191" name="Google Shape;191;p23"/>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12</a:t>
            </a:fld>
            <a:endParaRPr/>
          </a:p>
        </p:txBody>
      </p:sp>
      <p:sp>
        <p:nvSpPr>
          <p:cNvPr id="192" name="Google Shape;192;p23"/>
          <p:cNvSpPr txBox="1">
            <a:spLocks noGrp="1"/>
          </p:cNvSpPr>
          <p:nvPr>
            <p:ph type="body" idx="1"/>
          </p:nvPr>
        </p:nvSpPr>
        <p:spPr>
          <a:xfrm>
            <a:off x="804863" y="1471083"/>
            <a:ext cx="7881937" cy="459898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70"/>
              </a:spcBef>
              <a:spcAft>
                <a:spcPts val="0"/>
              </a:spcAft>
              <a:buClr>
                <a:srgbClr val="683086"/>
              </a:buClr>
              <a:buSzPts val="1850"/>
              <a:buNone/>
            </a:pPr>
            <a:endParaRPr sz="1850" dirty="0"/>
          </a:p>
          <a:p>
            <a:pPr marL="0" lvl="0" indent="0" algn="l" rtl="0">
              <a:lnSpc>
                <a:spcPct val="80000"/>
              </a:lnSpc>
              <a:spcBef>
                <a:spcPts val="370"/>
              </a:spcBef>
              <a:spcAft>
                <a:spcPts val="0"/>
              </a:spcAft>
              <a:buClr>
                <a:srgbClr val="683086"/>
              </a:buClr>
              <a:buSzPts val="1850"/>
              <a:buNone/>
            </a:pPr>
            <a:endParaRPr sz="1850" dirty="0"/>
          </a:p>
          <a:p>
            <a:pPr marL="0" lvl="0" indent="0" algn="l" rtl="0">
              <a:lnSpc>
                <a:spcPct val="80000"/>
              </a:lnSpc>
              <a:spcBef>
                <a:spcPts val="370"/>
              </a:spcBef>
              <a:spcAft>
                <a:spcPts val="0"/>
              </a:spcAft>
              <a:buClr>
                <a:srgbClr val="683086"/>
              </a:buClr>
              <a:buSzPts val="1850"/>
              <a:buNone/>
            </a:pPr>
            <a:endParaRPr sz="1850" dirty="0"/>
          </a:p>
          <a:p>
            <a:pPr marL="0" lvl="0" indent="0" algn="l" rtl="0">
              <a:lnSpc>
                <a:spcPct val="80000"/>
              </a:lnSpc>
              <a:spcBef>
                <a:spcPts val="370"/>
              </a:spcBef>
              <a:spcAft>
                <a:spcPts val="0"/>
              </a:spcAft>
              <a:buClr>
                <a:srgbClr val="683086"/>
              </a:buClr>
              <a:buSzPts val="1850"/>
              <a:buNone/>
            </a:pPr>
            <a:endParaRPr sz="1850" dirty="0"/>
          </a:p>
          <a:p>
            <a:pPr marL="177800" lvl="0" indent="-60325" algn="l" rtl="0">
              <a:lnSpc>
                <a:spcPct val="80000"/>
              </a:lnSpc>
              <a:spcBef>
                <a:spcPts val="370"/>
              </a:spcBef>
              <a:spcAft>
                <a:spcPts val="0"/>
              </a:spcAft>
              <a:buClr>
                <a:srgbClr val="683086"/>
              </a:buClr>
              <a:buSzPts val="1850"/>
              <a:buFont typeface="Calibri"/>
              <a:buNone/>
            </a:pPr>
            <a:endParaRPr sz="1850" u="sng" dirty="0"/>
          </a:p>
          <a:p>
            <a:pPr marL="0" lvl="0" indent="0" algn="l" rtl="0">
              <a:lnSpc>
                <a:spcPct val="80000"/>
              </a:lnSpc>
              <a:spcBef>
                <a:spcPts val="370"/>
              </a:spcBef>
              <a:spcAft>
                <a:spcPts val="0"/>
              </a:spcAft>
              <a:buClr>
                <a:srgbClr val="683086"/>
              </a:buClr>
              <a:buSzPts val="1850"/>
              <a:buNone/>
            </a:pPr>
            <a:endParaRPr dirty="0"/>
          </a:p>
          <a:p>
            <a:pPr marL="0" lvl="0" indent="0" algn="l" rtl="0">
              <a:lnSpc>
                <a:spcPct val="80000"/>
              </a:lnSpc>
              <a:spcBef>
                <a:spcPts val="370"/>
              </a:spcBef>
              <a:spcAft>
                <a:spcPts val="0"/>
              </a:spcAft>
              <a:buClr>
                <a:srgbClr val="683086"/>
              </a:buClr>
              <a:buSzPts val="1850"/>
              <a:buNone/>
            </a:pPr>
            <a:endParaRPr sz="1850" dirty="0"/>
          </a:p>
        </p:txBody>
      </p:sp>
      <p:graphicFrame>
        <p:nvGraphicFramePr>
          <p:cNvPr id="2" name="Tableau 1"/>
          <p:cNvGraphicFramePr>
            <a:graphicFrameLocks noGrp="1"/>
          </p:cNvGraphicFramePr>
          <p:nvPr>
            <p:extLst>
              <p:ext uri="{D42A27DB-BD31-4B8C-83A1-F6EECF244321}">
                <p14:modId xmlns:p14="http://schemas.microsoft.com/office/powerpoint/2010/main" val="2965148141"/>
              </p:ext>
            </p:extLst>
          </p:nvPr>
        </p:nvGraphicFramePr>
        <p:xfrm>
          <a:off x="198782" y="1361661"/>
          <a:ext cx="2703444" cy="2044148"/>
        </p:xfrm>
        <a:graphic>
          <a:graphicData uri="http://schemas.openxmlformats.org/drawingml/2006/table">
            <a:tbl>
              <a:tblPr/>
              <a:tblGrid>
                <a:gridCol w="1990045"/>
                <a:gridCol w="713399"/>
              </a:tblGrid>
              <a:tr h="647314">
                <a:tc>
                  <a:txBody>
                    <a:bodyPr/>
                    <a:lstStyle/>
                    <a:p>
                      <a:pPr algn="l"/>
                      <a:r>
                        <a:rPr lang="fr-FR" sz="1600" dirty="0">
                          <a:solidFill>
                            <a:srgbClr val="7030A0"/>
                          </a:solidFill>
                          <a:effectLst/>
                          <a:latin typeface="Arial"/>
                        </a:rPr>
                        <a:t>Valeur </a:t>
                      </a:r>
                      <a:r>
                        <a:rPr lang="fr-FR" sz="1600" dirty="0" smtClean="0">
                          <a:solidFill>
                            <a:srgbClr val="7030A0"/>
                          </a:solidFill>
                          <a:effectLst/>
                          <a:latin typeface="Arial"/>
                        </a:rPr>
                        <a:t>min (g/</a:t>
                      </a:r>
                      <a:r>
                        <a:rPr lang="fr-FR" sz="1600" dirty="0" err="1" smtClean="0">
                          <a:solidFill>
                            <a:srgbClr val="7030A0"/>
                          </a:solidFill>
                          <a:effectLst/>
                          <a:latin typeface="Arial"/>
                        </a:rPr>
                        <a:t>mL</a:t>
                      </a:r>
                      <a:r>
                        <a:rPr lang="fr-FR" sz="1600" dirty="0" smtClean="0">
                          <a:solidFill>
                            <a:srgbClr val="7030A0"/>
                          </a:solidFill>
                          <a:effectLst/>
                          <a:latin typeface="Arial"/>
                        </a:rPr>
                        <a:t>)</a:t>
                      </a:r>
                      <a:endParaRPr lang="fr-FR" sz="1600" dirty="0">
                        <a:solidFill>
                          <a:srgbClr val="7030A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fr-FR" sz="1600" dirty="0">
                          <a:solidFill>
                            <a:srgbClr val="7030A0"/>
                          </a:solidFill>
                          <a:effectLst/>
                          <a:latin typeface="Arial"/>
                        </a:rPr>
                        <a:t>1,5</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7314">
                <a:tc>
                  <a:txBody>
                    <a:bodyPr/>
                    <a:lstStyle/>
                    <a:p>
                      <a:pPr algn="l"/>
                      <a:r>
                        <a:rPr lang="fr-FR" sz="1600" dirty="0">
                          <a:solidFill>
                            <a:srgbClr val="7030A0"/>
                          </a:solidFill>
                          <a:effectLst/>
                          <a:latin typeface="Arial"/>
                        </a:rPr>
                        <a:t>Valeur </a:t>
                      </a:r>
                      <a:r>
                        <a:rPr lang="fr-FR" sz="1600" dirty="0" smtClean="0">
                          <a:solidFill>
                            <a:srgbClr val="7030A0"/>
                          </a:solidFill>
                          <a:effectLst/>
                          <a:latin typeface="Arial"/>
                        </a:rPr>
                        <a:t>max (g/</a:t>
                      </a:r>
                      <a:r>
                        <a:rPr lang="fr-FR" sz="1600" dirty="0" err="1" smtClean="0">
                          <a:solidFill>
                            <a:srgbClr val="7030A0"/>
                          </a:solidFill>
                          <a:effectLst/>
                          <a:latin typeface="Arial"/>
                        </a:rPr>
                        <a:t>mL</a:t>
                      </a:r>
                      <a:r>
                        <a:rPr lang="fr-FR" sz="1600" dirty="0" smtClean="0">
                          <a:solidFill>
                            <a:srgbClr val="7030A0"/>
                          </a:solidFill>
                          <a:effectLst/>
                          <a:latin typeface="Arial"/>
                        </a:rPr>
                        <a:t>)</a:t>
                      </a:r>
                      <a:endParaRPr lang="fr-FR" sz="1600" dirty="0">
                        <a:solidFill>
                          <a:srgbClr val="7030A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fr-FR" sz="1600" dirty="0">
                          <a:solidFill>
                            <a:srgbClr val="7030A0"/>
                          </a:solidFill>
                          <a:effectLst/>
                          <a:latin typeface="Arial"/>
                        </a:rPr>
                        <a:t>5</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4760">
                <a:tc>
                  <a:txBody>
                    <a:bodyPr/>
                    <a:lstStyle/>
                    <a:p>
                      <a:pPr algn="l"/>
                      <a:r>
                        <a:rPr lang="fr-FR" sz="1600" dirty="0" smtClean="0">
                          <a:solidFill>
                            <a:srgbClr val="7030A0"/>
                          </a:solidFill>
                          <a:effectLst/>
                          <a:latin typeface="Arial"/>
                        </a:rPr>
                        <a:t>Effectif</a:t>
                      </a:r>
                      <a:endParaRPr lang="fr-FR" sz="1600" dirty="0">
                        <a:solidFill>
                          <a:srgbClr val="7030A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fr-FR" sz="1600" dirty="0">
                          <a:solidFill>
                            <a:srgbClr val="7030A0"/>
                          </a:solidFill>
                          <a:effectLst/>
                          <a:latin typeface="Arial"/>
                        </a:rPr>
                        <a:t>116</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4760">
                <a:tc>
                  <a:txBody>
                    <a:bodyPr/>
                    <a:lstStyle/>
                    <a:p>
                      <a:pPr algn="l"/>
                      <a:r>
                        <a:rPr lang="fr-FR" sz="1600" dirty="0" smtClean="0">
                          <a:solidFill>
                            <a:srgbClr val="7030A0"/>
                          </a:solidFill>
                          <a:effectLst/>
                          <a:latin typeface="Arial"/>
                        </a:rPr>
                        <a:t>Moyenne (g/</a:t>
                      </a:r>
                      <a:r>
                        <a:rPr lang="fr-FR" sz="1600" dirty="0" err="1" smtClean="0">
                          <a:solidFill>
                            <a:srgbClr val="7030A0"/>
                          </a:solidFill>
                          <a:effectLst/>
                          <a:latin typeface="Arial"/>
                        </a:rPr>
                        <a:t>mL</a:t>
                      </a:r>
                      <a:r>
                        <a:rPr lang="fr-FR" sz="1600" dirty="0" smtClean="0">
                          <a:solidFill>
                            <a:srgbClr val="7030A0"/>
                          </a:solidFill>
                          <a:effectLst/>
                          <a:latin typeface="Arial"/>
                        </a:rPr>
                        <a:t>)</a:t>
                      </a:r>
                      <a:endParaRPr lang="fr-FR" sz="1600" dirty="0">
                        <a:solidFill>
                          <a:srgbClr val="7030A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r>
                        <a:rPr lang="fr-FR" sz="1600" dirty="0" smtClean="0">
                          <a:solidFill>
                            <a:srgbClr val="7030A0"/>
                          </a:solidFill>
                          <a:effectLst/>
                          <a:latin typeface="Arial"/>
                        </a:rPr>
                        <a:t>2,94</a:t>
                      </a:r>
                      <a:r>
                        <a:rPr lang="fr-FR" sz="1600" baseline="0" dirty="0" smtClean="0">
                          <a:solidFill>
                            <a:srgbClr val="7030A0"/>
                          </a:solidFill>
                          <a:effectLst/>
                          <a:latin typeface="Arial"/>
                        </a:rPr>
                        <a:t> </a:t>
                      </a:r>
                      <a:endParaRPr lang="fr-FR" sz="1600" dirty="0">
                        <a:solidFill>
                          <a:srgbClr val="7030A0"/>
                        </a:solidFill>
                        <a:effectLst/>
                        <a:latin typeface="Arial"/>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3" name="ZoneTexte 2"/>
          <p:cNvSpPr txBox="1"/>
          <p:nvPr/>
        </p:nvSpPr>
        <p:spPr>
          <a:xfrm>
            <a:off x="556591" y="5141844"/>
            <a:ext cx="8083826" cy="646331"/>
          </a:xfrm>
          <a:prstGeom prst="rect">
            <a:avLst/>
          </a:prstGeom>
          <a:noFill/>
        </p:spPr>
        <p:txBody>
          <a:bodyPr wrap="square" rtlCol="0">
            <a:spAutoFit/>
          </a:bodyPr>
          <a:lstStyle/>
          <a:p>
            <a:r>
              <a:rPr lang="fr-FR" sz="1800" dirty="0" smtClean="0">
                <a:solidFill>
                  <a:srgbClr val="7030A0"/>
                </a:solidFill>
              </a:rPr>
              <a:t>En observant l’étendue et la masse volumique moyenne, on</a:t>
            </a:r>
          </a:p>
          <a:p>
            <a:r>
              <a:rPr lang="fr-FR" sz="1800" dirty="0">
                <a:solidFill>
                  <a:srgbClr val="7030A0"/>
                </a:solidFill>
              </a:rPr>
              <a:t>p</a:t>
            </a:r>
            <a:r>
              <a:rPr lang="fr-FR" sz="1800" dirty="0" smtClean="0">
                <a:solidFill>
                  <a:srgbClr val="7030A0"/>
                </a:solidFill>
              </a:rPr>
              <a:t>eut conclure que la bague n’est vraisemblablement pas en argent…</a:t>
            </a:r>
            <a:endParaRPr lang="fr-FR" sz="1800" dirty="0">
              <a:solidFill>
                <a:srgbClr val="7030A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800" y="1497495"/>
            <a:ext cx="6147200" cy="287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48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805400" y="220717"/>
            <a:ext cx="8338500" cy="1066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2700"/>
              <a:buFont typeface="Calibri"/>
              <a:buNone/>
            </a:pPr>
            <a:r>
              <a:rPr lang="fr-FR" sz="2700" dirty="0">
                <a:solidFill>
                  <a:srgbClr val="7030A0"/>
                </a:solidFill>
              </a:rPr>
              <a:t/>
            </a:r>
            <a:br>
              <a:rPr lang="fr-FR" sz="2700" dirty="0">
                <a:solidFill>
                  <a:srgbClr val="7030A0"/>
                </a:solidFill>
              </a:rPr>
            </a:br>
            <a:r>
              <a:rPr lang="fr-FR" sz="2700" dirty="0">
                <a:solidFill>
                  <a:srgbClr val="7030A0"/>
                </a:solidFill>
              </a:rPr>
              <a:t>DISCUTER DE L’INFLUENCE DE L’INSTRUMENT DE MESURE ET DU PROTOCOLE.</a:t>
            </a:r>
            <a:r>
              <a:rPr lang="fr-FR" sz="2700" dirty="0"/>
              <a:t/>
            </a:r>
            <a:br>
              <a:rPr lang="fr-FR" sz="2700" dirty="0"/>
            </a:br>
            <a:endParaRPr sz="2700" dirty="0"/>
          </a:p>
        </p:txBody>
      </p:sp>
      <p:sp>
        <p:nvSpPr>
          <p:cNvPr id="199" name="Google Shape;199;p24"/>
          <p:cNvSpPr txBox="1">
            <a:spLocks noGrp="1"/>
          </p:cNvSpPr>
          <p:nvPr>
            <p:ph type="body" idx="1"/>
          </p:nvPr>
        </p:nvSpPr>
        <p:spPr>
          <a:xfrm>
            <a:off x="429168" y="1861327"/>
            <a:ext cx="8235600" cy="106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83086"/>
              </a:buClr>
              <a:buSzPts val="2000"/>
              <a:buNone/>
            </a:pPr>
            <a:r>
              <a:rPr lang="fr-FR" i="1" dirty="0">
                <a:solidFill>
                  <a:srgbClr val="7030A0"/>
                </a:solidFill>
                <a:latin typeface="Comic Sans MS"/>
                <a:ea typeface="Comic Sans MS"/>
                <a:cs typeface="Comic Sans MS"/>
                <a:sym typeface="Comic Sans MS"/>
              </a:rPr>
              <a:t>“Mesurer des masses pour étudier la variabilité du volume mesuré par une pièce de </a:t>
            </a:r>
            <a:r>
              <a:rPr lang="fr-FR" i="1" dirty="0" smtClean="0">
                <a:solidFill>
                  <a:srgbClr val="7030A0"/>
                </a:solidFill>
                <a:latin typeface="Comic Sans MS"/>
                <a:ea typeface="Comic Sans MS"/>
                <a:cs typeface="Comic Sans MS"/>
                <a:sym typeface="Comic Sans MS"/>
              </a:rPr>
              <a:t>verrerie ; choisir </a:t>
            </a:r>
            <a:r>
              <a:rPr lang="fr-FR" i="1" dirty="0">
                <a:solidFill>
                  <a:srgbClr val="7030A0"/>
                </a:solidFill>
                <a:latin typeface="Comic Sans MS"/>
                <a:ea typeface="Comic Sans MS"/>
                <a:cs typeface="Comic Sans MS"/>
                <a:sym typeface="Comic Sans MS"/>
              </a:rPr>
              <a:t>et utiliser la verrerie adaptée pour préparer une solution par dissolution ou par dilution.” extrait du thème constitutions et transformations de la matière</a:t>
            </a:r>
            <a:endParaRPr i="1" dirty="0">
              <a:solidFill>
                <a:srgbClr val="7030A0"/>
              </a:solidFill>
              <a:latin typeface="Comic Sans MS"/>
              <a:ea typeface="Comic Sans MS"/>
              <a:cs typeface="Comic Sans MS"/>
              <a:sym typeface="Comic Sans MS"/>
            </a:endParaRPr>
          </a:p>
          <a:p>
            <a:pPr marL="0" lvl="0" indent="0" algn="l" rtl="0">
              <a:lnSpc>
                <a:spcPct val="100000"/>
              </a:lnSpc>
              <a:spcBef>
                <a:spcPts val="400"/>
              </a:spcBef>
              <a:spcAft>
                <a:spcPts val="0"/>
              </a:spcAft>
              <a:buClr>
                <a:srgbClr val="683086"/>
              </a:buClr>
              <a:buSzPts val="2000"/>
              <a:buNone/>
            </a:pPr>
            <a:endParaRPr dirty="0">
              <a:solidFill>
                <a:srgbClr val="7030A0"/>
              </a:solidFill>
            </a:endParaRPr>
          </a:p>
        </p:txBody>
      </p:sp>
      <p:sp>
        <p:nvSpPr>
          <p:cNvPr id="200" name="Google Shape;200;p24"/>
          <p:cNvSpPr txBox="1">
            <a:spLocks noGrp="1"/>
          </p:cNvSpPr>
          <p:nvPr>
            <p:ph type="sldNum" idx="12"/>
          </p:nvPr>
        </p:nvSpPr>
        <p:spPr>
          <a:xfrm>
            <a:off x="8149942" y="6390910"/>
            <a:ext cx="450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13</a:t>
            </a:fld>
            <a:endParaRPr/>
          </a:p>
        </p:txBody>
      </p:sp>
      <p:graphicFrame>
        <p:nvGraphicFramePr>
          <p:cNvPr id="201" name="Google Shape;201;p24"/>
          <p:cNvGraphicFramePr/>
          <p:nvPr>
            <p:extLst>
              <p:ext uri="{D42A27DB-BD31-4B8C-83A1-F6EECF244321}">
                <p14:modId xmlns:p14="http://schemas.microsoft.com/office/powerpoint/2010/main" val="1178265346"/>
              </p:ext>
            </p:extLst>
          </p:nvPr>
        </p:nvGraphicFramePr>
        <p:xfrm>
          <a:off x="110375" y="3524149"/>
          <a:ext cx="9033625" cy="1559580"/>
        </p:xfrm>
        <a:graphic>
          <a:graphicData uri="http://schemas.openxmlformats.org/drawingml/2006/table">
            <a:tbl>
              <a:tblPr firstRow="1" bandRow="1">
                <a:noFill/>
                <a:tableStyleId>{9F892C8F-4214-4216-8FD0-2DE5F1442266}</a:tableStyleId>
              </a:tblPr>
              <a:tblGrid>
                <a:gridCol w="2704675"/>
                <a:gridCol w="6328950"/>
              </a:tblGrid>
              <a:tr h="370850">
                <a:tc>
                  <a:txBody>
                    <a:bodyPr/>
                    <a:lstStyle/>
                    <a:p>
                      <a:pPr marL="0" marR="0" lvl="0" indent="0" algn="l" rtl="0">
                        <a:spcBef>
                          <a:spcPts val="0"/>
                        </a:spcBef>
                        <a:spcAft>
                          <a:spcPts val="0"/>
                        </a:spcAft>
                        <a:buNone/>
                      </a:pPr>
                      <a:r>
                        <a:rPr lang="fr-FR" sz="1800" dirty="0"/>
                        <a:t>Notions et contenus</a:t>
                      </a:r>
                      <a:endParaRPr sz="1800" dirty="0"/>
                    </a:p>
                  </a:txBody>
                  <a:tcPr marL="91450" marR="91450" marT="45725" marB="45725"/>
                </a:tc>
                <a:tc>
                  <a:txBody>
                    <a:bodyPr/>
                    <a:lstStyle/>
                    <a:p>
                      <a:pPr marL="0" marR="0" lvl="0" indent="0" algn="l" rtl="0">
                        <a:spcBef>
                          <a:spcPts val="0"/>
                        </a:spcBef>
                        <a:spcAft>
                          <a:spcPts val="0"/>
                        </a:spcAft>
                        <a:buNone/>
                      </a:pPr>
                      <a:r>
                        <a:rPr lang="fr-FR" sz="1800"/>
                        <a:t>Capacités exigibles</a:t>
                      </a:r>
                      <a:endParaRPr/>
                    </a:p>
                  </a:txBody>
                  <a:tcPr marL="91450" marR="91450" marT="45725" marB="45725"/>
                </a:tc>
              </a:tr>
              <a:tr h="370850">
                <a:tc>
                  <a:txBody>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Incertitude-type</a:t>
                      </a:r>
                      <a:endParaRPr sz="1800" dirty="0"/>
                    </a:p>
                  </a:txBody>
                  <a:tcPr marL="91450" marR="91450" marT="45725" marB="45725"/>
                </a:tc>
                <a:tc>
                  <a:txBody>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Discuter de l’influence de l’instrument de mesure et du protocole. </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Évaluer qualitativement la dispersion d’une série de mesures indépendantes. </a:t>
                      </a:r>
                      <a:endParaRPr dirty="0"/>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805400" y="220717"/>
            <a:ext cx="8338600" cy="10662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2700"/>
              <a:buFont typeface="Calibri"/>
              <a:buNone/>
            </a:pPr>
            <a:r>
              <a:rPr lang="fr-FR" sz="2700">
                <a:solidFill>
                  <a:srgbClr val="7030A0"/>
                </a:solidFill>
              </a:rPr>
              <a:t/>
            </a:r>
            <a:br>
              <a:rPr lang="fr-FR" sz="2700">
                <a:solidFill>
                  <a:srgbClr val="7030A0"/>
                </a:solidFill>
              </a:rPr>
            </a:br>
            <a:r>
              <a:rPr lang="fr-FR" sz="2700">
                <a:solidFill>
                  <a:srgbClr val="7030A0"/>
                </a:solidFill>
              </a:rPr>
              <a:t>DISCUTER DE L’INFLUENCE DE L’INSTRUMENT DE MESURE ET DU PROTOCOLE.</a:t>
            </a:r>
            <a:r>
              <a:rPr lang="fr-FR" sz="2700"/>
              <a:t/>
            </a:r>
            <a:br>
              <a:rPr lang="fr-FR" sz="2700"/>
            </a:br>
            <a:endParaRPr sz="2700"/>
          </a:p>
        </p:txBody>
      </p:sp>
      <p:sp>
        <p:nvSpPr>
          <p:cNvPr id="208" name="Google Shape;208;p25"/>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14</a:t>
            </a:f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185988"/>
            <a:ext cx="87630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a:solidFill>
                  <a:srgbClr val="7030A0"/>
                </a:solidFill>
              </a:rPr>
              <a:t>LES RÉSULTATS</a:t>
            </a:r>
            <a:endParaRPr>
              <a:solidFill>
                <a:srgbClr val="7030A0"/>
              </a:solidFill>
            </a:endParaRPr>
          </a:p>
        </p:txBody>
      </p:sp>
      <p:sp>
        <p:nvSpPr>
          <p:cNvPr id="216" name="Google Shape;216;p26"/>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15</a:t>
            </a:fld>
            <a:endParaRPr/>
          </a:p>
        </p:txBody>
      </p:sp>
      <p:sp>
        <p:nvSpPr>
          <p:cNvPr id="217" name="Google Shape;217;p26"/>
          <p:cNvSpPr txBox="1">
            <a:spLocks noGrp="1"/>
          </p:cNvSpPr>
          <p:nvPr>
            <p:ph type="body" idx="1"/>
          </p:nvPr>
        </p:nvSpPr>
        <p:spPr>
          <a:xfrm>
            <a:off x="304801" y="1298713"/>
            <a:ext cx="8746434" cy="4771358"/>
          </a:xfrm>
          <a:prstGeom prst="rect">
            <a:avLst/>
          </a:prstGeom>
          <a:noFill/>
          <a:ln>
            <a:noFill/>
          </a:ln>
        </p:spPr>
        <p:txBody>
          <a:bodyPr spcFirstLastPara="1" wrap="square" lIns="91425" tIns="45700" rIns="91425" bIns="45700" anchor="t" anchorCtr="0">
            <a:noAutofit/>
          </a:bodyPr>
          <a:lstStyle/>
          <a:p>
            <a:pPr marL="177800" lvl="0" indent="-177800">
              <a:spcBef>
                <a:spcPts val="0"/>
              </a:spcBef>
            </a:pPr>
            <a:r>
              <a:rPr lang="fr-FR" dirty="0"/>
              <a:t>protocole proposé pour répondre à la problématique : mesurer la masse d’échantillons de « 100 </a:t>
            </a:r>
            <a:r>
              <a:rPr lang="fr-FR" dirty="0" err="1"/>
              <a:t>mL</a:t>
            </a:r>
            <a:r>
              <a:rPr lang="fr-FR" dirty="0"/>
              <a:t> d’eau » </a:t>
            </a:r>
            <a:r>
              <a:rPr lang="fr-FR" dirty="0" smtClean="0"/>
              <a:t>prélevés, </a:t>
            </a:r>
            <a:r>
              <a:rPr lang="fr-FR" dirty="0"/>
              <a:t>en utilisant différents instruments de </a:t>
            </a:r>
            <a:r>
              <a:rPr lang="fr-FR" dirty="0" smtClean="0"/>
              <a:t>verrerie. Une </a:t>
            </a:r>
            <a:r>
              <a:rPr lang="fr-FR" dirty="0"/>
              <a:t>activité qui permet de travailler la compétence valider</a:t>
            </a:r>
            <a:endParaRPr dirty="0"/>
          </a:p>
          <a:p>
            <a:pPr marL="0" lvl="0" indent="0" algn="l" rtl="0">
              <a:lnSpc>
                <a:spcPct val="100000"/>
              </a:lnSpc>
              <a:spcBef>
                <a:spcPts val="400"/>
              </a:spcBef>
              <a:spcAft>
                <a:spcPts val="0"/>
              </a:spcAft>
              <a:buClr>
                <a:srgbClr val="683086"/>
              </a:buClr>
              <a:buSzPts val="2000"/>
              <a:buNone/>
            </a:pPr>
            <a:endParaRPr dirty="0"/>
          </a:p>
          <a:p>
            <a:pPr marL="0" lvl="0" indent="0" algn="l" rtl="0">
              <a:lnSpc>
                <a:spcPct val="100000"/>
              </a:lnSpc>
              <a:spcBef>
                <a:spcPts val="400"/>
              </a:spcBef>
              <a:spcAft>
                <a:spcPts val="0"/>
              </a:spcAft>
              <a:buClr>
                <a:srgbClr val="683086"/>
              </a:buClr>
              <a:buSzPts val="2000"/>
              <a:buNone/>
            </a:pPr>
            <a:endParaRPr dirty="0"/>
          </a:p>
          <a:p>
            <a:pPr marL="0" lvl="0" indent="0" algn="l" rtl="0">
              <a:lnSpc>
                <a:spcPct val="100000"/>
              </a:lnSpc>
              <a:spcBef>
                <a:spcPts val="400"/>
              </a:spcBef>
              <a:spcAft>
                <a:spcPts val="0"/>
              </a:spcAft>
              <a:buClr>
                <a:srgbClr val="683086"/>
              </a:buClr>
              <a:buSzPts val="2000"/>
              <a:buNone/>
            </a:pPr>
            <a:endParaRPr dirty="0"/>
          </a:p>
          <a:p>
            <a:pPr marL="0" lvl="0" indent="0" algn="l" rtl="0">
              <a:lnSpc>
                <a:spcPct val="100000"/>
              </a:lnSpc>
              <a:spcBef>
                <a:spcPts val="400"/>
              </a:spcBef>
              <a:spcAft>
                <a:spcPts val="0"/>
              </a:spcAft>
              <a:buClr>
                <a:srgbClr val="683086"/>
              </a:buClr>
              <a:buSzPts val="2000"/>
              <a:buNone/>
            </a:pPr>
            <a:endParaRPr dirty="0"/>
          </a:p>
          <a:p>
            <a:pPr marL="0" lvl="0" indent="0" algn="l" rtl="0">
              <a:lnSpc>
                <a:spcPct val="100000"/>
              </a:lnSpc>
              <a:spcBef>
                <a:spcPts val="400"/>
              </a:spcBef>
              <a:spcAft>
                <a:spcPts val="0"/>
              </a:spcAft>
              <a:buClr>
                <a:srgbClr val="683086"/>
              </a:buClr>
              <a:buSzPts val="2000"/>
              <a:buNone/>
            </a:pPr>
            <a:r>
              <a:rPr lang="fr-FR" dirty="0" smtClean="0"/>
              <a:t>Résultats</a:t>
            </a:r>
            <a:r>
              <a:rPr lang="fr-FR" dirty="0"/>
              <a:t>: </a:t>
            </a:r>
            <a:r>
              <a:rPr lang="fr-FR" dirty="0">
                <a:solidFill>
                  <a:srgbClr val="7030A0"/>
                </a:solidFill>
              </a:rPr>
              <a:t>les mesures des </a:t>
            </a:r>
            <a:r>
              <a:rPr lang="fr-FR" dirty="0" smtClean="0">
                <a:solidFill>
                  <a:srgbClr val="7030A0"/>
                </a:solidFill>
              </a:rPr>
              <a:t>élèves (masses / effectifs  pour un Bécher, une Éprouvette, une fiole)</a:t>
            </a:r>
            <a:endParaRPr dirty="0">
              <a:solidFill>
                <a:srgbClr val="7030A0"/>
              </a:solidFill>
            </a:endParaRPr>
          </a:p>
          <a:p>
            <a:pPr marL="0" lvl="0" indent="0" algn="l" rtl="0">
              <a:lnSpc>
                <a:spcPct val="100000"/>
              </a:lnSpc>
              <a:spcBef>
                <a:spcPts val="400"/>
              </a:spcBef>
              <a:spcAft>
                <a:spcPts val="0"/>
              </a:spcAft>
              <a:buClr>
                <a:srgbClr val="683086"/>
              </a:buClr>
              <a:buSzPts val="2000"/>
              <a:buNone/>
            </a:pPr>
            <a:endParaRPr dirty="0"/>
          </a:p>
          <a:p>
            <a:pPr marL="0" lvl="0" indent="0" algn="l" rtl="0">
              <a:lnSpc>
                <a:spcPct val="100000"/>
              </a:lnSpc>
              <a:spcBef>
                <a:spcPts val="400"/>
              </a:spcBef>
              <a:spcAft>
                <a:spcPts val="0"/>
              </a:spcAft>
              <a:buClr>
                <a:srgbClr val="683086"/>
              </a:buClr>
              <a:buSzPts val="2000"/>
              <a:buNone/>
            </a:pPr>
            <a:endParaRPr dirty="0"/>
          </a:p>
        </p:txBody>
      </p:sp>
      <p:pic>
        <p:nvPicPr>
          <p:cNvPr id="218" name="Google Shape;218;p26"/>
          <p:cNvPicPr preferRelativeResize="0"/>
          <p:nvPr/>
        </p:nvPicPr>
        <p:blipFill rotWithShape="1">
          <a:blip r:embed="rId3">
            <a:alphaModFix/>
          </a:blip>
          <a:srcRect/>
          <a:stretch/>
        </p:blipFill>
        <p:spPr>
          <a:xfrm>
            <a:off x="649355" y="2239618"/>
            <a:ext cx="7768471" cy="1412370"/>
          </a:xfrm>
          <a:prstGeom prst="rect">
            <a:avLst/>
          </a:prstGeom>
          <a:noFill/>
          <a:ln>
            <a:no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78" y="4300044"/>
            <a:ext cx="2762657" cy="155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758" y="4158433"/>
            <a:ext cx="3037404" cy="170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487" y="4165130"/>
            <a:ext cx="2906229" cy="163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p:nvPr/>
        </p:nvSpPr>
        <p:spPr>
          <a:xfrm>
            <a:off x="771525" y="432918"/>
            <a:ext cx="6319837"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000" dirty="0">
                <a:solidFill>
                  <a:srgbClr val="7030A0"/>
                </a:solidFill>
                <a:latin typeface="Calibri"/>
                <a:ea typeface="Calibri"/>
                <a:cs typeface="Calibri"/>
                <a:sym typeface="Calibri"/>
              </a:rPr>
              <a:t>REPÈRES DE PROGRESSIVITÉ: en 1ère</a:t>
            </a:r>
            <a:endParaRPr sz="3000" dirty="0">
              <a:solidFill>
                <a:srgbClr val="7030A0"/>
              </a:solidFill>
              <a:latin typeface="Calibri"/>
              <a:ea typeface="Calibri"/>
              <a:cs typeface="Calibri"/>
              <a:sym typeface="Calibri"/>
            </a:endParaRPr>
          </a:p>
        </p:txBody>
      </p:sp>
      <p:sp>
        <p:nvSpPr>
          <p:cNvPr id="226" name="Google Shape;226;p27"/>
          <p:cNvSpPr/>
          <p:nvPr/>
        </p:nvSpPr>
        <p:spPr>
          <a:xfrm>
            <a:off x="409902" y="1434857"/>
            <a:ext cx="8198069" cy="452431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Wingdings" panose="05000000000000000000" pitchFamily="2" charset="2"/>
              <a:buChar char="§"/>
            </a:pPr>
            <a:r>
              <a:rPr lang="fr-FR" sz="2400" dirty="0" smtClean="0">
                <a:solidFill>
                  <a:srgbClr val="7030A0"/>
                </a:solidFill>
                <a:latin typeface="Calibri"/>
                <a:ea typeface="Calibri"/>
                <a:cs typeface="Calibri"/>
                <a:sym typeface="Calibri"/>
              </a:rPr>
              <a:t>En  </a:t>
            </a:r>
            <a:r>
              <a:rPr lang="fr-FR" sz="2400" dirty="0">
                <a:solidFill>
                  <a:srgbClr val="7030A0"/>
                </a:solidFill>
                <a:latin typeface="Calibri"/>
                <a:ea typeface="Calibri"/>
                <a:cs typeface="Calibri"/>
                <a:sym typeface="Calibri"/>
              </a:rPr>
              <a:t>complément  du  programme  de  la  classe  de  seconde,  celui  de  la  classe  de  première introduit </a:t>
            </a:r>
            <a:r>
              <a:rPr lang="fr-FR" sz="2400" b="1" dirty="0">
                <a:solidFill>
                  <a:srgbClr val="7030A0"/>
                </a:solidFill>
                <a:latin typeface="Calibri"/>
                <a:ea typeface="Calibri"/>
                <a:cs typeface="Calibri"/>
                <a:sym typeface="Calibri"/>
              </a:rPr>
              <a:t>l’évaluation de type B d’une incertitude-type, par exemple dans le cas d’une mesure unique  effectuée  avec  un  instrument  de  mesure  dont  les  caractéristiques  sont  données. </a:t>
            </a:r>
            <a:endParaRPr sz="2400" b="1" dirty="0">
              <a:solidFill>
                <a:srgbClr val="7030A0"/>
              </a:solidFill>
              <a:latin typeface="Calibri"/>
              <a:ea typeface="Calibri"/>
              <a:cs typeface="Calibri"/>
              <a:sym typeface="Calibri"/>
            </a:endParaRPr>
          </a:p>
          <a:p>
            <a:pPr marL="0" marR="0" lvl="0" indent="0" algn="l" rtl="0">
              <a:spcBef>
                <a:spcPts val="0"/>
              </a:spcBef>
              <a:spcAft>
                <a:spcPts val="0"/>
              </a:spcAft>
              <a:buNone/>
            </a:pPr>
            <a:endParaRPr lang="fr-FR" sz="2400" b="1" dirty="0" smtClean="0">
              <a:solidFill>
                <a:srgbClr val="7030A0"/>
              </a:solidFill>
              <a:latin typeface="Calibri"/>
              <a:ea typeface="Calibri"/>
              <a:cs typeface="Calibri"/>
              <a:sym typeface="Calibri"/>
            </a:endParaRPr>
          </a:p>
          <a:p>
            <a:pPr marL="342900" marR="0" lvl="0" indent="-342900" algn="l" rtl="0">
              <a:spcBef>
                <a:spcPts val="0"/>
              </a:spcBef>
              <a:spcAft>
                <a:spcPts val="0"/>
              </a:spcAft>
              <a:buFont typeface="Wingdings" panose="05000000000000000000" pitchFamily="2" charset="2"/>
              <a:buChar char="§"/>
            </a:pPr>
            <a:r>
              <a:rPr lang="fr-FR" sz="2400" b="1" dirty="0" smtClean="0">
                <a:solidFill>
                  <a:srgbClr val="7030A0"/>
                </a:solidFill>
                <a:latin typeface="Calibri"/>
                <a:ea typeface="Calibri"/>
                <a:cs typeface="Calibri"/>
                <a:sym typeface="Calibri"/>
              </a:rPr>
              <a:t>Les évaluations de type B =  évaluation d’une incertitude-type par une approche autre que statistique.</a:t>
            </a:r>
          </a:p>
          <a:p>
            <a:pPr marR="0" lvl="0" algn="l" rtl="0">
              <a:spcBef>
                <a:spcPts val="0"/>
              </a:spcBef>
              <a:spcAft>
                <a:spcPts val="0"/>
              </a:spcAft>
            </a:pPr>
            <a:endParaRPr lang="fr-FR" sz="2400" b="1" dirty="0" smtClean="0">
              <a:solidFill>
                <a:srgbClr val="7030A0"/>
              </a:solidFill>
              <a:latin typeface="Calibri"/>
              <a:ea typeface="Calibri"/>
              <a:cs typeface="Calibri"/>
              <a:sym typeface="Calibri"/>
            </a:endParaRPr>
          </a:p>
          <a:p>
            <a:pPr marL="342900" marR="0" lvl="0" indent="-342900" algn="l" rtl="0">
              <a:spcBef>
                <a:spcPts val="0"/>
              </a:spcBef>
              <a:spcAft>
                <a:spcPts val="0"/>
              </a:spcAft>
              <a:buFont typeface="Wingdings" panose="05000000000000000000" pitchFamily="2" charset="2"/>
              <a:buChar char="§"/>
            </a:pPr>
            <a:r>
              <a:rPr lang="fr-FR" sz="2400" b="1" dirty="0" smtClean="0">
                <a:solidFill>
                  <a:srgbClr val="7030A0"/>
                </a:solidFill>
                <a:latin typeface="Calibri"/>
                <a:ea typeface="Calibri"/>
                <a:cs typeface="Calibri"/>
                <a:sym typeface="Calibri"/>
              </a:rPr>
              <a:t>Les </a:t>
            </a:r>
            <a:r>
              <a:rPr lang="fr-FR" sz="2400" b="1" dirty="0">
                <a:solidFill>
                  <a:srgbClr val="7030A0"/>
                </a:solidFill>
                <a:latin typeface="Calibri"/>
                <a:ea typeface="Calibri"/>
                <a:cs typeface="Calibri"/>
                <a:sym typeface="Calibri"/>
              </a:rPr>
              <a:t>incertitudes composées sont abordées en classe de terminale</a:t>
            </a:r>
            <a:r>
              <a:rPr lang="fr-FR" sz="2400" b="1" dirty="0" smtClean="0">
                <a:solidFill>
                  <a:srgbClr val="7030A0"/>
                </a:solidFill>
                <a:latin typeface="Calibri"/>
                <a:ea typeface="Calibri"/>
                <a:cs typeface="Calibri"/>
                <a:sym typeface="Calibri"/>
              </a:rPr>
              <a:t>.</a:t>
            </a:r>
          </a:p>
          <a:p>
            <a:pPr marL="0" marR="0" lvl="0" indent="0" algn="l" rtl="0">
              <a:spcBef>
                <a:spcPts val="0"/>
              </a:spcBef>
              <a:spcAft>
                <a:spcPts val="0"/>
              </a:spcAft>
              <a:buNone/>
            </a:pPr>
            <a:endParaRPr lang="fr-FR" sz="2400" b="1" dirty="0">
              <a:solidFill>
                <a:srgbClr val="7030A0"/>
              </a:solidFill>
              <a:latin typeface="Calibri"/>
              <a:ea typeface="Calibri"/>
              <a:cs typeface="Calibri"/>
              <a:sym typeface="Calibri"/>
            </a:endParaRPr>
          </a:p>
          <a:p>
            <a:pPr marL="0" marR="0" lvl="0" indent="0" algn="l" rtl="0">
              <a:spcBef>
                <a:spcPts val="0"/>
              </a:spcBef>
              <a:spcAft>
                <a:spcPts val="0"/>
              </a:spcAft>
              <a:buNone/>
            </a:pPr>
            <a:endParaRPr sz="2400" b="1" dirty="0">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dirty="0" smtClean="0">
                <a:solidFill>
                  <a:srgbClr val="7030A0"/>
                </a:solidFill>
              </a:rPr>
              <a:t>Type B</a:t>
            </a:r>
            <a:endParaRPr lang="fr-FR" dirty="0">
              <a:solidFill>
                <a:srgbClr val="7030A0"/>
              </a:solidFill>
            </a:endParaRPr>
          </a:p>
        </p:txBody>
      </p:sp>
      <p:sp>
        <p:nvSpPr>
          <p:cNvPr id="3" name="Espace réservé du texte 2"/>
          <p:cNvSpPr>
            <a:spLocks noGrp="1"/>
          </p:cNvSpPr>
          <p:nvPr>
            <p:ph type="body" idx="1"/>
          </p:nvPr>
        </p:nvSpPr>
        <p:spPr/>
        <p:txBody>
          <a:bodyPr/>
          <a:lstStyle/>
          <a:p>
            <a:pPr marL="101600" indent="0">
              <a:buNone/>
            </a:pPr>
            <a:r>
              <a:rPr lang="fr-FR" dirty="0"/>
              <a:t>Lorsqu’on ne dispose pas du matériel permettant d’observer la variabilité d’une mesure ou quand la réalisation d’une mesure demande trop de temps pour être répétée, on peut néanmoins obtenir une estimation d’une incertitude-type en exploitant un encadrement.</a:t>
            </a:r>
          </a:p>
          <a:p>
            <a:pPr marL="101600" indent="0">
              <a:buNone/>
            </a:pPr>
            <a:endParaRPr lang="fr-FR" b="1" dirty="0" smtClean="0"/>
          </a:p>
          <a:p>
            <a:pPr marL="101600" indent="0">
              <a:buNone/>
            </a:pPr>
            <a:r>
              <a:rPr lang="fr-FR" b="1" dirty="0" smtClean="0"/>
              <a:t>Quand </a:t>
            </a:r>
            <a:r>
              <a:rPr lang="fr-FR" b="1" dirty="0"/>
              <a:t>on peut attribuer une valeur numérique à une grandeur physique, alors il est toujours possible de  l’encadrer</a:t>
            </a:r>
            <a:r>
              <a:rPr lang="fr-FR" b="1" dirty="0" smtClean="0"/>
              <a:t>.</a:t>
            </a:r>
          </a:p>
          <a:p>
            <a:pPr marL="101600" indent="0">
              <a:buNone/>
            </a:pPr>
            <a:endParaRPr lang="fr-FR" b="1" dirty="0"/>
          </a:p>
          <a:p>
            <a:pPr lvl="0"/>
            <a:r>
              <a:rPr lang="fr-FR" b="1" dirty="0"/>
              <a:t>Le milieu de cet intervalle correspondra au meilleur estimateur de la grandeur mesurée.</a:t>
            </a:r>
            <a:endParaRPr lang="fr-FR" dirty="0"/>
          </a:p>
          <a:p>
            <a:pPr lvl="0"/>
            <a:r>
              <a:rPr lang="fr-FR" b="1" dirty="0"/>
              <a:t>La demi-largeur de l’intervalle défini est, </a:t>
            </a:r>
            <a:r>
              <a:rPr lang="fr-FR" b="1" u="sng" dirty="0"/>
              <a:t>en première approximation, </a:t>
            </a:r>
            <a:r>
              <a:rPr lang="fr-FR" b="1" dirty="0"/>
              <a:t>un estimateur de l’incertitude-type.</a:t>
            </a:r>
            <a:endParaRPr lang="fr-FR" dirty="0"/>
          </a:p>
          <a:p>
            <a:pPr marL="101600" indent="0">
              <a:buNone/>
            </a:pPr>
            <a:endParaRPr lang="fr-FR" dirty="0"/>
          </a:p>
          <a:p>
            <a:pPr marL="101600" indent="0">
              <a:buNone/>
            </a:pPr>
            <a:endParaRPr lang="fr-FR"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17</a:t>
            </a:fld>
            <a:endParaRPr lang="fr-FR"/>
          </a:p>
        </p:txBody>
      </p:sp>
    </p:spTree>
    <p:extLst>
      <p:ext uri="{BB962C8B-B14F-4D97-AF65-F5344CB8AC3E}">
        <p14:creationId xmlns:p14="http://schemas.microsoft.com/office/powerpoint/2010/main" val="162310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dirty="0">
                <a:solidFill>
                  <a:srgbClr val="7030A0"/>
                </a:solidFill>
              </a:rPr>
              <a:t>TESTER UNE LOI. </a:t>
            </a:r>
            <a:r>
              <a:rPr lang="fr-FR" dirty="0" smtClean="0">
                <a:solidFill>
                  <a:srgbClr val="7030A0"/>
                </a:solidFill>
              </a:rPr>
              <a:t/>
            </a:r>
            <a:br>
              <a:rPr lang="fr-FR" dirty="0" smtClean="0">
                <a:solidFill>
                  <a:srgbClr val="7030A0"/>
                </a:solidFill>
              </a:rPr>
            </a:br>
            <a:r>
              <a:rPr lang="fr-FR" dirty="0" smtClean="0">
                <a:solidFill>
                  <a:srgbClr val="7030A0"/>
                </a:solidFill>
              </a:rPr>
              <a:t>QUELLE </a:t>
            </a:r>
            <a:r>
              <a:rPr lang="fr-FR" dirty="0">
                <a:solidFill>
                  <a:srgbClr val="7030A0"/>
                </a:solidFill>
              </a:rPr>
              <a:t>APPROCHE POUR LA RÉGRESSION LINÉAIRE ?</a:t>
            </a:r>
            <a:endParaRPr dirty="0">
              <a:solidFill>
                <a:srgbClr val="7030A0"/>
              </a:solidFill>
            </a:endParaRPr>
          </a:p>
        </p:txBody>
      </p:sp>
      <p:sp>
        <p:nvSpPr>
          <p:cNvPr id="233" name="Google Shape;233;p28"/>
          <p:cNvSpPr txBox="1">
            <a:spLocks noGrp="1"/>
          </p:cNvSpPr>
          <p:nvPr>
            <p:ph type="body" idx="1"/>
          </p:nvPr>
        </p:nvSpPr>
        <p:spPr>
          <a:xfrm>
            <a:off x="805400" y="1476296"/>
            <a:ext cx="7881400" cy="4525963"/>
          </a:xfrm>
          <a:prstGeom prst="rect">
            <a:avLst/>
          </a:prstGeom>
          <a:noFill/>
          <a:ln>
            <a:noFill/>
          </a:ln>
        </p:spPr>
        <p:txBody>
          <a:bodyPr spcFirstLastPara="1" wrap="square" lIns="91425" tIns="45700" rIns="91425" bIns="45700" anchor="t" anchorCtr="0">
            <a:noAutofit/>
          </a:bodyPr>
          <a:lstStyle/>
          <a:p>
            <a:pPr marL="177800" marR="0" lvl="0" indent="-177800" algn="l" rtl="0">
              <a:lnSpc>
                <a:spcPct val="100000"/>
              </a:lnSpc>
              <a:spcBef>
                <a:spcPts val="0"/>
              </a:spcBef>
              <a:spcAft>
                <a:spcPts val="0"/>
              </a:spcAft>
              <a:buClr>
                <a:srgbClr val="683086"/>
              </a:buClr>
              <a:buSzPts val="2000"/>
              <a:buFont typeface="Arial"/>
              <a:buChar char="■"/>
            </a:pPr>
            <a:r>
              <a:rPr lang="fr-FR" dirty="0"/>
              <a:t>En seconde</a:t>
            </a:r>
            <a:endParaRPr dirty="0"/>
          </a:p>
          <a:p>
            <a:pPr marL="0" lvl="0" indent="0" algn="l" rtl="0">
              <a:lnSpc>
                <a:spcPct val="100000"/>
              </a:lnSpc>
              <a:spcBef>
                <a:spcPts val="400"/>
              </a:spcBef>
              <a:spcAft>
                <a:spcPts val="0"/>
              </a:spcAft>
              <a:buClr>
                <a:srgbClr val="683086"/>
              </a:buClr>
              <a:buSzPts val="2000"/>
              <a:buNone/>
            </a:pPr>
            <a:r>
              <a:rPr lang="fr-FR" i="1" dirty="0"/>
              <a:t>Tester les lois de </a:t>
            </a:r>
            <a:r>
              <a:rPr lang="fr-FR" i="1" dirty="0" err="1"/>
              <a:t>Snell</a:t>
            </a:r>
            <a:r>
              <a:rPr lang="fr-FR" i="1" dirty="0"/>
              <a:t>-Descartes à partir d’une série de mesures et déterminer l’indice de réfraction d’un milieu.</a:t>
            </a:r>
            <a:endParaRPr i="1" dirty="0"/>
          </a:p>
          <a:p>
            <a:pPr marL="0" lvl="0" indent="0" algn="l" rtl="0">
              <a:lnSpc>
                <a:spcPct val="100000"/>
              </a:lnSpc>
              <a:spcBef>
                <a:spcPts val="400"/>
              </a:spcBef>
              <a:spcAft>
                <a:spcPts val="0"/>
              </a:spcAft>
              <a:buClr>
                <a:srgbClr val="683086"/>
              </a:buClr>
              <a:buSzPts val="2000"/>
              <a:buNone/>
            </a:pPr>
            <a:endParaRPr i="1" dirty="0"/>
          </a:p>
          <a:p>
            <a:pPr marL="177800" marR="0" lvl="0" indent="-177800" algn="l" rtl="0">
              <a:lnSpc>
                <a:spcPct val="100000"/>
              </a:lnSpc>
              <a:spcBef>
                <a:spcPts val="400"/>
              </a:spcBef>
              <a:spcAft>
                <a:spcPts val="0"/>
              </a:spcAft>
              <a:buClr>
                <a:srgbClr val="683086"/>
              </a:buClr>
              <a:buSzPts val="2000"/>
              <a:buFont typeface="Arial"/>
              <a:buChar char="■"/>
            </a:pPr>
            <a:r>
              <a:rPr lang="fr-FR" dirty="0"/>
              <a:t>En première</a:t>
            </a:r>
            <a:endParaRPr dirty="0"/>
          </a:p>
          <a:p>
            <a:pPr marL="0" lvl="0" indent="0" algn="l" rtl="0">
              <a:lnSpc>
                <a:spcPct val="100000"/>
              </a:lnSpc>
              <a:spcBef>
                <a:spcPts val="400"/>
              </a:spcBef>
              <a:spcAft>
                <a:spcPts val="0"/>
              </a:spcAft>
              <a:buClr>
                <a:srgbClr val="683086"/>
              </a:buClr>
              <a:buSzPts val="2000"/>
              <a:buNone/>
            </a:pPr>
            <a:r>
              <a:rPr lang="fr-FR" i="1" dirty="0"/>
              <a:t>Tester la loi de Mariotte, par exemple en utilisant un dispositif comportant un microcontrôleur.</a:t>
            </a:r>
            <a:endParaRPr dirty="0"/>
          </a:p>
          <a:p>
            <a:pPr marL="0" lvl="0" indent="0" algn="l" rtl="0">
              <a:lnSpc>
                <a:spcPct val="100000"/>
              </a:lnSpc>
              <a:spcBef>
                <a:spcPts val="400"/>
              </a:spcBef>
              <a:spcAft>
                <a:spcPts val="0"/>
              </a:spcAft>
              <a:buClr>
                <a:srgbClr val="683086"/>
              </a:buClr>
              <a:buSzPts val="2000"/>
              <a:buNone/>
            </a:pPr>
            <a:r>
              <a:rPr lang="fr-FR" i="1" dirty="0" smtClean="0">
                <a:solidFill>
                  <a:srgbClr val="7030A0"/>
                </a:solidFill>
              </a:rPr>
              <a:t>Tester </a:t>
            </a:r>
            <a:r>
              <a:rPr lang="fr-FR" i="1" dirty="0">
                <a:solidFill>
                  <a:srgbClr val="7030A0"/>
                </a:solidFill>
              </a:rPr>
              <a:t>la relation de conjugaison d’une lentille mince convergente </a:t>
            </a:r>
            <a:endParaRPr lang="fr-FR" i="1" dirty="0" smtClean="0">
              <a:solidFill>
                <a:srgbClr val="7030A0"/>
              </a:solidFill>
            </a:endParaRPr>
          </a:p>
          <a:p>
            <a:pPr marL="0" indent="0">
              <a:buNone/>
            </a:pPr>
            <a:r>
              <a:rPr lang="fr-FR" i="1" dirty="0" smtClean="0">
                <a:solidFill>
                  <a:srgbClr val="7030A0"/>
                </a:solidFill>
              </a:rPr>
              <a:t>Tester </a:t>
            </a:r>
            <a:r>
              <a:rPr lang="fr-FR" i="1" dirty="0">
                <a:solidFill>
                  <a:srgbClr val="7030A0"/>
                </a:solidFill>
              </a:rPr>
              <a:t>la loi fondamentale de la statique des fluides.</a:t>
            </a:r>
          </a:p>
          <a:p>
            <a:pPr marL="0" lvl="0" indent="0" algn="l" rtl="0">
              <a:lnSpc>
                <a:spcPct val="100000"/>
              </a:lnSpc>
              <a:spcBef>
                <a:spcPts val="400"/>
              </a:spcBef>
              <a:spcAft>
                <a:spcPts val="0"/>
              </a:spcAft>
              <a:buClr>
                <a:srgbClr val="683086"/>
              </a:buClr>
              <a:buSzPts val="2000"/>
              <a:buNone/>
            </a:pPr>
            <a:endParaRPr i="1" dirty="0"/>
          </a:p>
          <a:p>
            <a:pPr marL="0" lvl="0" indent="0" algn="l" rtl="0">
              <a:lnSpc>
                <a:spcPct val="100000"/>
              </a:lnSpc>
              <a:spcBef>
                <a:spcPts val="400"/>
              </a:spcBef>
              <a:spcAft>
                <a:spcPts val="0"/>
              </a:spcAft>
              <a:buClr>
                <a:srgbClr val="683086"/>
              </a:buClr>
              <a:buSzPts val="2000"/>
              <a:buNone/>
            </a:pPr>
            <a:endParaRPr dirty="0"/>
          </a:p>
          <a:p>
            <a:pPr marL="0" lvl="0" indent="0" algn="l" rtl="0">
              <a:lnSpc>
                <a:spcPct val="100000"/>
              </a:lnSpc>
              <a:spcBef>
                <a:spcPts val="400"/>
              </a:spcBef>
              <a:spcAft>
                <a:spcPts val="0"/>
              </a:spcAft>
              <a:buClr>
                <a:srgbClr val="683086"/>
              </a:buClr>
              <a:buSzPts val="2000"/>
              <a:buNone/>
            </a:pPr>
            <a:endParaRPr dirty="0"/>
          </a:p>
          <a:p>
            <a:pPr marL="177800" lvl="0" indent="-50800" algn="l" rtl="0">
              <a:lnSpc>
                <a:spcPct val="100000"/>
              </a:lnSpc>
              <a:spcBef>
                <a:spcPts val="400"/>
              </a:spcBef>
              <a:spcAft>
                <a:spcPts val="0"/>
              </a:spcAft>
              <a:buClr>
                <a:srgbClr val="683086"/>
              </a:buClr>
              <a:buSzPts val="2000"/>
              <a:buFont typeface="Calibri"/>
              <a:buNone/>
            </a:pPr>
            <a:endParaRPr dirty="0"/>
          </a:p>
        </p:txBody>
      </p:sp>
      <p:sp>
        <p:nvSpPr>
          <p:cNvPr id="234" name="Google Shape;234;p28"/>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dirty="0">
                <a:solidFill>
                  <a:srgbClr val="7030A0"/>
                </a:solidFill>
              </a:rPr>
              <a:t>TESTER UNE LOI. </a:t>
            </a:r>
            <a:r>
              <a:rPr lang="fr-FR" dirty="0" smtClean="0">
                <a:solidFill>
                  <a:srgbClr val="7030A0"/>
                </a:solidFill>
              </a:rPr>
              <a:t/>
            </a:r>
            <a:br>
              <a:rPr lang="fr-FR" dirty="0" smtClean="0">
                <a:solidFill>
                  <a:srgbClr val="7030A0"/>
                </a:solidFill>
              </a:rPr>
            </a:br>
            <a:r>
              <a:rPr lang="fr-FR" dirty="0" smtClean="0">
                <a:solidFill>
                  <a:srgbClr val="7030A0"/>
                </a:solidFill>
              </a:rPr>
              <a:t>QUELLE </a:t>
            </a:r>
            <a:r>
              <a:rPr lang="fr-FR" dirty="0">
                <a:solidFill>
                  <a:srgbClr val="7030A0"/>
                </a:solidFill>
              </a:rPr>
              <a:t>APPROCHE POUR LA RÉGRESSION LINÉAIRE ?</a:t>
            </a:r>
            <a:endParaRPr dirty="0">
              <a:solidFill>
                <a:srgbClr val="7030A0"/>
              </a:solidFill>
            </a:endParaRPr>
          </a:p>
        </p:txBody>
      </p:sp>
      <p:sp>
        <p:nvSpPr>
          <p:cNvPr id="233" name="Google Shape;233;p28"/>
          <p:cNvSpPr txBox="1">
            <a:spLocks noGrp="1"/>
          </p:cNvSpPr>
          <p:nvPr>
            <p:ph type="body" idx="1"/>
          </p:nvPr>
        </p:nvSpPr>
        <p:spPr>
          <a:xfrm>
            <a:off x="805400" y="1476296"/>
            <a:ext cx="7881400" cy="4525963"/>
          </a:xfrm>
          <a:prstGeom prst="rect">
            <a:avLst/>
          </a:prstGeom>
          <a:noFill/>
          <a:ln>
            <a:noFill/>
          </a:ln>
        </p:spPr>
        <p:txBody>
          <a:bodyPr spcFirstLastPara="1" wrap="square" lIns="91425" tIns="45700" rIns="91425" bIns="45700" anchor="t" anchorCtr="0">
            <a:noAutofit/>
          </a:bodyPr>
          <a:lstStyle/>
          <a:p>
            <a:pPr marL="177800" marR="0" lvl="0" indent="-177800" algn="l" rtl="0">
              <a:lnSpc>
                <a:spcPct val="100000"/>
              </a:lnSpc>
              <a:spcBef>
                <a:spcPts val="0"/>
              </a:spcBef>
              <a:spcAft>
                <a:spcPts val="0"/>
              </a:spcAft>
              <a:buClr>
                <a:srgbClr val="683086"/>
              </a:buClr>
              <a:buSzPts val="2000"/>
              <a:buFont typeface="Arial"/>
              <a:buChar char="■"/>
            </a:pPr>
            <a:r>
              <a:rPr lang="fr-FR" dirty="0" smtClean="0"/>
              <a:t>Tester une loi collectivement:</a:t>
            </a:r>
          </a:p>
          <a:p>
            <a:pPr marL="0" lvl="0" indent="0">
              <a:spcBef>
                <a:spcPts val="0"/>
              </a:spcBef>
              <a:buNone/>
            </a:pPr>
            <a:endParaRPr lang="fr-FR" i="1" dirty="0"/>
          </a:p>
          <a:p>
            <a:pPr marL="342900" lvl="0" indent="-342900">
              <a:spcBef>
                <a:spcPts val="0"/>
              </a:spcBef>
              <a:buFontTx/>
              <a:buChar char="-"/>
            </a:pPr>
            <a:r>
              <a:rPr lang="fr-FR" i="1" dirty="0"/>
              <a:t>Vérifier la linéarité de la loi avec un bon capteur : l’œil.</a:t>
            </a:r>
          </a:p>
          <a:p>
            <a:pPr marL="342900" lvl="0" indent="-342900">
              <a:spcBef>
                <a:spcPts val="0"/>
              </a:spcBef>
              <a:buFontTx/>
              <a:buChar char="-"/>
            </a:pPr>
            <a:r>
              <a:rPr lang="fr-FR" i="1" dirty="0"/>
              <a:t>Valider collectivement une </a:t>
            </a:r>
            <a:r>
              <a:rPr lang="fr-FR" i="1" dirty="0" smtClean="0"/>
              <a:t>« pente </a:t>
            </a:r>
            <a:r>
              <a:rPr lang="fr-FR" i="1" dirty="0"/>
              <a:t>collective </a:t>
            </a:r>
            <a:r>
              <a:rPr lang="fr-FR" i="1" dirty="0" smtClean="0"/>
              <a:t>moyenne » </a:t>
            </a:r>
            <a:r>
              <a:rPr lang="fr-FR" i="1" dirty="0"/>
              <a:t>en étudiant </a:t>
            </a:r>
            <a:r>
              <a:rPr lang="fr-FR" i="1" dirty="0" smtClean="0"/>
              <a:t>l’incertitude-type </a:t>
            </a:r>
            <a:r>
              <a:rPr lang="fr-FR" i="1" dirty="0"/>
              <a:t>sur la pente moyenne.</a:t>
            </a:r>
          </a:p>
          <a:p>
            <a:pPr marL="342900" lvl="0" indent="-342900">
              <a:spcBef>
                <a:spcPts val="0"/>
              </a:spcBef>
              <a:buFontTx/>
              <a:buChar char="-"/>
            </a:pPr>
            <a:r>
              <a:rPr lang="fr-FR" i="1" dirty="0"/>
              <a:t>Valider collectivement </a:t>
            </a:r>
            <a:r>
              <a:rPr lang="fr-FR" i="1" dirty="0" smtClean="0"/>
              <a:t>« l’ordonnée </a:t>
            </a:r>
            <a:r>
              <a:rPr lang="fr-FR" i="1" dirty="0"/>
              <a:t>à l’origine </a:t>
            </a:r>
            <a:r>
              <a:rPr lang="fr-FR" i="1" dirty="0" smtClean="0"/>
              <a:t>moyenne » en </a:t>
            </a:r>
            <a:r>
              <a:rPr lang="fr-FR" i="1" dirty="0"/>
              <a:t>étudiant </a:t>
            </a:r>
            <a:r>
              <a:rPr lang="fr-FR" i="1" dirty="0" smtClean="0"/>
              <a:t>l’incertitude-type </a:t>
            </a:r>
            <a:r>
              <a:rPr lang="fr-FR" i="1" dirty="0"/>
              <a:t>sur l’ordonnée moyenne.</a:t>
            </a:r>
          </a:p>
          <a:p>
            <a:pPr marL="177800" marR="0" lvl="0" indent="-177800" algn="l" rtl="0">
              <a:lnSpc>
                <a:spcPct val="100000"/>
              </a:lnSpc>
              <a:spcBef>
                <a:spcPts val="0"/>
              </a:spcBef>
              <a:spcAft>
                <a:spcPts val="0"/>
              </a:spcAft>
              <a:buClr>
                <a:srgbClr val="683086"/>
              </a:buClr>
              <a:buSzPts val="2000"/>
              <a:buFont typeface="Arial"/>
              <a:buChar char="■"/>
            </a:pPr>
            <a:endParaRPr lang="fr-FR" dirty="0"/>
          </a:p>
          <a:p>
            <a:pPr marL="342900" indent="-342900"/>
            <a:r>
              <a:rPr lang="fr-FR" dirty="0" smtClean="0"/>
              <a:t>Tester individuellement:</a:t>
            </a:r>
          </a:p>
          <a:p>
            <a:pPr marL="342900" indent="-342900">
              <a:buFontTx/>
              <a:buChar char="-"/>
            </a:pPr>
            <a:r>
              <a:rPr lang="fr-FR" i="1" dirty="0" smtClean="0"/>
              <a:t>Un élève réalise une régression linéaire</a:t>
            </a:r>
          </a:p>
          <a:p>
            <a:pPr marL="342900" indent="-342900">
              <a:buFontTx/>
              <a:buChar char="-"/>
            </a:pPr>
            <a:r>
              <a:rPr lang="fr-FR" i="1" dirty="0" smtClean="0"/>
              <a:t>Il étudie les incertitudes-types données par la fonction « DROITEREG » pour vérifier la compatibilité de la loi avec ses résultats. </a:t>
            </a:r>
          </a:p>
          <a:p>
            <a:pPr marL="0" indent="0">
              <a:buNone/>
            </a:pPr>
            <a:r>
              <a:rPr lang="fr-FR" i="1" dirty="0" smtClean="0"/>
              <a:t>L’étude de R² n’est pas pertinente…</a:t>
            </a:r>
            <a:endParaRPr lang="fr-FR" i="1" dirty="0"/>
          </a:p>
          <a:p>
            <a:pPr marL="0" lvl="0" indent="0" algn="l" rtl="0">
              <a:lnSpc>
                <a:spcPct val="100000"/>
              </a:lnSpc>
              <a:spcBef>
                <a:spcPts val="400"/>
              </a:spcBef>
              <a:spcAft>
                <a:spcPts val="0"/>
              </a:spcAft>
              <a:buClr>
                <a:srgbClr val="683086"/>
              </a:buClr>
              <a:buSzPts val="2000"/>
              <a:buNone/>
            </a:pPr>
            <a:endParaRPr dirty="0"/>
          </a:p>
          <a:p>
            <a:pPr marL="0" lvl="0" indent="0" algn="l" rtl="0">
              <a:lnSpc>
                <a:spcPct val="100000"/>
              </a:lnSpc>
              <a:spcBef>
                <a:spcPts val="400"/>
              </a:spcBef>
              <a:spcAft>
                <a:spcPts val="0"/>
              </a:spcAft>
              <a:buClr>
                <a:srgbClr val="683086"/>
              </a:buClr>
              <a:buSzPts val="2000"/>
              <a:buNone/>
            </a:pPr>
            <a:endParaRPr dirty="0"/>
          </a:p>
          <a:p>
            <a:pPr marL="177800" lvl="0" indent="-50800" algn="l" rtl="0">
              <a:lnSpc>
                <a:spcPct val="100000"/>
              </a:lnSpc>
              <a:spcBef>
                <a:spcPts val="400"/>
              </a:spcBef>
              <a:spcAft>
                <a:spcPts val="0"/>
              </a:spcAft>
              <a:buClr>
                <a:srgbClr val="683086"/>
              </a:buClr>
              <a:buSzPts val="2000"/>
              <a:buFont typeface="Calibri"/>
              <a:buNone/>
            </a:pPr>
            <a:endParaRPr dirty="0"/>
          </a:p>
        </p:txBody>
      </p:sp>
      <p:sp>
        <p:nvSpPr>
          <p:cNvPr id="234" name="Google Shape;234;p28"/>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19</a:t>
            </a:fld>
            <a:endParaRPr/>
          </a:p>
        </p:txBody>
      </p:sp>
    </p:spTree>
    <p:extLst>
      <p:ext uri="{BB962C8B-B14F-4D97-AF65-F5344CB8AC3E}">
        <p14:creationId xmlns:p14="http://schemas.microsoft.com/office/powerpoint/2010/main" val="11701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a:solidFill>
                  <a:srgbClr val="7030A0"/>
                </a:solidFill>
              </a:rPr>
              <a:t>LES GRANDS AXES DE RÉFLEXION</a:t>
            </a:r>
            <a:endParaRPr>
              <a:solidFill>
                <a:srgbClr val="7030A0"/>
              </a:solidFill>
            </a:endParaRPr>
          </a:p>
        </p:txBody>
      </p:sp>
      <p:sp>
        <p:nvSpPr>
          <p:cNvPr id="81" name="Google Shape;81;p14"/>
          <p:cNvSpPr txBox="1">
            <a:spLocks noGrp="1"/>
          </p:cNvSpPr>
          <p:nvPr>
            <p:ph type="body" idx="1"/>
          </p:nvPr>
        </p:nvSpPr>
        <p:spPr>
          <a:xfrm>
            <a:off x="805400" y="1476296"/>
            <a:ext cx="8206078" cy="4525963"/>
          </a:xfrm>
          <a:prstGeom prst="rect">
            <a:avLst/>
          </a:prstGeom>
          <a:noFill/>
          <a:ln>
            <a:noFill/>
          </a:ln>
        </p:spPr>
        <p:txBody>
          <a:bodyPr spcFirstLastPara="1" wrap="square" lIns="91425" tIns="45700" rIns="91425" bIns="45700" anchor="t" anchorCtr="0">
            <a:noAutofit/>
          </a:bodyPr>
          <a:lstStyle/>
          <a:p>
            <a:pPr marL="177800" lvl="0" indent="-241300" algn="l" rtl="0">
              <a:spcBef>
                <a:spcPts val="479"/>
              </a:spcBef>
              <a:spcAft>
                <a:spcPts val="0"/>
              </a:spcAft>
              <a:buSzPts val="3000"/>
              <a:buChar char="■"/>
            </a:pPr>
            <a:r>
              <a:rPr lang="fr-FR" sz="2400" dirty="0">
                <a:latin typeface="Calibri" panose="020F0502020204030204" pitchFamily="34" charset="0"/>
              </a:rPr>
              <a:t>Variabilité de la </a:t>
            </a:r>
            <a:r>
              <a:rPr lang="fr-FR" sz="2400" dirty="0" smtClean="0">
                <a:latin typeface="Calibri" panose="020F0502020204030204" pitchFamily="34" charset="0"/>
              </a:rPr>
              <a:t>mesure:</a:t>
            </a:r>
          </a:p>
          <a:p>
            <a:pPr lvl="0" indent="-457200" algn="l" rtl="0">
              <a:spcBef>
                <a:spcPts val="479"/>
              </a:spcBef>
              <a:spcAft>
                <a:spcPts val="0"/>
              </a:spcAft>
              <a:buSzPts val="3000"/>
              <a:buFont typeface="Arial" charset="0"/>
              <a:buChar char="•"/>
            </a:pPr>
            <a:r>
              <a:rPr lang="fr-FR" sz="2400" dirty="0" smtClean="0">
                <a:latin typeface="Calibri" panose="020F0502020204030204" pitchFamily="34" charset="0"/>
              </a:rPr>
              <a:t>comment </a:t>
            </a:r>
            <a:r>
              <a:rPr lang="fr-FR" sz="2400" dirty="0">
                <a:latin typeface="Calibri" panose="020F0502020204030204" pitchFamily="34" charset="0"/>
              </a:rPr>
              <a:t>la </a:t>
            </a:r>
            <a:r>
              <a:rPr lang="fr-FR" sz="2400" dirty="0" smtClean="0">
                <a:latin typeface="Calibri" panose="020F0502020204030204" pitchFamily="34" charset="0"/>
              </a:rPr>
              <a:t>visualiser ?</a:t>
            </a:r>
          </a:p>
          <a:p>
            <a:pPr lvl="0" indent="-457200" algn="l" rtl="0">
              <a:spcBef>
                <a:spcPts val="479"/>
              </a:spcBef>
              <a:spcAft>
                <a:spcPts val="0"/>
              </a:spcAft>
              <a:buSzPts val="3000"/>
              <a:buFont typeface="Arial" charset="0"/>
              <a:buChar char="•"/>
            </a:pPr>
            <a:r>
              <a:rPr lang="fr-FR" sz="2400" dirty="0" smtClean="0">
                <a:latin typeface="Calibri" panose="020F0502020204030204" pitchFamily="34" charset="0"/>
              </a:rPr>
              <a:t>comment </a:t>
            </a:r>
            <a:r>
              <a:rPr lang="fr-FR" sz="2400" dirty="0">
                <a:latin typeface="Calibri" panose="020F0502020204030204" pitchFamily="34" charset="0"/>
              </a:rPr>
              <a:t>l’estimer </a:t>
            </a:r>
            <a:r>
              <a:rPr lang="fr-FR" sz="2400" dirty="0" smtClean="0">
                <a:latin typeface="Calibri" panose="020F0502020204030204" pitchFamily="34" charset="0"/>
              </a:rPr>
              <a:t>?</a:t>
            </a:r>
            <a:endParaRPr sz="2400" dirty="0">
              <a:latin typeface="Calibri" panose="020F0502020204030204" pitchFamily="34" charset="0"/>
            </a:endParaRPr>
          </a:p>
          <a:p>
            <a:pPr marL="177840" lvl="0" indent="-240620" algn="l" rtl="0">
              <a:lnSpc>
                <a:spcPct val="100000"/>
              </a:lnSpc>
              <a:spcBef>
                <a:spcPts val="0"/>
              </a:spcBef>
              <a:spcAft>
                <a:spcPts val="0"/>
              </a:spcAft>
              <a:buClr>
                <a:srgbClr val="683086"/>
              </a:buClr>
              <a:buSzPts val="3000"/>
              <a:buChar char="■"/>
            </a:pPr>
            <a:r>
              <a:rPr lang="fr-FR" sz="2400" dirty="0" smtClean="0">
                <a:latin typeface="Calibri" panose="020F0502020204030204" pitchFamily="34" charset="0"/>
              </a:rPr>
              <a:t>Progressivité des apprentissages</a:t>
            </a:r>
            <a:endParaRPr sz="2400" dirty="0">
              <a:latin typeface="Calibri" panose="020F0502020204030204" pitchFamily="34" charset="0"/>
              <a:ea typeface="Arial"/>
              <a:cs typeface="Arial"/>
              <a:sym typeface="Arial"/>
            </a:endParaRPr>
          </a:p>
          <a:p>
            <a:pPr marL="177840" lvl="0" indent="-240620" algn="l" rtl="0">
              <a:lnSpc>
                <a:spcPct val="100000"/>
              </a:lnSpc>
              <a:spcBef>
                <a:spcPts val="479"/>
              </a:spcBef>
              <a:spcAft>
                <a:spcPts val="0"/>
              </a:spcAft>
              <a:buClr>
                <a:srgbClr val="683086"/>
              </a:buClr>
              <a:buSzPts val="3000"/>
              <a:buChar char="■"/>
            </a:pPr>
            <a:r>
              <a:rPr lang="fr-FR" sz="2400" dirty="0">
                <a:latin typeface="Calibri" panose="020F0502020204030204" pitchFamily="34" charset="0"/>
              </a:rPr>
              <a:t>“Simplicité</a:t>
            </a:r>
            <a:r>
              <a:rPr lang="fr-FR" sz="2400" dirty="0" smtClean="0">
                <a:latin typeface="Calibri" panose="020F0502020204030204" pitchFamily="34" charset="0"/>
              </a:rPr>
              <a:t>”:</a:t>
            </a:r>
          </a:p>
          <a:p>
            <a:pPr lvl="0" indent="-457200">
              <a:spcBef>
                <a:spcPts val="479"/>
              </a:spcBef>
              <a:buSzPts val="3000"/>
              <a:buFont typeface="Arial" panose="020B0604020202020204" pitchFamily="34" charset="0"/>
              <a:buChar char="•"/>
            </a:pPr>
            <a:r>
              <a:rPr lang="fr-FR" sz="2400" dirty="0" smtClean="0">
                <a:latin typeface="Calibri" panose="020F0502020204030204" pitchFamily="34" charset="0"/>
                <a:ea typeface="Arial"/>
                <a:cs typeface="Arial"/>
                <a:sym typeface="Arial"/>
              </a:rPr>
              <a:t>un </a:t>
            </a:r>
            <a:r>
              <a:rPr lang="fr-FR" sz="2400" dirty="0">
                <a:latin typeface="Calibri" panose="020F0502020204030204" pitchFamily="34" charset="0"/>
                <a:ea typeface="Arial"/>
                <a:cs typeface="Arial"/>
                <a:sym typeface="Arial"/>
              </a:rPr>
              <a:t>vocabulaire limité, simple et le plus précis possible</a:t>
            </a:r>
          </a:p>
          <a:p>
            <a:pPr lvl="0" indent="-457200" algn="l" rtl="0">
              <a:lnSpc>
                <a:spcPct val="100000"/>
              </a:lnSpc>
              <a:spcBef>
                <a:spcPts val="479"/>
              </a:spcBef>
              <a:spcAft>
                <a:spcPts val="0"/>
              </a:spcAft>
              <a:buClr>
                <a:srgbClr val="683086"/>
              </a:buClr>
              <a:buSzPts val="3000"/>
              <a:buFont typeface="Arial" panose="020B0604020202020204" pitchFamily="34" charset="0"/>
              <a:buChar char="•"/>
            </a:pPr>
            <a:r>
              <a:rPr lang="fr-FR" sz="2400" dirty="0">
                <a:latin typeface="Calibri" panose="020F0502020204030204" pitchFamily="34" charset="0"/>
                <a:ea typeface="Arial"/>
                <a:cs typeface="Arial"/>
                <a:sym typeface="Arial"/>
              </a:rPr>
              <a:t>d</a:t>
            </a:r>
            <a:r>
              <a:rPr lang="fr-FR" sz="2400" dirty="0" smtClean="0">
                <a:latin typeface="Calibri" panose="020F0502020204030204" pitchFamily="34" charset="0"/>
                <a:ea typeface="Arial"/>
                <a:cs typeface="Arial"/>
                <a:sym typeface="Arial"/>
              </a:rPr>
              <a:t>es outils adaptés </a:t>
            </a:r>
          </a:p>
          <a:p>
            <a:pPr lvl="0" indent="-457200" algn="l" rtl="0">
              <a:lnSpc>
                <a:spcPct val="100000"/>
              </a:lnSpc>
              <a:spcBef>
                <a:spcPts val="479"/>
              </a:spcBef>
              <a:spcAft>
                <a:spcPts val="0"/>
              </a:spcAft>
              <a:buClr>
                <a:srgbClr val="683086"/>
              </a:buClr>
              <a:buSzPts val="3000"/>
              <a:buFont typeface="Arial" panose="020B0604020202020204" pitchFamily="34" charset="0"/>
              <a:buChar char="•"/>
            </a:pPr>
            <a:r>
              <a:rPr lang="fr-FR" sz="2400" dirty="0" smtClean="0">
                <a:latin typeface="Calibri" panose="020F0502020204030204" pitchFamily="34" charset="0"/>
                <a:ea typeface="Arial"/>
                <a:cs typeface="Arial"/>
                <a:sym typeface="Arial"/>
              </a:rPr>
              <a:t>Utilisation modérée de « boîtes noires »</a:t>
            </a:r>
            <a:endParaRPr sz="2400" dirty="0">
              <a:latin typeface="Calibri" panose="020F0502020204030204" pitchFamily="34" charset="0"/>
              <a:ea typeface="Arial"/>
              <a:cs typeface="Arial"/>
              <a:sym typeface="Arial"/>
            </a:endParaRPr>
          </a:p>
          <a:p>
            <a:pPr marL="177840" lvl="0" indent="-240620" algn="l" rtl="0">
              <a:lnSpc>
                <a:spcPct val="100000"/>
              </a:lnSpc>
              <a:spcBef>
                <a:spcPts val="479"/>
              </a:spcBef>
              <a:spcAft>
                <a:spcPts val="0"/>
              </a:spcAft>
              <a:buClr>
                <a:srgbClr val="683086"/>
              </a:buClr>
              <a:buSzPts val="3000"/>
              <a:buChar char="■"/>
            </a:pPr>
            <a:r>
              <a:rPr lang="fr-FR" sz="2400" dirty="0" smtClean="0">
                <a:latin typeface="Calibri" panose="020F0502020204030204" pitchFamily="34" charset="0"/>
              </a:rPr>
              <a:t>Donner du sens dans un contexte </a:t>
            </a:r>
            <a:r>
              <a:rPr lang="fr-FR" sz="2400" dirty="0" smtClean="0">
                <a:latin typeface="Calibri" panose="020F0502020204030204" pitchFamily="34" charset="0"/>
              </a:rPr>
              <a:t>disciplinaire authentique</a:t>
            </a:r>
            <a:endParaRPr sz="2400" dirty="0">
              <a:latin typeface="Calibri" panose="020F0502020204030204" pitchFamily="34" charset="0"/>
              <a:ea typeface="Arial"/>
              <a:cs typeface="Arial"/>
              <a:sym typeface="Arial"/>
            </a:endParaRPr>
          </a:p>
          <a:p>
            <a:pPr marL="0" lvl="0" indent="0" algn="l" rtl="0">
              <a:lnSpc>
                <a:spcPct val="100000"/>
              </a:lnSpc>
              <a:spcBef>
                <a:spcPts val="400"/>
              </a:spcBef>
              <a:spcAft>
                <a:spcPts val="0"/>
              </a:spcAft>
              <a:buClr>
                <a:srgbClr val="683086"/>
              </a:buClr>
              <a:buSzPts val="2000"/>
              <a:buNone/>
            </a:pPr>
            <a:endParaRPr sz="2400" dirty="0">
              <a:solidFill>
                <a:srgbClr val="7030A0"/>
              </a:solidFill>
              <a:latin typeface="Calibri" panose="020F0502020204030204" pitchFamily="34" charset="0"/>
            </a:endParaRPr>
          </a:p>
          <a:p>
            <a:pPr marL="0" lvl="0" indent="0" algn="l" rtl="0">
              <a:lnSpc>
                <a:spcPct val="100000"/>
              </a:lnSpc>
              <a:spcBef>
                <a:spcPts val="400"/>
              </a:spcBef>
              <a:spcAft>
                <a:spcPts val="0"/>
              </a:spcAft>
              <a:buClr>
                <a:srgbClr val="683086"/>
              </a:buClr>
              <a:buSzPts val="2000"/>
              <a:buNone/>
            </a:pPr>
            <a:endParaRPr sz="2400" dirty="0">
              <a:solidFill>
                <a:srgbClr val="7030A0"/>
              </a:solidFill>
              <a:latin typeface="Calibri" panose="020F0502020204030204" pitchFamily="34" charset="0"/>
            </a:endParaRPr>
          </a:p>
        </p:txBody>
      </p:sp>
      <p:sp>
        <p:nvSpPr>
          <p:cNvPr id="82" name="Google Shape;82;p14"/>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a:solidFill>
                  <a:srgbClr val="7030A0"/>
                </a:solidFill>
              </a:rPr>
              <a:t>FAIRE DES MESURES ET LES VALIDER AVEC LE NUMÉRIQUE</a:t>
            </a:r>
            <a:endParaRPr>
              <a:solidFill>
                <a:srgbClr val="7030A0"/>
              </a:solidFill>
            </a:endParaRPr>
          </a:p>
        </p:txBody>
      </p:sp>
      <p:sp>
        <p:nvSpPr>
          <p:cNvPr id="249" name="Google Shape;249;p30"/>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20</a:t>
            </a:fld>
            <a:endParaRPr/>
          </a:p>
        </p:txBody>
      </p:sp>
      <p:sp>
        <p:nvSpPr>
          <p:cNvPr id="250" name="Google Shape;250;p30" descr="BBC Micro BIT GO MB158"/>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1" name="Google Shape;251;p30"/>
          <p:cNvPicPr preferRelativeResize="0"/>
          <p:nvPr/>
        </p:nvPicPr>
        <p:blipFill rotWithShape="1">
          <a:blip r:embed="rId3">
            <a:alphaModFix/>
          </a:blip>
          <a:srcRect/>
          <a:stretch/>
        </p:blipFill>
        <p:spPr>
          <a:xfrm>
            <a:off x="6258449" y="1421853"/>
            <a:ext cx="2614909" cy="2235747"/>
          </a:xfrm>
          <a:prstGeom prst="rect">
            <a:avLst/>
          </a:prstGeom>
          <a:noFill/>
          <a:ln>
            <a:noFill/>
          </a:ln>
        </p:spPr>
      </p:pic>
      <p:pic>
        <p:nvPicPr>
          <p:cNvPr id="252" name="Google Shape;252;p30"/>
          <p:cNvPicPr preferRelativeResize="0"/>
          <p:nvPr/>
        </p:nvPicPr>
        <p:blipFill rotWithShape="1">
          <a:blip r:embed="rId4">
            <a:alphaModFix/>
          </a:blip>
          <a:srcRect t="24706" b="28271"/>
          <a:stretch/>
        </p:blipFill>
        <p:spPr>
          <a:xfrm>
            <a:off x="5829300" y="2758966"/>
            <a:ext cx="2514600" cy="1182414"/>
          </a:xfrm>
          <a:prstGeom prst="rect">
            <a:avLst/>
          </a:prstGeom>
          <a:noFill/>
          <a:ln>
            <a:noFill/>
          </a:ln>
        </p:spPr>
      </p:pic>
      <p:pic>
        <p:nvPicPr>
          <p:cNvPr id="253" name="Google Shape;253;p30" descr="Résultat de recherche d'images pour &quot;micro controleur lycee&quot;"/>
          <p:cNvPicPr preferRelativeResize="0"/>
          <p:nvPr/>
        </p:nvPicPr>
        <p:blipFill rotWithShape="1">
          <a:blip r:embed="rId5">
            <a:alphaModFix/>
          </a:blip>
          <a:srcRect/>
          <a:stretch/>
        </p:blipFill>
        <p:spPr>
          <a:xfrm>
            <a:off x="6648712" y="3657600"/>
            <a:ext cx="2518936" cy="1807286"/>
          </a:xfrm>
          <a:prstGeom prst="rect">
            <a:avLst/>
          </a:prstGeom>
          <a:noFill/>
          <a:ln>
            <a:noFill/>
          </a:ln>
        </p:spPr>
      </p:pic>
      <p:sp>
        <p:nvSpPr>
          <p:cNvPr id="254" name="Google Shape;254;p30"/>
          <p:cNvSpPr txBox="1"/>
          <p:nvPr/>
        </p:nvSpPr>
        <p:spPr>
          <a:xfrm>
            <a:off x="614855" y="1655380"/>
            <a:ext cx="5214445"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dirty="0" smtClean="0">
                <a:solidFill>
                  <a:srgbClr val="7030A0"/>
                </a:solidFill>
                <a:latin typeface="Calibri"/>
                <a:ea typeface="Calibri"/>
                <a:cs typeface="Calibri"/>
                <a:sym typeface="Calibri"/>
              </a:rPr>
              <a:t>-Exemple: Mesurer </a:t>
            </a:r>
            <a:r>
              <a:rPr lang="fr-FR" sz="1800" dirty="0">
                <a:solidFill>
                  <a:srgbClr val="7030A0"/>
                </a:solidFill>
                <a:latin typeface="Calibri"/>
                <a:ea typeface="Calibri"/>
                <a:cs typeface="Calibri"/>
                <a:sym typeface="Calibri"/>
              </a:rPr>
              <a:t>des retards et des distances avec  un </a:t>
            </a:r>
            <a:r>
              <a:rPr lang="fr-FR" sz="1800" dirty="0" smtClean="0">
                <a:solidFill>
                  <a:srgbClr val="7030A0"/>
                </a:solidFill>
                <a:latin typeface="Calibri"/>
                <a:ea typeface="Calibri"/>
                <a:cs typeface="Calibri"/>
                <a:sym typeface="Calibri"/>
              </a:rPr>
              <a:t>microcontrôleur et un émetteur/récepteur US.</a:t>
            </a:r>
            <a:endParaRPr dirty="0">
              <a:solidFill>
                <a:srgbClr val="7030A0"/>
              </a:solidFill>
            </a:endParaRPr>
          </a:p>
          <a:p>
            <a:pPr marL="0" marR="0" lvl="0" indent="0" algn="l" rtl="0">
              <a:spcBef>
                <a:spcPts val="0"/>
              </a:spcBef>
              <a:spcAft>
                <a:spcPts val="0"/>
              </a:spcAft>
              <a:buNone/>
            </a:pPr>
            <a:endParaRPr sz="1800" dirty="0">
              <a:solidFill>
                <a:srgbClr val="7030A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u="sng" dirty="0">
                <a:solidFill>
                  <a:srgbClr val="7030A0"/>
                </a:solidFill>
                <a:latin typeface="Calibri"/>
                <a:ea typeface="Calibri"/>
                <a:cs typeface="Calibri"/>
                <a:sym typeface="Calibri"/>
              </a:rPr>
              <a:t>P</a:t>
            </a:r>
            <a:r>
              <a:rPr lang="fr-FR" sz="1800" b="1" u="sng" dirty="0" smtClean="0">
                <a:solidFill>
                  <a:srgbClr val="7030A0"/>
                </a:solidFill>
                <a:latin typeface="Calibri"/>
                <a:ea typeface="Calibri"/>
                <a:cs typeface="Calibri"/>
                <a:sym typeface="Calibri"/>
              </a:rPr>
              <a:t>oints </a:t>
            </a:r>
            <a:r>
              <a:rPr lang="fr-FR" sz="1800" b="1" u="sng" dirty="0">
                <a:solidFill>
                  <a:srgbClr val="7030A0"/>
                </a:solidFill>
                <a:latin typeface="Calibri"/>
                <a:ea typeface="Calibri"/>
                <a:cs typeface="Calibri"/>
                <a:sym typeface="Calibri"/>
              </a:rPr>
              <a:t>forts:</a:t>
            </a:r>
            <a:endParaRPr b="1" u="sng" dirty="0">
              <a:solidFill>
                <a:srgbClr val="7030A0"/>
              </a:solidFill>
            </a:endParaRPr>
          </a:p>
          <a:p>
            <a:pPr marL="285750" marR="0" lvl="0" indent="-285750" algn="l" rtl="0">
              <a:spcBef>
                <a:spcPts val="0"/>
              </a:spcBef>
              <a:spcAft>
                <a:spcPts val="0"/>
              </a:spcAft>
              <a:buClr>
                <a:schemeClr val="dk1"/>
              </a:buClr>
              <a:buSzPts val="1800"/>
              <a:buFont typeface="Calibri"/>
              <a:buChar char="-"/>
            </a:pPr>
            <a:r>
              <a:rPr lang="fr-FR" sz="1800" dirty="0">
                <a:solidFill>
                  <a:srgbClr val="7030A0"/>
                </a:solidFill>
                <a:latin typeface="Calibri"/>
                <a:ea typeface="Calibri"/>
                <a:cs typeface="Calibri"/>
                <a:sym typeface="Calibri"/>
              </a:rPr>
              <a:t>Variabilité des </a:t>
            </a:r>
            <a:r>
              <a:rPr lang="fr-FR" sz="1800" dirty="0" smtClean="0">
                <a:solidFill>
                  <a:srgbClr val="7030A0"/>
                </a:solidFill>
                <a:latin typeface="Calibri"/>
                <a:ea typeface="Calibri"/>
                <a:cs typeface="Calibri"/>
                <a:sym typeface="Calibri"/>
              </a:rPr>
              <a:t>mesures</a:t>
            </a:r>
          </a:p>
          <a:p>
            <a:pPr marL="285750" marR="0" lvl="0" indent="-285750" algn="l" rtl="0">
              <a:spcBef>
                <a:spcPts val="0"/>
              </a:spcBef>
              <a:spcAft>
                <a:spcPts val="0"/>
              </a:spcAft>
              <a:buClr>
                <a:schemeClr val="dk1"/>
              </a:buClr>
              <a:buSzPts val="1800"/>
              <a:buFont typeface="Calibri"/>
              <a:buChar char="-"/>
            </a:pPr>
            <a:r>
              <a:rPr lang="fr-FR" sz="1800" dirty="0" smtClean="0">
                <a:solidFill>
                  <a:srgbClr val="7030A0"/>
                </a:solidFill>
                <a:latin typeface="Calibri"/>
                <a:sym typeface="Calibri"/>
              </a:rPr>
              <a:t>Grand nombre de mesures en une durée restreinte</a:t>
            </a:r>
            <a:endParaRPr dirty="0">
              <a:solidFill>
                <a:srgbClr val="7030A0"/>
              </a:solidFill>
            </a:endParaRPr>
          </a:p>
          <a:p>
            <a:pPr marL="285750" marR="0" lvl="0" indent="-285750" algn="l" rtl="0">
              <a:spcBef>
                <a:spcPts val="0"/>
              </a:spcBef>
              <a:spcAft>
                <a:spcPts val="0"/>
              </a:spcAft>
              <a:buClr>
                <a:schemeClr val="dk1"/>
              </a:buClr>
              <a:buSzPts val="1800"/>
              <a:buFont typeface="Calibri"/>
              <a:buChar char="-"/>
            </a:pPr>
            <a:r>
              <a:rPr lang="fr-FR" sz="1800" dirty="0">
                <a:solidFill>
                  <a:srgbClr val="7030A0"/>
                </a:solidFill>
                <a:latin typeface="Calibri"/>
                <a:ea typeface="Calibri"/>
                <a:cs typeface="Calibri"/>
                <a:sym typeface="Calibri"/>
              </a:rPr>
              <a:t>Grandeurs facilement exportables</a:t>
            </a:r>
            <a:endParaRPr dirty="0">
              <a:solidFill>
                <a:srgbClr val="7030A0"/>
              </a:solidFill>
            </a:endParaRPr>
          </a:p>
          <a:p>
            <a:pPr marL="285750" marR="0" lvl="0" indent="-285750" algn="l" rtl="0">
              <a:spcBef>
                <a:spcPts val="0"/>
              </a:spcBef>
              <a:spcAft>
                <a:spcPts val="0"/>
              </a:spcAft>
              <a:buClr>
                <a:schemeClr val="dk1"/>
              </a:buClr>
              <a:buSzPts val="1800"/>
              <a:buFont typeface="Calibri"/>
              <a:buChar char="-"/>
            </a:pPr>
            <a:r>
              <a:rPr lang="fr-FR" sz="1800" dirty="0">
                <a:solidFill>
                  <a:srgbClr val="7030A0"/>
                </a:solidFill>
                <a:latin typeface="Calibri"/>
                <a:ea typeface="Calibri"/>
                <a:cs typeface="Calibri"/>
                <a:sym typeface="Calibri"/>
              </a:rPr>
              <a:t>Simplicité des programmes</a:t>
            </a:r>
            <a:endParaRPr dirty="0">
              <a:solidFill>
                <a:srgbClr val="7030A0"/>
              </a:solidFill>
            </a:endParaRPr>
          </a:p>
          <a:p>
            <a:pPr marL="285750" marR="0" lvl="0" indent="-285750" algn="l" rtl="0">
              <a:spcBef>
                <a:spcPts val="0"/>
              </a:spcBef>
              <a:spcAft>
                <a:spcPts val="0"/>
              </a:spcAft>
              <a:buClr>
                <a:schemeClr val="dk1"/>
              </a:buClr>
              <a:buSzPts val="1800"/>
              <a:buFont typeface="Calibri"/>
              <a:buChar char="-"/>
            </a:pPr>
            <a:r>
              <a:rPr lang="fr-FR" sz="1800" dirty="0" smtClean="0">
                <a:solidFill>
                  <a:srgbClr val="7030A0"/>
                </a:solidFill>
                <a:latin typeface="Calibri"/>
                <a:ea typeface="Calibri"/>
                <a:cs typeface="Calibri"/>
                <a:sym typeface="Calibri"/>
              </a:rPr>
              <a:t>Tests </a:t>
            </a:r>
            <a:r>
              <a:rPr lang="fr-FR" sz="1800" dirty="0">
                <a:solidFill>
                  <a:srgbClr val="7030A0"/>
                </a:solidFill>
                <a:latin typeface="Calibri"/>
                <a:ea typeface="Calibri"/>
                <a:cs typeface="Calibri"/>
                <a:sym typeface="Calibri"/>
              </a:rPr>
              <a:t>de </a:t>
            </a:r>
            <a:r>
              <a:rPr lang="fr-FR" sz="1800" dirty="0" smtClean="0">
                <a:solidFill>
                  <a:srgbClr val="7030A0"/>
                </a:solidFill>
                <a:latin typeface="Calibri"/>
                <a:ea typeface="Calibri"/>
                <a:cs typeface="Calibri"/>
                <a:sym typeface="Calibri"/>
              </a:rPr>
              <a:t>différents capteurs </a:t>
            </a:r>
            <a:r>
              <a:rPr lang="fr-FR" sz="1800" dirty="0">
                <a:solidFill>
                  <a:srgbClr val="7030A0"/>
                </a:solidFill>
                <a:latin typeface="Calibri"/>
                <a:ea typeface="Calibri"/>
                <a:cs typeface="Calibri"/>
                <a:sym typeface="Calibri"/>
              </a:rPr>
              <a:t>et </a:t>
            </a:r>
            <a:r>
              <a:rPr lang="fr-FR" sz="1800" dirty="0" smtClean="0">
                <a:solidFill>
                  <a:srgbClr val="7030A0"/>
                </a:solidFill>
                <a:latin typeface="Calibri"/>
                <a:ea typeface="Calibri"/>
                <a:cs typeface="Calibri"/>
                <a:sym typeface="Calibri"/>
              </a:rPr>
              <a:t>discussions sur </a:t>
            </a:r>
            <a:r>
              <a:rPr lang="fr-FR" sz="1800" dirty="0">
                <a:solidFill>
                  <a:srgbClr val="7030A0"/>
                </a:solidFill>
                <a:latin typeface="Calibri"/>
                <a:ea typeface="Calibri"/>
                <a:cs typeface="Calibri"/>
                <a:sym typeface="Calibri"/>
              </a:rPr>
              <a:t>les protocoles possibles.</a:t>
            </a:r>
            <a:endParaRPr dirty="0">
              <a:solidFill>
                <a:srgbClr val="7030A0"/>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dirty="0" smtClean="0">
                <a:solidFill>
                  <a:srgbClr val="7030A0"/>
                </a:solidFill>
              </a:rPr>
              <a:t>Ressources</a:t>
            </a:r>
            <a:endParaRPr dirty="0">
              <a:solidFill>
                <a:srgbClr val="7030A0"/>
              </a:solidFill>
            </a:endParaRPr>
          </a:p>
        </p:txBody>
      </p:sp>
      <p:sp>
        <p:nvSpPr>
          <p:cNvPr id="269" name="Google Shape;269;p32"/>
          <p:cNvSpPr txBox="1">
            <a:spLocks noGrp="1"/>
          </p:cNvSpPr>
          <p:nvPr>
            <p:ph type="body" idx="1"/>
          </p:nvPr>
        </p:nvSpPr>
        <p:spPr>
          <a:xfrm>
            <a:off x="119270" y="1635323"/>
            <a:ext cx="902473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80"/>
              </a:spcBef>
              <a:spcAft>
                <a:spcPts val="0"/>
              </a:spcAft>
              <a:buClr>
                <a:srgbClr val="683086"/>
              </a:buClr>
              <a:buSzPts val="4400"/>
              <a:buNone/>
            </a:pPr>
            <a:r>
              <a:rPr lang="fr-FR" sz="2400" dirty="0"/>
              <a:t>Les ressources du </a:t>
            </a:r>
            <a:r>
              <a:rPr lang="fr-FR" sz="2400" dirty="0" smtClean="0"/>
              <a:t>GRIESP (A l’automne)</a:t>
            </a:r>
            <a:endParaRPr sz="2400" dirty="0"/>
          </a:p>
          <a:p>
            <a:pPr marL="0" lvl="0" indent="0" algn="l" rtl="0">
              <a:lnSpc>
                <a:spcPct val="100000"/>
              </a:lnSpc>
              <a:spcBef>
                <a:spcPts val="880"/>
              </a:spcBef>
              <a:spcAft>
                <a:spcPts val="0"/>
              </a:spcAft>
              <a:buClr>
                <a:srgbClr val="683086"/>
              </a:buClr>
              <a:buSzPts val="4400"/>
              <a:buNone/>
            </a:pPr>
            <a:r>
              <a:rPr lang="fr-FR" sz="2400" dirty="0"/>
              <a:t>(Physique / Chimie / Numérique)</a:t>
            </a:r>
            <a:endParaRPr sz="2400" dirty="0"/>
          </a:p>
          <a:p>
            <a:pPr marL="0" lvl="0" indent="0" algn="l" rtl="0">
              <a:lnSpc>
                <a:spcPct val="100000"/>
              </a:lnSpc>
              <a:spcBef>
                <a:spcPts val="880"/>
              </a:spcBef>
              <a:spcAft>
                <a:spcPts val="0"/>
              </a:spcAft>
              <a:buClr>
                <a:srgbClr val="683086"/>
              </a:buClr>
              <a:buSzPts val="4400"/>
              <a:buNone/>
            </a:pPr>
            <a:endParaRPr lang="fr-FR" sz="2400" dirty="0" smtClean="0"/>
          </a:p>
          <a:p>
            <a:pPr marL="0" lvl="0" indent="0" algn="l" rtl="0">
              <a:lnSpc>
                <a:spcPct val="100000"/>
              </a:lnSpc>
              <a:spcBef>
                <a:spcPts val="880"/>
              </a:spcBef>
              <a:spcAft>
                <a:spcPts val="0"/>
              </a:spcAft>
              <a:buClr>
                <a:srgbClr val="683086"/>
              </a:buClr>
              <a:buSzPts val="4400"/>
              <a:buNone/>
            </a:pPr>
            <a:r>
              <a:rPr lang="fr-FR" sz="2400" dirty="0" smtClean="0"/>
              <a:t>Lien </a:t>
            </a:r>
            <a:r>
              <a:rPr lang="fr-FR" sz="2400" dirty="0"/>
              <a:t>vers le </a:t>
            </a:r>
            <a:r>
              <a:rPr lang="fr-FR" sz="2400" dirty="0" err="1"/>
              <a:t>Gum</a:t>
            </a:r>
            <a:r>
              <a:rPr lang="fr-FR" sz="2400" dirty="0"/>
              <a:t> et le </a:t>
            </a:r>
            <a:r>
              <a:rPr lang="fr-FR" sz="2400" dirty="0" smtClean="0"/>
              <a:t>VIM</a:t>
            </a:r>
          </a:p>
          <a:p>
            <a:pPr marL="0" lvl="0" indent="0">
              <a:spcBef>
                <a:spcPts val="880"/>
              </a:spcBef>
              <a:buSzPts val="4400"/>
              <a:buNone/>
            </a:pPr>
            <a:r>
              <a:rPr lang="fr-FR" sz="2800" dirty="0" smtClean="0">
                <a:hlinkClick r:id="rId3"/>
              </a:rPr>
              <a:t>https</a:t>
            </a:r>
            <a:r>
              <a:rPr lang="fr-FR" sz="2800" dirty="0">
                <a:hlinkClick r:id="rId3"/>
              </a:rPr>
              <a:t>://</a:t>
            </a:r>
            <a:r>
              <a:rPr lang="fr-FR" sz="2800" dirty="0" smtClean="0">
                <a:hlinkClick r:id="rId3"/>
              </a:rPr>
              <a:t>www.bipm.org/fr/publications/guides/vim.html</a:t>
            </a:r>
            <a:endParaRPr lang="fr-FR" sz="2800" dirty="0" smtClean="0"/>
          </a:p>
          <a:p>
            <a:pPr marL="0" lvl="0" indent="0">
              <a:spcBef>
                <a:spcPts val="880"/>
              </a:spcBef>
              <a:buSzPts val="4400"/>
              <a:buNone/>
            </a:pPr>
            <a:endParaRPr sz="4400" dirty="0"/>
          </a:p>
          <a:p>
            <a:pPr marL="0" lvl="0" indent="0" algn="l" rtl="0">
              <a:lnSpc>
                <a:spcPct val="100000"/>
              </a:lnSpc>
              <a:spcBef>
                <a:spcPts val="880"/>
              </a:spcBef>
              <a:spcAft>
                <a:spcPts val="0"/>
              </a:spcAft>
              <a:buClr>
                <a:srgbClr val="683086"/>
              </a:buClr>
              <a:buSzPts val="4400"/>
              <a:buNone/>
            </a:pPr>
            <a:endParaRPr sz="4400" dirty="0"/>
          </a:p>
        </p:txBody>
      </p:sp>
      <p:sp>
        <p:nvSpPr>
          <p:cNvPr id="270" name="Google Shape;270;p32"/>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subTitle" idx="1"/>
          </p:nvPr>
        </p:nvSpPr>
        <p:spPr>
          <a:xfrm>
            <a:off x="1005190" y="1662953"/>
            <a:ext cx="6942022" cy="22770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83086"/>
              </a:buClr>
              <a:buSzPts val="4000"/>
              <a:buNone/>
            </a:pPr>
            <a:r>
              <a:rPr lang="fr-FR" sz="4000"/>
              <a:t>Mesures introductives</a:t>
            </a:r>
            <a:endParaRPr sz="4000"/>
          </a:p>
          <a:p>
            <a:pPr marL="0" lvl="0" indent="0" algn="l" rtl="0">
              <a:spcBef>
                <a:spcPts val="640"/>
              </a:spcBef>
              <a:spcAft>
                <a:spcPts val="0"/>
              </a:spcAft>
              <a:buClr>
                <a:srgbClr val="683086"/>
              </a:buClr>
              <a:buSzPts val="3200"/>
              <a:buNone/>
            </a:pPr>
            <a:endParaRPr/>
          </a:p>
        </p:txBody>
      </p:sp>
      <p:sp>
        <p:nvSpPr>
          <p:cNvPr id="96" name="Google Shape;96;p16"/>
          <p:cNvSpPr txBox="1">
            <a:spLocks noGrp="1"/>
          </p:cNvSpPr>
          <p:nvPr>
            <p:ph type="sldNum" idx="12"/>
          </p:nvPr>
        </p:nvSpPr>
        <p:spPr>
          <a:xfrm>
            <a:off x="8197502" y="6390910"/>
            <a:ext cx="4038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a:solidFill>
                  <a:srgbClr val="7030A0"/>
                </a:solidFill>
              </a:rPr>
              <a:t>SENSIBILISATION</a:t>
            </a:r>
            <a:endParaRPr>
              <a:solidFill>
                <a:srgbClr val="7030A0"/>
              </a:solidFill>
            </a:endParaRPr>
          </a:p>
        </p:txBody>
      </p:sp>
      <p:sp>
        <p:nvSpPr>
          <p:cNvPr id="103" name="Google Shape;103;p17"/>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sp>
        <p:nvSpPr>
          <p:cNvPr id="104" name="Google Shape;104;p17"/>
          <p:cNvSpPr txBox="1">
            <a:spLocks noGrp="1"/>
          </p:cNvSpPr>
          <p:nvPr>
            <p:ph type="body" idx="1"/>
          </p:nvPr>
        </p:nvSpPr>
        <p:spPr>
          <a:xfrm>
            <a:off x="804863" y="1471083"/>
            <a:ext cx="7881937" cy="4598988"/>
          </a:xfrm>
          <a:prstGeom prst="rect">
            <a:avLst/>
          </a:prstGeom>
          <a:noFill/>
          <a:ln>
            <a:noFill/>
          </a:ln>
        </p:spPr>
        <p:txBody>
          <a:bodyPr spcFirstLastPara="1" wrap="square" lIns="91425" tIns="45700" rIns="91425" bIns="45700" anchor="t" anchorCtr="0">
            <a:noAutofit/>
          </a:bodyPr>
          <a:lstStyle/>
          <a:p>
            <a:pPr marL="177800" marR="0" lvl="0" indent="-177800" algn="l" rtl="0">
              <a:lnSpc>
                <a:spcPct val="90000"/>
              </a:lnSpc>
              <a:spcBef>
                <a:spcPts val="0"/>
              </a:spcBef>
              <a:spcAft>
                <a:spcPts val="0"/>
              </a:spcAft>
              <a:buClr>
                <a:srgbClr val="683086"/>
              </a:buClr>
              <a:buSzPts val="2000"/>
              <a:buFont typeface="Arial"/>
              <a:buChar char="■"/>
            </a:pPr>
            <a:r>
              <a:rPr lang="fr-FR" dirty="0"/>
              <a:t>Mesurer le temps de vol du </a:t>
            </a:r>
            <a:r>
              <a:rPr lang="fr-FR" dirty="0" smtClean="0"/>
              <a:t>ballon lors du lancer</a:t>
            </a:r>
            <a:endParaRPr lang="fr-FR" dirty="0" smtClean="0"/>
          </a:p>
          <a:p>
            <a:pPr marL="177800" marR="0" lvl="0" indent="-177800" algn="l" rtl="0">
              <a:lnSpc>
                <a:spcPct val="90000"/>
              </a:lnSpc>
              <a:spcBef>
                <a:spcPts val="0"/>
              </a:spcBef>
              <a:spcAft>
                <a:spcPts val="0"/>
              </a:spcAft>
              <a:buClr>
                <a:srgbClr val="683086"/>
              </a:buClr>
              <a:buSzPts val="2000"/>
              <a:buFont typeface="Arial"/>
              <a:buChar char="■"/>
            </a:pPr>
            <a:r>
              <a:rPr lang="fr-FR" dirty="0" smtClean="0"/>
              <a:t>Utiliser votre smartphone comme chronomètre et relever les valeurs obtenues.</a:t>
            </a:r>
          </a:p>
          <a:p>
            <a:pPr marL="177800" marR="0" lvl="0" indent="-177800" algn="l" rtl="0">
              <a:lnSpc>
                <a:spcPct val="90000"/>
              </a:lnSpc>
              <a:spcBef>
                <a:spcPts val="0"/>
              </a:spcBef>
              <a:spcAft>
                <a:spcPts val="0"/>
              </a:spcAft>
              <a:buClr>
                <a:srgbClr val="683086"/>
              </a:buClr>
              <a:buSzPts val="2000"/>
              <a:buFont typeface="Arial"/>
              <a:buChar char="■"/>
            </a:pPr>
            <a:r>
              <a:rPr lang="fr-FR" dirty="0" smtClean="0"/>
              <a:t>Réaliser 4 à 5 mesures</a:t>
            </a:r>
          </a:p>
          <a:p>
            <a:pPr marL="0" marR="0" lvl="0" indent="0" algn="l" rtl="0">
              <a:lnSpc>
                <a:spcPct val="90000"/>
              </a:lnSpc>
              <a:spcBef>
                <a:spcPts val="0"/>
              </a:spcBef>
              <a:spcAft>
                <a:spcPts val="0"/>
              </a:spcAft>
              <a:buClr>
                <a:srgbClr val="683086"/>
              </a:buClr>
              <a:buSzPts val="2000"/>
              <a:buNone/>
            </a:pPr>
            <a:endParaRPr dirty="0"/>
          </a:p>
          <a:p>
            <a:pPr marL="0" lvl="0" indent="0" algn="l" rtl="0">
              <a:lnSpc>
                <a:spcPct val="90000"/>
              </a:lnSpc>
              <a:spcBef>
                <a:spcPts val="400"/>
              </a:spcBef>
              <a:spcAft>
                <a:spcPts val="0"/>
              </a:spcAft>
              <a:buClr>
                <a:srgbClr val="683086"/>
              </a:buClr>
              <a:buSzPts val="2000"/>
              <a:buNone/>
            </a:pPr>
            <a:endParaRPr dirty="0"/>
          </a:p>
          <a:p>
            <a:pPr marL="0" lvl="0" indent="0" algn="l" rtl="0">
              <a:lnSpc>
                <a:spcPct val="90000"/>
              </a:lnSpc>
              <a:spcBef>
                <a:spcPts val="400"/>
              </a:spcBef>
              <a:spcAft>
                <a:spcPts val="0"/>
              </a:spcAft>
              <a:buClr>
                <a:srgbClr val="683086"/>
              </a:buClr>
              <a:buSzPts val="2000"/>
              <a:buNone/>
            </a:pPr>
            <a:endParaRPr dirty="0"/>
          </a:p>
          <a:p>
            <a:pPr marL="0" lvl="0" indent="0" algn="l" rtl="0">
              <a:lnSpc>
                <a:spcPct val="90000"/>
              </a:lnSpc>
              <a:spcBef>
                <a:spcPts val="400"/>
              </a:spcBef>
              <a:spcAft>
                <a:spcPts val="0"/>
              </a:spcAft>
              <a:buClr>
                <a:srgbClr val="683086"/>
              </a:buClr>
              <a:buSzPts val="2000"/>
              <a:buNone/>
            </a:pPr>
            <a:endParaRPr dirty="0"/>
          </a:p>
          <a:p>
            <a:pPr marL="0" lvl="0" indent="0" algn="l" rtl="0">
              <a:lnSpc>
                <a:spcPct val="90000"/>
              </a:lnSpc>
              <a:spcBef>
                <a:spcPts val="400"/>
              </a:spcBef>
              <a:spcAft>
                <a:spcPts val="0"/>
              </a:spcAft>
              <a:buClr>
                <a:srgbClr val="683086"/>
              </a:buClr>
              <a:buSzPts val="2000"/>
              <a:buNone/>
            </a:pPr>
            <a:endParaRPr dirty="0"/>
          </a:p>
          <a:p>
            <a:pPr marL="0" lvl="0" indent="0" algn="l" rtl="0">
              <a:lnSpc>
                <a:spcPct val="90000"/>
              </a:lnSpc>
              <a:spcBef>
                <a:spcPts val="400"/>
              </a:spcBef>
              <a:spcAft>
                <a:spcPts val="0"/>
              </a:spcAft>
              <a:buClr>
                <a:srgbClr val="683086"/>
              </a:buClr>
              <a:buSzPts val="2000"/>
              <a:buNone/>
            </a:pPr>
            <a:endParaRPr dirty="0"/>
          </a:p>
          <a:p>
            <a:pPr marL="0" lvl="0" indent="0" algn="l" rtl="0">
              <a:lnSpc>
                <a:spcPct val="90000"/>
              </a:lnSpc>
              <a:spcBef>
                <a:spcPts val="400"/>
              </a:spcBef>
              <a:spcAft>
                <a:spcPts val="0"/>
              </a:spcAft>
              <a:buClr>
                <a:srgbClr val="683086"/>
              </a:buClr>
              <a:buSzPts val="2000"/>
              <a:buNone/>
            </a:pPr>
            <a:endParaRPr dirty="0"/>
          </a:p>
          <a:p>
            <a:pPr marL="0" lvl="0" indent="0" algn="l" rtl="0">
              <a:lnSpc>
                <a:spcPct val="90000"/>
              </a:lnSpc>
              <a:spcBef>
                <a:spcPts val="400"/>
              </a:spcBef>
              <a:spcAft>
                <a:spcPts val="0"/>
              </a:spcAft>
              <a:buClr>
                <a:srgbClr val="683086"/>
              </a:buClr>
              <a:buSzPts val="2000"/>
              <a:buNone/>
            </a:pPr>
            <a:endParaRPr dirty="0"/>
          </a:p>
          <a:p>
            <a:pPr marL="0" lvl="0" indent="0" algn="l" rtl="0">
              <a:lnSpc>
                <a:spcPct val="90000"/>
              </a:lnSpc>
              <a:spcBef>
                <a:spcPts val="400"/>
              </a:spcBef>
              <a:spcAft>
                <a:spcPts val="0"/>
              </a:spcAft>
              <a:buClr>
                <a:srgbClr val="683086"/>
              </a:buClr>
              <a:buSzPts val="2000"/>
              <a:buNone/>
            </a:pPr>
            <a:endParaRPr dirty="0"/>
          </a:p>
          <a:p>
            <a:pPr marL="0" lvl="0" indent="0" algn="l" rtl="0">
              <a:lnSpc>
                <a:spcPct val="90000"/>
              </a:lnSpc>
              <a:spcBef>
                <a:spcPts val="400"/>
              </a:spcBef>
              <a:spcAft>
                <a:spcPts val="0"/>
              </a:spcAft>
              <a:buClr>
                <a:srgbClr val="683086"/>
              </a:buClr>
              <a:buSzPts val="2000"/>
              <a:buNone/>
            </a:pPr>
            <a:r>
              <a:rPr lang="fr-FR" dirty="0"/>
              <a:t>								</a:t>
            </a:r>
            <a:endParaRPr dirty="0"/>
          </a:p>
        </p:txBody>
      </p:sp>
      <p:pic>
        <p:nvPicPr>
          <p:cNvPr id="106" name="Google Shape;106;p17"/>
          <p:cNvPicPr preferRelativeResize="0"/>
          <p:nvPr/>
        </p:nvPicPr>
        <p:blipFill rotWithShape="1">
          <a:blip r:embed="rId3">
            <a:alphaModFix/>
          </a:blip>
          <a:srcRect/>
          <a:stretch/>
        </p:blipFill>
        <p:spPr>
          <a:xfrm>
            <a:off x="1652380" y="2804800"/>
            <a:ext cx="5553076" cy="246494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Résultats de mesures collectives </a:t>
            </a:r>
            <a:br>
              <a:rPr lang="fr-FR" dirty="0" smtClean="0"/>
            </a:br>
            <a:r>
              <a:rPr lang="fr-FR" dirty="0" smtClean="0"/>
              <a:t>(Étude sur 58 mesures de temps de vol)</a:t>
            </a:r>
            <a:endParaRPr lang="fr-FR" dirty="0"/>
          </a:p>
        </p:txBody>
      </p:sp>
      <p:sp>
        <p:nvSpPr>
          <p:cNvPr id="3" name="Espace réservé du texte 2"/>
          <p:cNvSpPr>
            <a:spLocks noGrp="1"/>
          </p:cNvSpPr>
          <p:nvPr>
            <p:ph type="body" idx="1"/>
          </p:nvPr>
        </p:nvSpPr>
        <p:spPr/>
        <p:txBody>
          <a:bodyPr/>
          <a:lstStyle/>
          <a:p>
            <a:pPr marL="101600" indent="0">
              <a:buNone/>
            </a:pPr>
            <a:endParaRPr lang="fr-FR"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597830969"/>
              </p:ext>
            </p:extLst>
          </p:nvPr>
        </p:nvGraphicFramePr>
        <p:xfrm>
          <a:off x="4094923" y="1550504"/>
          <a:ext cx="3881954" cy="1055295"/>
        </p:xfrm>
        <a:graphic>
          <a:graphicData uri="http://schemas.openxmlformats.org/drawingml/2006/table">
            <a:tbl>
              <a:tblPr/>
              <a:tblGrid>
                <a:gridCol w="1940977"/>
                <a:gridCol w="1940977"/>
              </a:tblGrid>
              <a:tr h="351765">
                <a:tc>
                  <a:txBody>
                    <a:bodyPr/>
                    <a:lstStyle/>
                    <a:p>
                      <a:pPr rtl="0" fontAlgn="b"/>
                      <a:r>
                        <a:rPr lang="fr-FR" dirty="0" smtClean="0">
                          <a:solidFill>
                            <a:srgbClr val="7030A0"/>
                          </a:solidFill>
                          <a:effectLst/>
                        </a:rPr>
                        <a:t>moyenne (s)</a:t>
                      </a:r>
                      <a:endParaRPr lang="fr-FR" dirty="0">
                        <a:solidFill>
                          <a:srgbClr val="7030A0"/>
                        </a:solidFill>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fr-FR">
                          <a:solidFill>
                            <a:srgbClr val="7030A0"/>
                          </a:solidFill>
                          <a:effectLst/>
                        </a:rPr>
                        <a:t>1,871551724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51765">
                <a:tc>
                  <a:txBody>
                    <a:bodyPr/>
                    <a:lstStyle/>
                    <a:p>
                      <a:pPr rtl="0" fontAlgn="b"/>
                      <a:r>
                        <a:rPr lang="fr-FR" dirty="0" smtClean="0">
                          <a:solidFill>
                            <a:srgbClr val="7030A0"/>
                          </a:solidFill>
                          <a:effectLst/>
                        </a:rPr>
                        <a:t>écart-type (s)</a:t>
                      </a:r>
                      <a:endParaRPr lang="fr-FR" dirty="0">
                        <a:solidFill>
                          <a:srgbClr val="7030A0"/>
                        </a:solidFill>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fr-FR">
                          <a:solidFill>
                            <a:srgbClr val="7030A0"/>
                          </a:solidFill>
                          <a:effectLst/>
                        </a:rPr>
                        <a:t>0,5706561374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51765">
                <a:tc>
                  <a:txBody>
                    <a:bodyPr/>
                    <a:lstStyle/>
                    <a:p>
                      <a:pPr rtl="0" fontAlgn="b"/>
                      <a:r>
                        <a:rPr lang="fr-FR" dirty="0" smtClean="0">
                          <a:solidFill>
                            <a:srgbClr val="7030A0"/>
                          </a:solidFill>
                          <a:effectLst/>
                        </a:rPr>
                        <a:t>incertitude-type (s)</a:t>
                      </a:r>
                      <a:endParaRPr lang="fr-FR" dirty="0">
                        <a:solidFill>
                          <a:srgbClr val="7030A0"/>
                        </a:solidFill>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fr-FR" dirty="0">
                          <a:solidFill>
                            <a:srgbClr val="7030A0"/>
                          </a:solidFill>
                          <a:effectLst/>
                        </a:rPr>
                        <a:t>0,07493082179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597" y="3045722"/>
            <a:ext cx="63912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11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a:solidFill>
                  <a:srgbClr val="7030A0"/>
                </a:solidFill>
              </a:rPr>
              <a:t>LE PROGRAMME </a:t>
            </a:r>
            <a:endParaRPr>
              <a:solidFill>
                <a:srgbClr val="7030A0"/>
              </a:solidFill>
            </a:endParaRPr>
          </a:p>
        </p:txBody>
      </p:sp>
      <p:sp>
        <p:nvSpPr>
          <p:cNvPr id="113" name="Google Shape;113;p18"/>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sp>
        <p:nvSpPr>
          <p:cNvPr id="114" name="Google Shape;114;p18"/>
          <p:cNvSpPr txBox="1">
            <a:spLocks noGrp="1"/>
          </p:cNvSpPr>
          <p:nvPr>
            <p:ph type="body" idx="1"/>
          </p:nvPr>
        </p:nvSpPr>
        <p:spPr>
          <a:xfrm>
            <a:off x="0" y="1356783"/>
            <a:ext cx="8986345" cy="56661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683086"/>
              </a:buClr>
              <a:buSzPts val="1700"/>
              <a:buNone/>
            </a:pPr>
            <a:r>
              <a:rPr lang="fr-FR" sz="1700" dirty="0" smtClean="0"/>
              <a:t>Les </a:t>
            </a:r>
            <a:r>
              <a:rPr lang="fr-FR" sz="1700" dirty="0"/>
              <a:t>points du programmes de seconde  </a:t>
            </a:r>
            <a:r>
              <a:rPr lang="fr-FR" sz="1700" dirty="0" smtClean="0"/>
              <a:t>abordés avec cet exemple de démarche:</a:t>
            </a:r>
            <a:endParaRPr dirty="0"/>
          </a:p>
          <a:p>
            <a:pPr marL="0" lvl="0" indent="0" algn="l" rtl="0">
              <a:lnSpc>
                <a:spcPct val="80000"/>
              </a:lnSpc>
              <a:spcBef>
                <a:spcPts val="340"/>
              </a:spcBef>
              <a:spcAft>
                <a:spcPts val="0"/>
              </a:spcAft>
              <a:buClr>
                <a:srgbClr val="683086"/>
              </a:buClr>
              <a:buSzPts val="1700"/>
              <a:buNone/>
            </a:pPr>
            <a:r>
              <a:rPr lang="fr-FR" sz="1700" dirty="0"/>
              <a:t>	</a:t>
            </a:r>
            <a:endParaRPr sz="1700" dirty="0"/>
          </a:p>
        </p:txBody>
      </p:sp>
      <p:graphicFrame>
        <p:nvGraphicFramePr>
          <p:cNvPr id="115" name="Google Shape;115;p18"/>
          <p:cNvGraphicFramePr/>
          <p:nvPr>
            <p:extLst>
              <p:ext uri="{D42A27DB-BD31-4B8C-83A1-F6EECF244321}">
                <p14:modId xmlns:p14="http://schemas.microsoft.com/office/powerpoint/2010/main" val="329723292"/>
              </p:ext>
            </p:extLst>
          </p:nvPr>
        </p:nvGraphicFramePr>
        <p:xfrm>
          <a:off x="110375" y="1707632"/>
          <a:ext cx="9033625" cy="4211360"/>
        </p:xfrm>
        <a:graphic>
          <a:graphicData uri="http://schemas.openxmlformats.org/drawingml/2006/table">
            <a:tbl>
              <a:tblPr firstRow="1" bandRow="1">
                <a:noFill/>
                <a:tableStyleId>{9F892C8F-4214-4216-8FD0-2DE5F1442266}</a:tableStyleId>
              </a:tblPr>
              <a:tblGrid>
                <a:gridCol w="2704675"/>
                <a:gridCol w="6328950"/>
              </a:tblGrid>
              <a:tr h="370850">
                <a:tc>
                  <a:txBody>
                    <a:bodyPr/>
                    <a:lstStyle/>
                    <a:p>
                      <a:pPr marL="0" marR="0" lvl="0" indent="0" algn="l" rtl="0">
                        <a:spcBef>
                          <a:spcPts val="0"/>
                        </a:spcBef>
                        <a:spcAft>
                          <a:spcPts val="0"/>
                        </a:spcAft>
                        <a:buNone/>
                      </a:pPr>
                      <a:r>
                        <a:rPr lang="fr-FR" sz="1800" u="none" strike="noStrike" cap="none" dirty="0"/>
                        <a:t>Notions et contenus</a:t>
                      </a:r>
                      <a:endParaRPr sz="1800" dirty="0"/>
                    </a:p>
                  </a:txBody>
                  <a:tcPr marL="91450" marR="91450" marT="45725" marB="45725"/>
                </a:tc>
                <a:tc>
                  <a:txBody>
                    <a:bodyPr/>
                    <a:lstStyle/>
                    <a:p>
                      <a:pPr marL="0" marR="0" lvl="0" indent="0" algn="l" rtl="0">
                        <a:spcBef>
                          <a:spcPts val="0"/>
                        </a:spcBef>
                        <a:spcAft>
                          <a:spcPts val="0"/>
                        </a:spcAft>
                        <a:buNone/>
                      </a:pPr>
                      <a:r>
                        <a:rPr lang="fr-FR" sz="1800" dirty="0"/>
                        <a:t>Capacités exigibles</a:t>
                      </a:r>
                      <a:endParaRPr dirty="0"/>
                    </a:p>
                  </a:txBody>
                  <a:tcPr marL="91450" marR="91450" marT="45725" marB="45725"/>
                </a:tc>
              </a:tr>
              <a:tr h="370850">
                <a:tc>
                  <a:txBody>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Variabilité de la mesure d’une grandeur physique</a:t>
                      </a:r>
                      <a:endParaRPr sz="1800"/>
                    </a:p>
                  </a:txBody>
                  <a:tcPr marL="91450" marR="91450" marT="45725" marB="45725"/>
                </a:tc>
                <a:tc>
                  <a:txBody>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Exploiter une série de mesures indépendantes d’une grandeur physique: histogramme, moyenne et écart-type.</a:t>
                      </a:r>
                      <a:endParaRPr sz="1800"/>
                    </a:p>
                  </a:txBody>
                  <a:tcPr marL="91450" marR="91450" marT="45725" marB="45725"/>
                </a:tc>
              </a:tr>
              <a:tr h="370850">
                <a:tc>
                  <a:txBody>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Incertitude-type</a:t>
                      </a:r>
                      <a:endParaRPr sz="1800" dirty="0"/>
                    </a:p>
                  </a:txBody>
                  <a:tcPr marL="91450" marR="91450" marT="45725" marB="45725"/>
                </a:tc>
                <a:tc>
                  <a:txBody>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Discuter de l’influence de l’instrument de mesure et du protocole. </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Évaluer qualitativement la dispersion d’une série de mesures indépendantes. </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Capacité numérique: représenter l’histogramme associé à une série de mesures à l’aide d’un tableur.</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Expliquer qualitativement la signification d’une incertitude-type et l’évaluer par une approche statistique.</a:t>
                      </a:r>
                      <a:endParaRPr sz="1800" dirty="0"/>
                    </a:p>
                  </a:txBody>
                  <a:tcPr marL="91450" marR="91450" marT="45725" marB="45725"/>
                </a:tc>
              </a:tr>
              <a:tr h="370850">
                <a:tc>
                  <a:txBody>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Écriture du résultat. Valeur de référence</a:t>
                      </a:r>
                      <a:endParaRPr sz="1800"/>
                    </a:p>
                  </a:txBody>
                  <a:tcPr marL="91450" marR="91450" marT="45725" marB="45725"/>
                </a:tc>
                <a:tc>
                  <a:txBody>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Écrire, avec un nombre adapté de chiffres significatifs, le résultat d’une mesure. </a:t>
                      </a:r>
                      <a:endParaRPr dirty="0"/>
                    </a:p>
                    <a:p>
                      <a:pPr marL="0" marR="0" lvl="0" indent="0" algn="l" rtl="0">
                        <a:spcBef>
                          <a:spcPts val="0"/>
                        </a:spcBef>
                        <a:spcAft>
                          <a:spcPts val="0"/>
                        </a:spcAft>
                        <a:buNone/>
                      </a:pPr>
                      <a:r>
                        <a:rPr lang="fr-FR" sz="1800" dirty="0">
                          <a:solidFill>
                            <a:schemeClr val="dk1"/>
                          </a:solidFill>
                          <a:latin typeface="Calibri"/>
                          <a:ea typeface="Calibri"/>
                          <a:cs typeface="Calibri"/>
                          <a:sym typeface="Calibri"/>
                        </a:rPr>
                        <a:t>Comparer qualitativement un résultat à une valeur de référence.</a:t>
                      </a:r>
                      <a:endParaRPr sz="1800" dirty="0"/>
                    </a:p>
                  </a:txBody>
                  <a:tcPr marL="91450" marR="91450" marT="45725" marB="45725"/>
                </a:tc>
              </a:tr>
            </a:tbl>
          </a:graphicData>
        </a:graphic>
      </p:graphicFrame>
      <p:sp>
        <p:nvSpPr>
          <p:cNvPr id="2" name="Rectangle 1"/>
          <p:cNvSpPr/>
          <p:nvPr/>
        </p:nvSpPr>
        <p:spPr>
          <a:xfrm>
            <a:off x="2858411" y="2146851"/>
            <a:ext cx="6034876" cy="662609"/>
          </a:xfrm>
          <a:prstGeom prst="rect">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835965" y="3316358"/>
            <a:ext cx="6034876" cy="496954"/>
          </a:xfrm>
          <a:prstGeom prst="rect">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835965" y="3929267"/>
            <a:ext cx="6034876" cy="470455"/>
          </a:xfrm>
          <a:prstGeom prst="rect">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835965" y="4399722"/>
            <a:ext cx="6034876" cy="563218"/>
          </a:xfrm>
          <a:prstGeom prst="rect">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805400" y="0"/>
            <a:ext cx="7881300" cy="1287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a:solidFill>
                  <a:srgbClr val="7030A0"/>
                </a:solidFill>
              </a:rPr>
              <a:t>Ecriture du résultat. Valeur de référence.</a:t>
            </a:r>
            <a:endParaRPr>
              <a:solidFill>
                <a:srgbClr val="7030A0"/>
              </a:solidFill>
            </a:endParaRPr>
          </a:p>
        </p:txBody>
      </p:sp>
      <p:sp>
        <p:nvSpPr>
          <p:cNvPr id="126" name="Google Shape;126;p19"/>
          <p:cNvSpPr txBox="1">
            <a:spLocks noGrp="1"/>
          </p:cNvSpPr>
          <p:nvPr>
            <p:ph type="sldNum" idx="12"/>
          </p:nvPr>
        </p:nvSpPr>
        <p:spPr>
          <a:xfrm>
            <a:off x="8149942" y="6390910"/>
            <a:ext cx="450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graphicFrame>
        <p:nvGraphicFramePr>
          <p:cNvPr id="127" name="Google Shape;127;p19"/>
          <p:cNvGraphicFramePr/>
          <p:nvPr>
            <p:extLst>
              <p:ext uri="{D42A27DB-BD31-4B8C-83A1-F6EECF244321}">
                <p14:modId xmlns:p14="http://schemas.microsoft.com/office/powerpoint/2010/main" val="638549313"/>
              </p:ext>
            </p:extLst>
          </p:nvPr>
        </p:nvGraphicFramePr>
        <p:xfrm>
          <a:off x="110375" y="1409954"/>
          <a:ext cx="9033625" cy="1010940"/>
        </p:xfrm>
        <a:graphic>
          <a:graphicData uri="http://schemas.openxmlformats.org/drawingml/2006/table">
            <a:tbl>
              <a:tblPr firstRow="1" bandRow="1">
                <a:noFill/>
                <a:tableStyleId>{9F892C8F-4214-4216-8FD0-2DE5F1442266}</a:tableStyleId>
              </a:tblPr>
              <a:tblGrid>
                <a:gridCol w="2704675"/>
                <a:gridCol w="6328950"/>
              </a:tblGrid>
              <a:tr h="370850">
                <a:tc>
                  <a:txBody>
                    <a:bodyPr/>
                    <a:lstStyle/>
                    <a:p>
                      <a:pPr marL="0" marR="0" lvl="0" indent="0" algn="l" rtl="0">
                        <a:spcBef>
                          <a:spcPts val="0"/>
                        </a:spcBef>
                        <a:spcAft>
                          <a:spcPts val="0"/>
                        </a:spcAft>
                        <a:buNone/>
                      </a:pPr>
                      <a:r>
                        <a:rPr lang="fr-FR" sz="1800" u="none" strike="noStrike" cap="none"/>
                        <a:t>Notions et contenus</a:t>
                      </a:r>
                      <a:endParaRPr sz="1800"/>
                    </a:p>
                  </a:txBody>
                  <a:tcPr marL="91450" marR="91450" marT="45725" marB="45725"/>
                </a:tc>
                <a:tc>
                  <a:txBody>
                    <a:bodyPr/>
                    <a:lstStyle/>
                    <a:p>
                      <a:pPr marL="0" marR="0" lvl="0" indent="0" algn="l" rtl="0">
                        <a:spcBef>
                          <a:spcPts val="0"/>
                        </a:spcBef>
                        <a:spcAft>
                          <a:spcPts val="0"/>
                        </a:spcAft>
                        <a:buNone/>
                      </a:pPr>
                      <a:r>
                        <a:rPr lang="fr-FR" sz="1800"/>
                        <a:t>Capacités exigibles</a:t>
                      </a:r>
                      <a:endParaRPr/>
                    </a:p>
                  </a:txBody>
                  <a:tcPr marL="91450" marR="91450" marT="45725" marB="45725"/>
                </a:tc>
              </a:tr>
              <a:tr h="370850">
                <a:tc>
                  <a:txBody>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Écriture du résultat. Valeur de référence</a:t>
                      </a:r>
                      <a:endParaRPr sz="1800"/>
                    </a:p>
                  </a:txBody>
                  <a:tcPr marL="91450" marR="91450" marT="45725" marB="45725"/>
                </a:tc>
                <a:tc>
                  <a:txBody>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Écrire, avec un nombre adapté de chiffres significatifs, le résultat d’une mesure. </a:t>
                      </a:r>
                      <a:endParaRPr sz="1800" dirty="0"/>
                    </a:p>
                  </a:txBody>
                  <a:tcPr marL="91450" marR="91450" marT="45725" marB="45725"/>
                </a:tc>
              </a:tr>
            </a:tbl>
          </a:graphicData>
        </a:graphic>
      </p:graphicFrame>
      <mc:AlternateContent xmlns:mc="http://schemas.openxmlformats.org/markup-compatibility/2006">
        <mc:Choice xmlns:a14="http://schemas.microsoft.com/office/drawing/2010/main" Requires="a14">
          <p:sp>
            <p:nvSpPr>
              <p:cNvPr id="128" name="Google Shape;128;p19"/>
              <p:cNvSpPr txBox="1"/>
              <p:nvPr/>
            </p:nvSpPr>
            <p:spPr>
              <a:xfrm>
                <a:off x="506300" y="2585349"/>
                <a:ext cx="8479500" cy="857100"/>
              </a:xfrm>
              <a:prstGeom prst="rect">
                <a:avLst/>
              </a:prstGeom>
              <a:noFill/>
              <a:ln>
                <a:noFill/>
              </a:ln>
            </p:spPr>
            <p:txBody>
              <a:bodyPr spcFirstLastPara="1" wrap="square" lIns="91425" tIns="91425" rIns="91425" bIns="91425" anchor="t" anchorCtr="0">
                <a:noAutofit/>
              </a:bodyPr>
              <a:lstStyle/>
              <a:p>
                <a:pPr lvl="0"/>
                <a:r>
                  <a:rPr lang="fr-FR" sz="2400" dirty="0" smtClean="0">
                    <a:solidFill>
                      <a:srgbClr val="7030A0"/>
                    </a:solidFill>
                    <a:latin typeface="Calibri"/>
                    <a:ea typeface="Calibri"/>
                    <a:cs typeface="Calibri"/>
                    <a:sym typeface="Calibri"/>
                  </a:rPr>
                  <a:t>Moyenne : 	</a:t>
                </a:r>
                <a14:m>
                  <m:oMath xmlns:m="http://schemas.openxmlformats.org/officeDocument/2006/math">
                    <m:acc>
                      <m:accPr>
                        <m:chr m:val="̅"/>
                        <m:ctrlPr>
                          <a:rPr lang="ar-AE" sz="2800" smtClean="0">
                            <a:solidFill>
                              <a:srgbClr val="7030A0"/>
                            </a:solidFill>
                            <a:latin typeface="Cambria Math"/>
                            <a:ea typeface="Cambria Math"/>
                            <a:sym typeface="Calibri"/>
                          </a:rPr>
                        </m:ctrlPr>
                      </m:accPr>
                      <m:e>
                        <m:r>
                          <m:rPr>
                            <m:sty m:val="p"/>
                          </m:rPr>
                          <a:rPr lang="el-GR" sz="2800" i="0">
                            <a:solidFill>
                              <a:srgbClr val="7030A0"/>
                            </a:solidFill>
                            <a:latin typeface="Cambria Math"/>
                            <a:ea typeface="Cambria Math"/>
                            <a:cs typeface="Calibri"/>
                            <a:sym typeface="Calibri"/>
                          </a:rPr>
                          <m:t>τ</m:t>
                        </m:r>
                      </m:e>
                    </m:acc>
                    <m:r>
                      <a:rPr lang="ar-AE" sz="2800" b="0" i="0" smtClean="0">
                        <a:solidFill>
                          <a:srgbClr val="7030A0"/>
                        </a:solidFill>
                        <a:latin typeface="Cambria Math"/>
                        <a:ea typeface="Cambria Math"/>
                        <a:sym typeface="Calibri"/>
                      </a:rPr>
                      <m:t>=</m:t>
                    </m:r>
                  </m:oMath>
                </a14:m>
                <a:r>
                  <a:rPr lang="ar-AE" sz="2800" dirty="0" smtClean="0">
                    <a:solidFill>
                      <a:srgbClr val="7030A0"/>
                    </a:solidFill>
                    <a:latin typeface="Calibri"/>
                    <a:ea typeface="Cambria Math"/>
                    <a:sym typeface="Calibri"/>
                  </a:rPr>
                  <a:t> </a:t>
                </a:r>
                <a:r>
                  <a:rPr lang="ar-AE" sz="2800" dirty="0" smtClean="0">
                    <a:solidFill>
                      <a:srgbClr val="7030A0"/>
                    </a:solidFill>
                    <a:latin typeface="Calibri"/>
                    <a:ea typeface="Cambria Math"/>
                    <a:sym typeface="Calibri"/>
                  </a:rPr>
                  <a:t>1,87 </a:t>
                </a:r>
                <a:r>
                  <a:rPr lang="fr-FR" sz="2800" dirty="0" smtClean="0">
                    <a:solidFill>
                      <a:srgbClr val="7030A0"/>
                    </a:solidFill>
                    <a:latin typeface="Calibri"/>
                    <a:ea typeface="Cambria Math"/>
                    <a:sym typeface="Calibri"/>
                  </a:rPr>
                  <a:t>s</a:t>
                </a:r>
                <a:endParaRPr lang="fr-FR" sz="2800" dirty="0" smtClean="0">
                  <a:solidFill>
                    <a:srgbClr val="7030A0"/>
                  </a:solidFill>
                  <a:latin typeface="Calibri"/>
                  <a:ea typeface="Cambria Math"/>
                  <a:sym typeface="Calibri"/>
                </a:endParaRPr>
              </a:p>
              <a:p>
                <a:pPr lvl="0"/>
                <a:r>
                  <a:rPr lang="fr-FR" sz="2400" dirty="0">
                    <a:solidFill>
                      <a:srgbClr val="7030A0"/>
                    </a:solidFill>
                    <a:latin typeface="Calibri"/>
                    <a:ea typeface="Calibri"/>
                    <a:cs typeface="Calibri"/>
                    <a:sym typeface="Calibri"/>
                  </a:rPr>
                  <a:t>Incertitude-type: </a:t>
                </a:r>
                <a:r>
                  <a:rPr lang="fr-FR" sz="2800" i="1" dirty="0" smtClean="0">
                    <a:solidFill>
                      <a:srgbClr val="7030A0"/>
                    </a:solidFill>
                    <a:latin typeface="Calibri"/>
                    <a:ea typeface="Calibri"/>
                    <a:cs typeface="Calibri"/>
                    <a:sym typeface="Calibri"/>
                  </a:rPr>
                  <a:t>u(</a:t>
                </a:r>
                <a14:m>
                  <m:oMath xmlns:m="http://schemas.openxmlformats.org/officeDocument/2006/math">
                    <m:acc>
                      <m:accPr>
                        <m:chr m:val="̅"/>
                        <m:ctrlPr>
                          <a:rPr lang="ar-AE" sz="2800" i="1" smtClean="0">
                            <a:solidFill>
                              <a:srgbClr val="7030A0"/>
                            </a:solidFill>
                            <a:latin typeface="Cambria Math"/>
                            <a:ea typeface="Cambria Math"/>
                            <a:sym typeface="Calibri"/>
                          </a:rPr>
                        </m:ctrlPr>
                      </m:accPr>
                      <m:e>
                        <m:r>
                          <m:rPr>
                            <m:sty m:val="p"/>
                          </m:rPr>
                          <a:rPr lang="el-GR" sz="2800" i="0">
                            <a:solidFill>
                              <a:srgbClr val="7030A0"/>
                            </a:solidFill>
                            <a:latin typeface="Cambria Math"/>
                            <a:ea typeface="Cambria Math"/>
                            <a:cs typeface="Calibri"/>
                            <a:sym typeface="Calibri"/>
                          </a:rPr>
                          <m:t>τ</m:t>
                        </m:r>
                      </m:e>
                    </m:acc>
                  </m:oMath>
                </a14:m>
                <a:r>
                  <a:rPr lang="fr-FR" sz="2800" dirty="0" smtClean="0">
                    <a:solidFill>
                      <a:srgbClr val="7030A0"/>
                    </a:solidFill>
                    <a:latin typeface="Calibri"/>
                    <a:ea typeface="Calibri"/>
                    <a:cs typeface="Calibri"/>
                    <a:sym typeface="Calibri"/>
                  </a:rPr>
                  <a:t>)= </a:t>
                </a:r>
                <a:r>
                  <a:rPr lang="ar-AE" sz="2800" dirty="0" smtClean="0">
                    <a:solidFill>
                      <a:srgbClr val="7030A0"/>
                    </a:solidFill>
                    <a:latin typeface="Calibri"/>
                    <a:ea typeface="Calibri"/>
                    <a:cs typeface="Calibri"/>
                    <a:sym typeface="Calibri"/>
                  </a:rPr>
                  <a:t>0,07</a:t>
                </a:r>
                <a:r>
                  <a:rPr lang="fr-FR" sz="2800" dirty="0" smtClean="0">
                    <a:solidFill>
                      <a:srgbClr val="7030A0"/>
                    </a:solidFill>
                    <a:latin typeface="Calibri"/>
                    <a:ea typeface="Calibri"/>
                    <a:cs typeface="Calibri"/>
                    <a:sym typeface="Calibri"/>
                  </a:rPr>
                  <a:t> s</a:t>
                </a:r>
                <a:endParaRPr lang="fr-FR" sz="2400" dirty="0">
                  <a:solidFill>
                    <a:srgbClr val="7030A0"/>
                  </a:solidFill>
                  <a:latin typeface="Calibri"/>
                  <a:ea typeface="Calibri"/>
                  <a:cs typeface="Calibri"/>
                  <a:sym typeface="Calibri"/>
                </a:endParaRPr>
              </a:p>
              <a:p>
                <a:pPr marL="0" lvl="0" indent="0" algn="l" rtl="0">
                  <a:spcBef>
                    <a:spcPts val="0"/>
                  </a:spcBef>
                  <a:spcAft>
                    <a:spcPts val="0"/>
                  </a:spcAft>
                  <a:buNone/>
                </a:pPr>
                <a:r>
                  <a:rPr lang="fr-FR" sz="2400" dirty="0" smtClean="0">
                    <a:solidFill>
                      <a:srgbClr val="7030A0"/>
                    </a:solidFill>
                    <a:latin typeface="Calibri"/>
                    <a:ea typeface="Calibri"/>
                    <a:cs typeface="Calibri"/>
                    <a:sym typeface="Calibri"/>
                  </a:rPr>
                  <a:t>L’incertitude-type permet de choisir le nombre de CS…</a:t>
                </a:r>
                <a:endParaRPr lang="fr-FR" sz="2400" dirty="0">
                  <a:solidFill>
                    <a:srgbClr val="7030A0"/>
                  </a:solidFill>
                  <a:latin typeface="Calibri"/>
                  <a:ea typeface="Calibri"/>
                  <a:cs typeface="Calibri"/>
                  <a:sym typeface="Calibri"/>
                </a:endParaRPr>
              </a:p>
              <a:p>
                <a:pPr lvl="0"/>
                <a:endParaRPr lang="fr-FR" sz="2400" b="1" u="sng" dirty="0" smtClean="0">
                  <a:solidFill>
                    <a:srgbClr val="7030A0"/>
                  </a:solidFill>
                  <a:latin typeface="Calibri"/>
                  <a:ea typeface="Calibri"/>
                  <a:cs typeface="Calibri"/>
                  <a:sym typeface="Calibri"/>
                </a:endParaRPr>
              </a:p>
              <a:p>
                <a:pPr lvl="0"/>
                <a:r>
                  <a:rPr lang="fr-FR" sz="2400" b="1" u="sng" dirty="0" smtClean="0">
                    <a:solidFill>
                      <a:srgbClr val="7030A0"/>
                    </a:solidFill>
                    <a:latin typeface="Calibri"/>
                    <a:ea typeface="Calibri"/>
                    <a:cs typeface="Calibri"/>
                    <a:sym typeface="Calibri"/>
                  </a:rPr>
                  <a:t>Dans </a:t>
                </a:r>
                <a:r>
                  <a:rPr lang="fr-FR" sz="2400" b="1" u="sng" dirty="0">
                    <a:solidFill>
                      <a:srgbClr val="7030A0"/>
                    </a:solidFill>
                    <a:latin typeface="Calibri"/>
                    <a:ea typeface="Calibri"/>
                    <a:cs typeface="Calibri"/>
                    <a:sym typeface="Calibri"/>
                  </a:rPr>
                  <a:t>les conditions de l’expérience</a:t>
                </a:r>
                <a:r>
                  <a:rPr lang="fr-FR" sz="2400" dirty="0">
                    <a:solidFill>
                      <a:srgbClr val="7030A0"/>
                    </a:solidFill>
                    <a:latin typeface="Calibri"/>
                    <a:ea typeface="Calibri"/>
                    <a:cs typeface="Calibri"/>
                    <a:sym typeface="Calibri"/>
                  </a:rPr>
                  <a:t>, avec un échantillon de </a:t>
                </a:r>
                <a:r>
                  <a:rPr lang="fr-FR" sz="2400" dirty="0" smtClean="0">
                    <a:solidFill>
                      <a:srgbClr val="7030A0"/>
                    </a:solidFill>
                    <a:latin typeface="Calibri"/>
                    <a:ea typeface="Calibri"/>
                    <a:cs typeface="Calibri"/>
                    <a:sym typeface="Calibri"/>
                  </a:rPr>
                  <a:t>58 </a:t>
                </a:r>
                <a:r>
                  <a:rPr lang="fr-FR" sz="2400" dirty="0" smtClean="0">
                    <a:solidFill>
                      <a:srgbClr val="7030A0"/>
                    </a:solidFill>
                    <a:latin typeface="Calibri"/>
                    <a:ea typeface="Calibri"/>
                    <a:cs typeface="Calibri"/>
                    <a:sym typeface="Calibri"/>
                  </a:rPr>
                  <a:t>mesures</a:t>
                </a:r>
                <a:r>
                  <a:rPr lang="fr-FR" sz="2400" dirty="0" smtClean="0">
                    <a:solidFill>
                      <a:srgbClr val="7030A0"/>
                    </a:solidFill>
                    <a:latin typeface="Calibri"/>
                    <a:ea typeface="Calibri"/>
                    <a:cs typeface="Calibri"/>
                    <a:sym typeface="Calibri"/>
                  </a:rPr>
                  <a:t>, la </a:t>
                </a:r>
                <a:r>
                  <a:rPr lang="fr-FR" sz="2400" dirty="0">
                    <a:solidFill>
                      <a:srgbClr val="7030A0"/>
                    </a:solidFill>
                    <a:latin typeface="Calibri"/>
                    <a:ea typeface="Calibri"/>
                    <a:cs typeface="Calibri"/>
                    <a:sym typeface="Calibri"/>
                  </a:rPr>
                  <a:t>durée de vol du ballon mesurée  est de </a:t>
                </a:r>
                <a:r>
                  <a:rPr lang="fr-FR" sz="2400" dirty="0" smtClean="0">
                    <a:solidFill>
                      <a:srgbClr val="7030A0"/>
                    </a:solidFill>
                    <a:latin typeface="Calibri"/>
                    <a:ea typeface="Calibri"/>
                    <a:cs typeface="Calibri"/>
                    <a:sym typeface="Calibri"/>
                  </a:rPr>
                  <a:t>1,87 s  </a:t>
                </a:r>
                <a:r>
                  <a:rPr lang="fr-FR" sz="2400" dirty="0">
                    <a:solidFill>
                      <a:srgbClr val="7030A0"/>
                    </a:solidFill>
                    <a:latin typeface="Calibri"/>
                    <a:ea typeface="Calibri"/>
                    <a:cs typeface="Calibri"/>
                    <a:sym typeface="Calibri"/>
                  </a:rPr>
                  <a:t>avec une </a:t>
                </a:r>
                <a:r>
                  <a:rPr lang="fr-FR" sz="2400" dirty="0" smtClean="0">
                    <a:solidFill>
                      <a:srgbClr val="7030A0"/>
                    </a:solidFill>
                    <a:latin typeface="Calibri"/>
                    <a:ea typeface="Calibri"/>
                    <a:cs typeface="Calibri"/>
                    <a:sym typeface="Calibri"/>
                  </a:rPr>
                  <a:t>incertitude-type </a:t>
                </a:r>
                <a:r>
                  <a:rPr lang="fr-FR" sz="2400" dirty="0">
                    <a:solidFill>
                      <a:srgbClr val="7030A0"/>
                    </a:solidFill>
                    <a:latin typeface="Calibri"/>
                    <a:ea typeface="Calibri"/>
                    <a:cs typeface="Calibri"/>
                    <a:sym typeface="Calibri"/>
                  </a:rPr>
                  <a:t>0,07</a:t>
                </a:r>
                <a:r>
                  <a:rPr lang="fr-FR" sz="2400" i="1" dirty="0">
                    <a:solidFill>
                      <a:srgbClr val="7030A0"/>
                    </a:solidFill>
                    <a:latin typeface="Calibri"/>
                    <a:ea typeface="Calibri"/>
                    <a:cs typeface="Calibri"/>
                    <a:sym typeface="Calibri"/>
                  </a:rPr>
                  <a:t> s</a:t>
                </a:r>
                <a:endParaRPr lang="fr-FR" sz="2000" dirty="0">
                  <a:solidFill>
                    <a:srgbClr val="7030A0"/>
                  </a:solidFill>
                  <a:latin typeface="Calibri"/>
                  <a:ea typeface="Calibri"/>
                  <a:cs typeface="Calibri"/>
                  <a:sym typeface="Calibri"/>
                </a:endParaRPr>
              </a:p>
              <a:p>
                <a:pPr marL="0" lvl="0" indent="0" algn="l" rtl="0">
                  <a:spcBef>
                    <a:spcPts val="0"/>
                  </a:spcBef>
                  <a:spcAft>
                    <a:spcPts val="0"/>
                  </a:spcAft>
                  <a:buNone/>
                </a:pPr>
                <a:r>
                  <a:rPr lang="fr-FR" sz="2000" i="1" dirty="0" smtClean="0">
                    <a:solidFill>
                      <a:srgbClr val="7030A0"/>
                    </a:solidFill>
                    <a:latin typeface="Calibri" panose="020F0502020204030204" pitchFamily="34" charset="0"/>
                    <a:ea typeface="Calibri"/>
                    <a:cs typeface="Calibri"/>
                    <a:sym typeface="Calibri"/>
                  </a:rPr>
                  <a:t>“</a:t>
                </a:r>
                <a:r>
                  <a:rPr lang="fr-FR" sz="2000" i="1" dirty="0">
                    <a:solidFill>
                      <a:srgbClr val="7030A0"/>
                    </a:solidFill>
                    <a:latin typeface="Calibri" panose="020F0502020204030204" pitchFamily="34" charset="0"/>
                  </a:rPr>
                  <a:t>L’incertitude-type fournit alors une estimation de l’étendue des valeurs que l’on peut raisonnablement attribuer à la grandeur physique</a:t>
                </a:r>
                <a:r>
                  <a:rPr lang="fr-FR" sz="2000" i="1" dirty="0" smtClean="0">
                    <a:solidFill>
                      <a:srgbClr val="7030A0"/>
                    </a:solidFill>
                    <a:latin typeface="Calibri" panose="020F0502020204030204" pitchFamily="34" charset="0"/>
                  </a:rPr>
                  <a:t>.”  Extrait du </a:t>
                </a:r>
                <a:r>
                  <a:rPr lang="fr-FR" sz="2000" i="1" dirty="0" smtClean="0">
                    <a:solidFill>
                      <a:srgbClr val="7030A0"/>
                    </a:solidFill>
                    <a:latin typeface="Calibri" panose="020F0502020204030204" pitchFamily="34" charset="0"/>
                  </a:rPr>
                  <a:t>programme.</a:t>
                </a:r>
                <a:endParaRPr lang="fr-FR" sz="2000" i="1" dirty="0">
                  <a:solidFill>
                    <a:srgbClr val="7030A0"/>
                  </a:solidFill>
                  <a:latin typeface="Calibri" panose="020F0502020204030204" pitchFamily="34" charset="0"/>
                  <a:ea typeface="Calibri"/>
                  <a:cs typeface="Calibri"/>
                  <a:sym typeface="Calibri"/>
                </a:endParaRPr>
              </a:p>
              <a:p>
                <a:pPr marL="0" lvl="0" indent="0" algn="l" rtl="0">
                  <a:spcBef>
                    <a:spcPts val="0"/>
                  </a:spcBef>
                  <a:spcAft>
                    <a:spcPts val="0"/>
                  </a:spcAft>
                  <a:buNone/>
                </a:pPr>
                <a:endParaRPr lang="fr-FR" sz="2400" dirty="0">
                  <a:solidFill>
                    <a:srgbClr val="7030A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fr-FR" sz="2400" dirty="0">
                  <a:solidFill>
                    <a:srgbClr val="7030A0"/>
                  </a:solidFill>
                  <a:latin typeface="Calibri"/>
                  <a:ea typeface="Calibri"/>
                  <a:cs typeface="Calibri"/>
                  <a:sym typeface="Calibri"/>
                </a:endParaRPr>
              </a:p>
              <a:p>
                <a:pPr marL="0" lvl="0" indent="0" algn="l" rtl="0">
                  <a:spcBef>
                    <a:spcPts val="0"/>
                  </a:spcBef>
                  <a:spcAft>
                    <a:spcPts val="0"/>
                  </a:spcAft>
                  <a:buNone/>
                </a:pPr>
                <a:endParaRPr lang="fr-FR" sz="2400" dirty="0">
                  <a:solidFill>
                    <a:srgbClr val="7030A0"/>
                  </a:solidFill>
                  <a:latin typeface="Calibri"/>
                  <a:ea typeface="Calibri"/>
                  <a:cs typeface="Calibri"/>
                  <a:sym typeface="Calibri"/>
                </a:endParaRPr>
              </a:p>
            </p:txBody>
          </p:sp>
        </mc:Choice>
        <mc:Fallback>
          <p:sp>
            <p:nvSpPr>
              <p:cNvPr id="128" name="Google Shape;128;p19"/>
              <p:cNvSpPr txBox="1">
                <a:spLocks noRot="1" noChangeAspect="1" noMove="1" noResize="1" noEditPoints="1" noAdjustHandles="1" noChangeArrowheads="1" noChangeShapeType="1" noTextEdit="1"/>
              </p:cNvSpPr>
              <p:nvPr/>
            </p:nvSpPr>
            <p:spPr>
              <a:xfrm>
                <a:off x="506300" y="2585349"/>
                <a:ext cx="8479500" cy="857100"/>
              </a:xfrm>
              <a:prstGeom prst="rect">
                <a:avLst/>
              </a:prstGeom>
              <a:blipFill rotWithShape="1">
                <a:blip r:embed="rId3"/>
                <a:stretch>
                  <a:fillRect l="-1078" t="-2837" r="-791" b="-312057"/>
                </a:stretch>
              </a:blipFill>
              <a:ln>
                <a:noFill/>
              </a:ln>
            </p:spPr>
            <p:txBody>
              <a:bodyPr/>
              <a:lstStyle/>
              <a:p>
                <a:r>
                  <a:rPr lang="fr-FR">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805400" y="0"/>
            <a:ext cx="7881300" cy="1287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dirty="0" err="1">
                <a:solidFill>
                  <a:srgbClr val="7030A0"/>
                </a:solidFill>
              </a:rPr>
              <a:t>Ecriture</a:t>
            </a:r>
            <a:r>
              <a:rPr lang="fr-FR" dirty="0">
                <a:solidFill>
                  <a:srgbClr val="7030A0"/>
                </a:solidFill>
              </a:rPr>
              <a:t> du résultat. </a:t>
            </a:r>
            <a:r>
              <a:rPr lang="fr-FR" dirty="0" smtClean="0">
                <a:solidFill>
                  <a:srgbClr val="7030A0"/>
                </a:solidFill>
              </a:rPr>
              <a:t>Valeur </a:t>
            </a:r>
            <a:r>
              <a:rPr lang="fr-FR" dirty="0">
                <a:solidFill>
                  <a:srgbClr val="7030A0"/>
                </a:solidFill>
              </a:rPr>
              <a:t>de référence.</a:t>
            </a:r>
            <a:endParaRPr dirty="0">
              <a:solidFill>
                <a:srgbClr val="7030A0"/>
              </a:solidFill>
            </a:endParaRPr>
          </a:p>
        </p:txBody>
      </p:sp>
      <p:sp>
        <p:nvSpPr>
          <p:cNvPr id="135" name="Google Shape;135;p20"/>
          <p:cNvSpPr txBox="1">
            <a:spLocks noGrp="1"/>
          </p:cNvSpPr>
          <p:nvPr>
            <p:ph type="sldNum" idx="12"/>
          </p:nvPr>
        </p:nvSpPr>
        <p:spPr>
          <a:xfrm>
            <a:off x="8149942" y="6390910"/>
            <a:ext cx="450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graphicFrame>
        <p:nvGraphicFramePr>
          <p:cNvPr id="136" name="Google Shape;136;p20"/>
          <p:cNvGraphicFramePr/>
          <p:nvPr>
            <p:extLst>
              <p:ext uri="{D42A27DB-BD31-4B8C-83A1-F6EECF244321}">
                <p14:modId xmlns:p14="http://schemas.microsoft.com/office/powerpoint/2010/main" val="731039031"/>
              </p:ext>
            </p:extLst>
          </p:nvPr>
        </p:nvGraphicFramePr>
        <p:xfrm>
          <a:off x="215950" y="1385684"/>
          <a:ext cx="8769850" cy="1010940"/>
        </p:xfrm>
        <a:graphic>
          <a:graphicData uri="http://schemas.openxmlformats.org/drawingml/2006/table">
            <a:tbl>
              <a:tblPr firstRow="1" bandRow="1">
                <a:noFill/>
                <a:tableStyleId>{9F892C8F-4214-4216-8FD0-2DE5F1442266}</a:tableStyleId>
              </a:tblPr>
              <a:tblGrid>
                <a:gridCol w="2625700"/>
                <a:gridCol w="6144150"/>
              </a:tblGrid>
              <a:tr h="370850">
                <a:tc>
                  <a:txBody>
                    <a:bodyPr/>
                    <a:lstStyle/>
                    <a:p>
                      <a:pPr marL="0" marR="0" lvl="0" indent="0" algn="l" rtl="0">
                        <a:spcBef>
                          <a:spcPts val="0"/>
                        </a:spcBef>
                        <a:spcAft>
                          <a:spcPts val="0"/>
                        </a:spcAft>
                        <a:buNone/>
                      </a:pPr>
                      <a:r>
                        <a:rPr lang="fr-FR" sz="1800" u="none" strike="noStrike" cap="none" dirty="0"/>
                        <a:t>Notions et contenus</a:t>
                      </a:r>
                      <a:endParaRPr sz="1800" dirty="0"/>
                    </a:p>
                  </a:txBody>
                  <a:tcPr marL="91450" marR="91450" marT="45725" marB="45725"/>
                </a:tc>
                <a:tc>
                  <a:txBody>
                    <a:bodyPr/>
                    <a:lstStyle/>
                    <a:p>
                      <a:pPr marL="0" marR="0" lvl="0" indent="0" algn="l" rtl="0">
                        <a:spcBef>
                          <a:spcPts val="0"/>
                        </a:spcBef>
                        <a:spcAft>
                          <a:spcPts val="0"/>
                        </a:spcAft>
                        <a:buNone/>
                      </a:pPr>
                      <a:r>
                        <a:rPr lang="fr-FR" sz="1800"/>
                        <a:t>Capacités exigibles</a:t>
                      </a:r>
                      <a:endParaRPr/>
                    </a:p>
                  </a:txBody>
                  <a:tcPr marL="91450" marR="91450" marT="45725" marB="45725"/>
                </a:tc>
              </a:tr>
              <a:tr h="370850">
                <a:tc>
                  <a:txBody>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Écriture du résultat. Valeur de référence</a:t>
                      </a:r>
                      <a:endParaRPr sz="1800" dirty="0"/>
                    </a:p>
                  </a:txBody>
                  <a:tcPr marL="91450" marR="91450" marT="45725" marB="45725"/>
                </a:tc>
                <a:tc>
                  <a:txBody>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Comparer qualitativement un résultat à une valeur de référence.</a:t>
                      </a:r>
                      <a:endParaRPr sz="1800" dirty="0"/>
                    </a:p>
                  </a:txBody>
                  <a:tcPr marL="91450" marR="91450" marT="45725" marB="45725"/>
                </a:tc>
              </a:tr>
            </a:tbl>
          </a:graphicData>
        </a:graphic>
      </p:graphicFrame>
      <p:sp>
        <p:nvSpPr>
          <p:cNvPr id="137" name="Google Shape;137;p20"/>
          <p:cNvSpPr txBox="1"/>
          <p:nvPr/>
        </p:nvSpPr>
        <p:spPr>
          <a:xfrm>
            <a:off x="132522" y="2374489"/>
            <a:ext cx="9011478" cy="326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400" dirty="0">
                <a:solidFill>
                  <a:srgbClr val="7030A0"/>
                </a:solidFill>
                <a:latin typeface="Calibri"/>
                <a:ea typeface="Calibri"/>
                <a:cs typeface="Calibri"/>
                <a:sym typeface="Calibri"/>
              </a:rPr>
              <a:t>Valeur de référence: 1,67 s (par pointage)</a:t>
            </a:r>
            <a:endParaRPr sz="2400" dirty="0">
              <a:solidFill>
                <a:srgbClr val="7030A0"/>
              </a:solidFill>
              <a:latin typeface="Calibri"/>
              <a:ea typeface="Calibri"/>
              <a:cs typeface="Calibri"/>
              <a:sym typeface="Calibri"/>
            </a:endParaRPr>
          </a:p>
          <a:p>
            <a:pPr marL="0" lvl="0" indent="0" algn="l" rtl="0">
              <a:spcBef>
                <a:spcPts val="0"/>
              </a:spcBef>
              <a:spcAft>
                <a:spcPts val="0"/>
              </a:spcAft>
              <a:buNone/>
            </a:pPr>
            <a:r>
              <a:rPr lang="fr-FR" sz="2400" dirty="0" smtClean="0">
                <a:solidFill>
                  <a:srgbClr val="7030A0"/>
                </a:solidFill>
                <a:latin typeface="Calibri"/>
                <a:ea typeface="Calibri"/>
                <a:cs typeface="Calibri"/>
                <a:sym typeface="Calibri"/>
              </a:rPr>
              <a:t>Conclusion </a:t>
            </a:r>
            <a:r>
              <a:rPr lang="fr-FR" sz="2400" dirty="0">
                <a:solidFill>
                  <a:srgbClr val="7030A0"/>
                </a:solidFill>
                <a:latin typeface="Calibri"/>
                <a:ea typeface="Calibri"/>
                <a:cs typeface="Calibri"/>
                <a:sym typeface="Calibri"/>
              </a:rPr>
              <a:t>sur la compatibilité ou non-compatibilité des mesures avec la valeur de </a:t>
            </a:r>
            <a:r>
              <a:rPr lang="fr-FR" sz="2400" dirty="0" smtClean="0">
                <a:solidFill>
                  <a:srgbClr val="7030A0"/>
                </a:solidFill>
                <a:latin typeface="Calibri"/>
                <a:ea typeface="Calibri"/>
                <a:cs typeface="Calibri"/>
                <a:sym typeface="Calibri"/>
              </a:rPr>
              <a:t>référence.</a:t>
            </a:r>
          </a:p>
          <a:p>
            <a:pPr marL="0" lvl="0" indent="0" algn="l" rtl="0">
              <a:spcBef>
                <a:spcPts val="0"/>
              </a:spcBef>
              <a:spcAft>
                <a:spcPts val="0"/>
              </a:spcAft>
              <a:buNone/>
            </a:pPr>
            <a:r>
              <a:rPr lang="fr-FR" sz="2400" dirty="0" smtClean="0">
                <a:solidFill>
                  <a:srgbClr val="7030A0"/>
                </a:solidFill>
                <a:latin typeface="Calibri"/>
                <a:ea typeface="Calibri"/>
                <a:cs typeface="Calibri"/>
                <a:sym typeface="Calibri"/>
              </a:rPr>
              <a:t>Il y a </a:t>
            </a:r>
            <a:r>
              <a:rPr lang="fr-FR" sz="2400" dirty="0" smtClean="0">
                <a:solidFill>
                  <a:srgbClr val="7030A0"/>
                </a:solidFill>
                <a:latin typeface="Calibri"/>
                <a:ea typeface="Calibri"/>
                <a:cs typeface="Calibri"/>
                <a:sym typeface="Calibri"/>
              </a:rPr>
              <a:t>co</a:t>
            </a:r>
            <a:r>
              <a:rPr lang="fr-FR" sz="2400" dirty="0" smtClean="0">
                <a:solidFill>
                  <a:srgbClr val="7030A0"/>
                </a:solidFill>
                <a:latin typeface="Calibri"/>
                <a:ea typeface="Calibri"/>
                <a:cs typeface="Calibri"/>
                <a:sym typeface="Calibri"/>
              </a:rPr>
              <a:t>mpatibilité si la valeur moyenne des mesures diffère de la valeur de référence de l’ordre de l’incertitude type…</a:t>
            </a:r>
          </a:p>
          <a:p>
            <a:pPr marL="0" lvl="0" indent="0" algn="l" rtl="0">
              <a:spcBef>
                <a:spcPts val="0"/>
              </a:spcBef>
              <a:spcAft>
                <a:spcPts val="0"/>
              </a:spcAft>
              <a:buNone/>
            </a:pPr>
            <a:r>
              <a:rPr lang="fr-FR" sz="2400" b="1" dirty="0" smtClean="0">
                <a:solidFill>
                  <a:srgbClr val="7030A0"/>
                </a:solidFill>
                <a:latin typeface="Calibri"/>
                <a:ea typeface="Calibri"/>
                <a:cs typeface="Calibri"/>
                <a:sym typeface="Calibri"/>
              </a:rPr>
              <a:t>Ne </a:t>
            </a:r>
            <a:r>
              <a:rPr lang="fr-FR" sz="2400" b="1" dirty="0" smtClean="0">
                <a:solidFill>
                  <a:srgbClr val="7030A0"/>
                </a:solidFill>
                <a:latin typeface="Calibri"/>
                <a:ea typeface="Calibri"/>
                <a:cs typeface="Calibri"/>
                <a:sym typeface="Calibri"/>
              </a:rPr>
              <a:t>plus utiliser l’écart relatif</a:t>
            </a:r>
            <a:r>
              <a:rPr lang="fr-FR" sz="2400" b="1" dirty="0" smtClean="0">
                <a:solidFill>
                  <a:srgbClr val="7030A0"/>
                </a:solidFill>
                <a:latin typeface="Calibri"/>
                <a:ea typeface="Calibri"/>
                <a:cs typeface="Calibri"/>
                <a:sym typeface="Calibri"/>
              </a:rPr>
              <a:t>.</a:t>
            </a:r>
          </a:p>
          <a:p>
            <a:pPr marL="0" lvl="0" indent="0" algn="l" rtl="0">
              <a:spcBef>
                <a:spcPts val="0"/>
              </a:spcBef>
              <a:spcAft>
                <a:spcPts val="0"/>
              </a:spcAft>
              <a:buNone/>
            </a:pPr>
            <a:endParaRPr sz="2400" b="1" dirty="0" smtClean="0">
              <a:solidFill>
                <a:srgbClr val="7030A0"/>
              </a:solidFill>
              <a:latin typeface="Calibri"/>
              <a:ea typeface="Calibri"/>
              <a:cs typeface="Calibri"/>
              <a:sym typeface="Calibri"/>
            </a:endParaRPr>
          </a:p>
          <a:p>
            <a:pPr marL="0" lvl="0" indent="0" algn="l" rtl="0">
              <a:spcBef>
                <a:spcPts val="0"/>
              </a:spcBef>
              <a:spcAft>
                <a:spcPts val="0"/>
              </a:spcAft>
              <a:buNone/>
            </a:pPr>
            <a:r>
              <a:rPr lang="fr-FR" sz="1800" i="1" dirty="0" smtClean="0">
                <a:solidFill>
                  <a:srgbClr val="7030A0"/>
                </a:solidFill>
                <a:latin typeface="Calibri" panose="020F0502020204030204" pitchFamily="34" charset="0"/>
                <a:ea typeface="Comic Sans MS"/>
                <a:cs typeface="Comic Sans MS"/>
                <a:sym typeface="Comic Sans MS"/>
              </a:rPr>
              <a:t>"Lorsque </a:t>
            </a:r>
            <a:r>
              <a:rPr lang="fr-FR" sz="1800" i="1" dirty="0">
                <a:solidFill>
                  <a:srgbClr val="7030A0"/>
                </a:solidFill>
                <a:latin typeface="Calibri" panose="020F0502020204030204" pitchFamily="34" charset="0"/>
                <a:ea typeface="Comic Sans MS"/>
                <a:cs typeface="Comic Sans MS"/>
                <a:sym typeface="Comic Sans MS"/>
              </a:rPr>
              <a:t>cela est pertinent, la valeur mesurée sera comparée avec une valeur de référence afin de conclure qualitativement à la compatibilité </a:t>
            </a:r>
            <a:r>
              <a:rPr lang="fr-FR" sz="1800" i="1" dirty="0" smtClean="0">
                <a:solidFill>
                  <a:srgbClr val="7030A0"/>
                </a:solidFill>
                <a:latin typeface="Calibri" panose="020F0502020204030204" pitchFamily="34" charset="0"/>
                <a:ea typeface="Comic Sans MS"/>
                <a:cs typeface="Comic Sans MS"/>
                <a:sym typeface="Comic Sans MS"/>
              </a:rPr>
              <a:t>ou à </a:t>
            </a:r>
            <a:r>
              <a:rPr lang="fr-FR" sz="1800" i="1" dirty="0">
                <a:solidFill>
                  <a:srgbClr val="7030A0"/>
                </a:solidFill>
                <a:latin typeface="Calibri" panose="020F0502020204030204" pitchFamily="34" charset="0"/>
                <a:ea typeface="Comic Sans MS"/>
                <a:cs typeface="Comic Sans MS"/>
                <a:sym typeface="Comic Sans MS"/>
              </a:rPr>
              <a:t>la non-compatibilité entre ces deux </a:t>
            </a:r>
            <a:r>
              <a:rPr lang="fr-FR" sz="1800" i="1" dirty="0" smtClean="0">
                <a:solidFill>
                  <a:srgbClr val="7030A0"/>
                </a:solidFill>
                <a:latin typeface="Calibri" panose="020F0502020204030204" pitchFamily="34" charset="0"/>
                <a:ea typeface="Comic Sans MS"/>
                <a:cs typeface="Comic Sans MS"/>
                <a:sym typeface="Comic Sans MS"/>
              </a:rPr>
              <a:t>valeurs » extrait du programme de seconde</a:t>
            </a:r>
          </a:p>
          <a:p>
            <a:pPr marL="0" lvl="0" indent="0" algn="l" rtl="0">
              <a:spcBef>
                <a:spcPts val="0"/>
              </a:spcBef>
              <a:spcAft>
                <a:spcPts val="0"/>
              </a:spcAft>
              <a:buNone/>
            </a:pPr>
            <a:endParaRPr lang="fr-FR" sz="1800" dirty="0">
              <a:solidFill>
                <a:srgbClr val="7030A0"/>
              </a:solidFill>
              <a:latin typeface="Comic Sans MS"/>
              <a:ea typeface="Comic Sans MS"/>
              <a:cs typeface="Comic Sans MS"/>
              <a:sym typeface="Comic Sans MS"/>
            </a:endParaRPr>
          </a:p>
          <a:p>
            <a:pPr marL="0" lvl="0" indent="0" algn="l" rtl="0">
              <a:spcBef>
                <a:spcPts val="0"/>
              </a:spcBef>
              <a:spcAft>
                <a:spcPts val="0"/>
              </a:spcAft>
              <a:buNone/>
            </a:pPr>
            <a:endParaRPr sz="1800" dirty="0">
              <a:solidFill>
                <a:srgbClr val="7030A0"/>
              </a:solidFill>
              <a:latin typeface="Comic Sans MS"/>
              <a:ea typeface="Comic Sans MS"/>
              <a:cs typeface="Comic Sans MS"/>
              <a:sym typeface="Comic Sans MS"/>
            </a:endParaRPr>
          </a:p>
          <a:p>
            <a:pPr marL="0" lvl="0" indent="0" algn="l" rtl="0">
              <a:spcBef>
                <a:spcPts val="0"/>
              </a:spcBef>
              <a:spcAft>
                <a:spcPts val="0"/>
              </a:spcAft>
              <a:buNone/>
            </a:pPr>
            <a:endParaRPr sz="1800" dirty="0">
              <a:solidFill>
                <a:srgbClr val="7030A0"/>
              </a:solidFill>
              <a:latin typeface="Comic Sans MS"/>
              <a:ea typeface="Comic Sans MS"/>
              <a:cs typeface="Comic Sans MS"/>
              <a:sym typeface="Comic Sans MS"/>
            </a:endParaRPr>
          </a:p>
          <a:p>
            <a:pPr marL="0" lvl="0" indent="0" algn="l" rtl="0">
              <a:spcBef>
                <a:spcPts val="0"/>
              </a:spcBef>
              <a:spcAft>
                <a:spcPts val="0"/>
              </a:spcAft>
              <a:buNone/>
            </a:pPr>
            <a:endParaRPr sz="2400" dirty="0">
              <a:solidFill>
                <a:srgbClr val="7030A0"/>
              </a:solidFill>
              <a:latin typeface="Calibri"/>
              <a:ea typeface="Calibri"/>
              <a:cs typeface="Calibri"/>
              <a:sym typeface="Calibri"/>
            </a:endParaRPr>
          </a:p>
          <a:p>
            <a:pPr marL="0" lvl="0" indent="0" algn="l" rtl="0">
              <a:spcBef>
                <a:spcPts val="0"/>
              </a:spcBef>
              <a:spcAft>
                <a:spcPts val="0"/>
              </a:spcAft>
              <a:buNone/>
            </a:pPr>
            <a:endParaRPr sz="2400" dirty="0">
              <a:solidFill>
                <a:srgbClr val="7030A0"/>
              </a:solidFill>
              <a:latin typeface="Calibri"/>
              <a:ea typeface="Calibri"/>
              <a:cs typeface="Calibri"/>
              <a:sym typeface="Calibri"/>
            </a:endParaRPr>
          </a:p>
          <a:p>
            <a:pPr marL="0" lvl="0" indent="0" algn="l" rtl="0">
              <a:spcBef>
                <a:spcPts val="0"/>
              </a:spcBef>
              <a:spcAft>
                <a:spcPts val="0"/>
              </a:spcAft>
              <a:buNone/>
            </a:pPr>
            <a:endParaRPr sz="2400" dirty="0">
              <a:solidFill>
                <a:srgbClr val="7030A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805400" y="0"/>
            <a:ext cx="7881400" cy="12869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7030A0"/>
              </a:buClr>
              <a:buSzPts val="3000"/>
              <a:buFont typeface="Calibri"/>
              <a:buNone/>
            </a:pPr>
            <a:r>
              <a:rPr lang="fr-FR">
                <a:solidFill>
                  <a:srgbClr val="7030A0"/>
                </a:solidFill>
              </a:rPr>
              <a:t>LE STATUT DE LA MESURE UNIQUE</a:t>
            </a:r>
            <a:endParaRPr>
              <a:solidFill>
                <a:srgbClr val="7030A0"/>
              </a:solidFill>
            </a:endParaRPr>
          </a:p>
        </p:txBody>
      </p:sp>
      <p:sp>
        <p:nvSpPr>
          <p:cNvPr id="144" name="Google Shape;144;p21"/>
          <p:cNvSpPr txBox="1">
            <a:spLocks noGrp="1"/>
          </p:cNvSpPr>
          <p:nvPr>
            <p:ph type="sldNum" idx="12"/>
          </p:nvPr>
        </p:nvSpPr>
        <p:spPr>
          <a:xfrm>
            <a:off x="8149942" y="6390910"/>
            <a:ext cx="45045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a:p>
        </p:txBody>
      </p:sp>
      <mc:AlternateContent xmlns:mc="http://schemas.openxmlformats.org/markup-compatibility/2006">
        <mc:Choice xmlns:a14="http://schemas.microsoft.com/office/drawing/2010/main" Requires="a14">
          <p:sp>
            <p:nvSpPr>
              <p:cNvPr id="145" name="Google Shape;145;p21"/>
              <p:cNvSpPr txBox="1">
                <a:spLocks noGrp="1"/>
              </p:cNvSpPr>
              <p:nvPr>
                <p:ph type="body" idx="1"/>
              </p:nvPr>
            </p:nvSpPr>
            <p:spPr>
              <a:xfrm>
                <a:off x="158700" y="3049300"/>
                <a:ext cx="8899200" cy="113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83086"/>
                  </a:buClr>
                  <a:buSzPts val="1850"/>
                  <a:buNone/>
                </a:pPr>
                <a:r>
                  <a:rPr lang="fr-FR" sz="1850" b="1" u="sng" dirty="0" smtClean="0"/>
                  <a:t>-Exemple</a:t>
                </a:r>
                <a:r>
                  <a:rPr lang="fr-FR" sz="1850" b="1" u="sng" dirty="0"/>
                  <a:t>: </a:t>
                </a:r>
                <a:r>
                  <a:rPr lang="fr-FR" sz="1850" dirty="0"/>
                  <a:t>un formateur arrivé en retard, obtient une mesure de 1,49 s.</a:t>
                </a:r>
                <a:endParaRPr dirty="0"/>
              </a:p>
              <a:p>
                <a:pPr marL="0" lvl="0" indent="0" algn="l" rtl="0">
                  <a:lnSpc>
                    <a:spcPct val="90000"/>
                  </a:lnSpc>
                  <a:spcBef>
                    <a:spcPts val="370"/>
                  </a:spcBef>
                  <a:spcAft>
                    <a:spcPts val="0"/>
                  </a:spcAft>
                  <a:buClr>
                    <a:srgbClr val="683086"/>
                  </a:buClr>
                  <a:buSzPts val="1850"/>
                  <a:buNone/>
                </a:pPr>
                <a:r>
                  <a:rPr lang="fr-FR" sz="1850" dirty="0"/>
                  <a:t>Comment écrire le résultat avec un nombre de chiffres significatifs adapté de sa mesure ?</a:t>
                </a:r>
                <a:endParaRPr sz="1850" dirty="0"/>
              </a:p>
              <a:p>
                <a:pPr marL="0" lvl="0" indent="0">
                  <a:lnSpc>
                    <a:spcPct val="90000"/>
                  </a:lnSpc>
                  <a:spcBef>
                    <a:spcPts val="370"/>
                  </a:spcBef>
                  <a:buSzPts val="1850"/>
                  <a:buNone/>
                </a:pPr>
                <a:endParaRPr lang="fr-FR" sz="1850" dirty="0" smtClean="0"/>
              </a:p>
              <a:p>
                <a:pPr marL="0" lvl="0" indent="0">
                  <a:lnSpc>
                    <a:spcPct val="90000"/>
                  </a:lnSpc>
                  <a:spcBef>
                    <a:spcPts val="370"/>
                  </a:spcBef>
                  <a:buSzPts val="1850"/>
                  <a:buNone/>
                </a:pPr>
                <a:r>
                  <a:rPr lang="fr-FR" sz="1850" dirty="0" smtClean="0"/>
                  <a:t>Écart-type </a:t>
                </a:r>
                <a:r>
                  <a:rPr lang="fr-FR" sz="1850" i="1" dirty="0" smtClean="0"/>
                  <a:t>s(</a:t>
                </a:r>
                <a14:m>
                  <m:oMath xmlns:m="http://schemas.openxmlformats.org/officeDocument/2006/math">
                    <m:r>
                      <a:rPr lang="fr-FR" sz="1800" i="1">
                        <a:latin typeface="Cambria Math"/>
                        <a:ea typeface="Cambria Math"/>
                      </a:rPr>
                      <m:t>𝜏</m:t>
                    </m:r>
                  </m:oMath>
                </a14:m>
                <a:r>
                  <a:rPr lang="fr-FR" sz="1850" i="1" dirty="0" smtClean="0"/>
                  <a:t>)</a:t>
                </a:r>
                <a:r>
                  <a:rPr lang="fr-FR" sz="1850" dirty="0" smtClean="0"/>
                  <a:t> </a:t>
                </a:r>
                <a:r>
                  <a:rPr lang="fr-FR" sz="1850" dirty="0" smtClean="0"/>
                  <a:t>= 0,6 s</a:t>
                </a:r>
                <a:endParaRPr lang="fr-FR" sz="1850" dirty="0" smtClean="0"/>
              </a:p>
              <a:p>
                <a:pPr marL="0" lvl="0" indent="0">
                  <a:lnSpc>
                    <a:spcPct val="90000"/>
                  </a:lnSpc>
                  <a:spcBef>
                    <a:spcPts val="370"/>
                  </a:spcBef>
                  <a:buSzPts val="1850"/>
                  <a:buNone/>
                </a:pPr>
                <a:endParaRPr lang="fr-FR" sz="1850" dirty="0"/>
              </a:p>
              <a:p>
                <a:pPr marL="0" lvl="0" indent="0">
                  <a:lnSpc>
                    <a:spcPct val="90000"/>
                  </a:lnSpc>
                  <a:spcBef>
                    <a:spcPts val="370"/>
                  </a:spcBef>
                  <a:buSzPts val="1850"/>
                  <a:buNone/>
                </a:pPr>
                <a:r>
                  <a:rPr lang="fr-FR" sz="1850" dirty="0" smtClean="0"/>
                  <a:t>- Dans le cas d’une mesure unique pour laquelle on connait l’écart-type (étude statistique préalablement effectuée),  on s’appuie sur </a:t>
                </a:r>
                <a:r>
                  <a:rPr lang="fr-FR" sz="1850" b="1" u="sng" dirty="0" smtClean="0"/>
                  <a:t>l’écart-type</a:t>
                </a:r>
                <a:r>
                  <a:rPr lang="fr-FR" sz="1850" dirty="0" smtClean="0"/>
                  <a:t> associé à cette mesure.</a:t>
                </a:r>
              </a:p>
              <a:p>
                <a:pPr marL="0" lvl="0" indent="0">
                  <a:lnSpc>
                    <a:spcPct val="90000"/>
                  </a:lnSpc>
                  <a:spcBef>
                    <a:spcPts val="370"/>
                  </a:spcBef>
                  <a:buSzPts val="1850"/>
                  <a:buNone/>
                </a:pPr>
                <a:endParaRPr lang="fr-FR" sz="1850" dirty="0" smtClean="0"/>
              </a:p>
              <a:p>
                <a:pPr marL="0" lvl="0" indent="0">
                  <a:lnSpc>
                    <a:spcPct val="90000"/>
                  </a:lnSpc>
                  <a:spcBef>
                    <a:spcPts val="370"/>
                  </a:spcBef>
                  <a:buSzPts val="1850"/>
                  <a:buNone/>
                </a:pPr>
                <a:r>
                  <a:rPr lang="fr-FR" sz="1850" dirty="0" smtClean="0"/>
                  <a:t>- Dans </a:t>
                </a:r>
                <a:r>
                  <a:rPr lang="fr-FR" sz="1850" dirty="0"/>
                  <a:t>les conditions de l’expérience, avec </a:t>
                </a:r>
                <a:r>
                  <a:rPr lang="fr-FR" sz="1850" b="1" u="sng" dirty="0" smtClean="0"/>
                  <a:t>une mesure unique</a:t>
                </a:r>
                <a:r>
                  <a:rPr lang="fr-FR" sz="1850" dirty="0" smtClean="0"/>
                  <a:t>, </a:t>
                </a:r>
                <a:r>
                  <a:rPr lang="fr-FR" sz="1850" dirty="0"/>
                  <a:t>la durée de vol du ballon mesurée </a:t>
                </a:r>
                <a:r>
                  <a:rPr lang="fr-FR" sz="1850" dirty="0" smtClean="0"/>
                  <a:t>est de 1,5 s avec </a:t>
                </a:r>
                <a:r>
                  <a:rPr lang="fr-FR" sz="1850" dirty="0"/>
                  <a:t>une incertitude-type </a:t>
                </a:r>
                <a:r>
                  <a:rPr lang="fr-FR" sz="1850" dirty="0" smtClean="0"/>
                  <a:t>de 0,6s</a:t>
                </a:r>
                <a:endParaRPr lang="fr-FR" sz="1850" dirty="0"/>
              </a:p>
              <a:p>
                <a:pPr marL="0" lvl="0" indent="0">
                  <a:lnSpc>
                    <a:spcPct val="90000"/>
                  </a:lnSpc>
                  <a:spcBef>
                    <a:spcPts val="370"/>
                  </a:spcBef>
                  <a:buSzPts val="1850"/>
                  <a:buNone/>
                </a:pPr>
                <a:endParaRPr lang="fr-FR" sz="1850" dirty="0"/>
              </a:p>
              <a:p>
                <a:pPr marL="0" lvl="0" indent="0">
                  <a:lnSpc>
                    <a:spcPct val="90000"/>
                  </a:lnSpc>
                  <a:spcBef>
                    <a:spcPts val="370"/>
                  </a:spcBef>
                  <a:buSzPts val="1850"/>
                  <a:buNone/>
                </a:pPr>
                <a:r>
                  <a:rPr lang="fr-FR" sz="1850" dirty="0" smtClean="0"/>
                  <a:t>  </a:t>
                </a:r>
              </a:p>
              <a:p>
                <a:pPr marL="0" lvl="0" indent="0">
                  <a:lnSpc>
                    <a:spcPct val="90000"/>
                  </a:lnSpc>
                  <a:spcBef>
                    <a:spcPts val="370"/>
                  </a:spcBef>
                  <a:buSzPts val="1850"/>
                  <a:buNone/>
                </a:pPr>
                <a:endParaRPr lang="fr-FR" sz="1850" dirty="0"/>
              </a:p>
              <a:p>
                <a:pPr marL="0" lvl="0" indent="0">
                  <a:lnSpc>
                    <a:spcPct val="90000"/>
                  </a:lnSpc>
                  <a:spcBef>
                    <a:spcPts val="370"/>
                  </a:spcBef>
                  <a:buSzPts val="1850"/>
                  <a:buNone/>
                </a:pPr>
                <a:endParaRPr sz="1850" dirty="0"/>
              </a:p>
              <a:p>
                <a:pPr marL="0" lvl="0" indent="0" algn="l" rtl="0">
                  <a:lnSpc>
                    <a:spcPct val="90000"/>
                  </a:lnSpc>
                  <a:spcBef>
                    <a:spcPts val="370"/>
                  </a:spcBef>
                  <a:spcAft>
                    <a:spcPts val="0"/>
                  </a:spcAft>
                  <a:buClr>
                    <a:srgbClr val="683086"/>
                  </a:buClr>
                  <a:buSzPts val="1850"/>
                  <a:buNone/>
                </a:pPr>
                <a:endParaRPr sz="1850" dirty="0"/>
              </a:p>
              <a:p>
                <a:pPr marL="0" lvl="0" indent="0" algn="l" rtl="0">
                  <a:lnSpc>
                    <a:spcPct val="90000"/>
                  </a:lnSpc>
                  <a:spcBef>
                    <a:spcPts val="370"/>
                  </a:spcBef>
                  <a:spcAft>
                    <a:spcPts val="0"/>
                  </a:spcAft>
                  <a:buClr>
                    <a:srgbClr val="683086"/>
                  </a:buClr>
                  <a:buSzPts val="1850"/>
                  <a:buNone/>
                </a:pPr>
                <a:endParaRPr sz="1850" dirty="0"/>
              </a:p>
              <a:p>
                <a:pPr marL="0" lvl="0" indent="0" algn="l" rtl="0">
                  <a:lnSpc>
                    <a:spcPct val="90000"/>
                  </a:lnSpc>
                  <a:spcBef>
                    <a:spcPts val="370"/>
                  </a:spcBef>
                  <a:spcAft>
                    <a:spcPts val="0"/>
                  </a:spcAft>
                  <a:buClr>
                    <a:srgbClr val="683086"/>
                  </a:buClr>
                  <a:buSzPts val="1850"/>
                  <a:buNone/>
                </a:pPr>
                <a:endParaRPr sz="1850" dirty="0"/>
              </a:p>
            </p:txBody>
          </p:sp>
        </mc:Choice>
        <mc:Fallback>
          <p:sp>
            <p:nvSpPr>
              <p:cNvPr id="145" name="Google Shape;145;p21"/>
              <p:cNvSpPr txBox="1">
                <a:spLocks noGrp="1" noRot="1" noChangeAspect="1" noMove="1" noResize="1" noEditPoints="1" noAdjustHandles="1" noChangeArrowheads="1" noChangeShapeType="1" noTextEdit="1"/>
              </p:cNvSpPr>
              <p:nvPr>
                <p:ph type="body" idx="1"/>
              </p:nvPr>
            </p:nvSpPr>
            <p:spPr>
              <a:xfrm>
                <a:off x="158700" y="3049300"/>
                <a:ext cx="8899200" cy="1130700"/>
              </a:xfrm>
              <a:prstGeom prst="rect">
                <a:avLst/>
              </a:prstGeom>
              <a:blipFill rotWithShape="1">
                <a:blip r:embed="rId3"/>
                <a:stretch>
                  <a:fillRect l="-548" t="-5376" b="-171505"/>
                </a:stretch>
              </a:blipFill>
              <a:ln>
                <a:noFill/>
              </a:ln>
            </p:spPr>
            <p:txBody>
              <a:bodyPr/>
              <a:lstStyle/>
              <a:p>
                <a:r>
                  <a:rPr lang="fr-FR">
                    <a:noFill/>
                  </a:rPr>
                  <a:t> </a:t>
                </a:r>
              </a:p>
            </p:txBody>
          </p:sp>
        </mc:Fallback>
      </mc:AlternateContent>
      <p:graphicFrame>
        <p:nvGraphicFramePr>
          <p:cNvPr id="146" name="Google Shape;146;p21"/>
          <p:cNvGraphicFramePr/>
          <p:nvPr/>
        </p:nvGraphicFramePr>
        <p:xfrm>
          <a:off x="307940" y="1522633"/>
          <a:ext cx="8749875" cy="1285260"/>
        </p:xfrm>
        <a:graphic>
          <a:graphicData uri="http://schemas.openxmlformats.org/drawingml/2006/table">
            <a:tbl>
              <a:tblPr firstRow="1" bandRow="1">
                <a:noFill/>
                <a:tableStyleId>{9F892C8F-4214-4216-8FD0-2DE5F1442266}</a:tableStyleId>
              </a:tblPr>
              <a:tblGrid>
                <a:gridCol w="2619725"/>
                <a:gridCol w="6130150"/>
              </a:tblGrid>
              <a:tr h="370850">
                <a:tc>
                  <a:txBody>
                    <a:bodyPr/>
                    <a:lstStyle/>
                    <a:p>
                      <a:pPr marL="0" marR="0" lvl="0" indent="0" algn="l" rtl="0">
                        <a:spcBef>
                          <a:spcPts val="0"/>
                        </a:spcBef>
                        <a:spcAft>
                          <a:spcPts val="0"/>
                        </a:spcAft>
                        <a:buNone/>
                      </a:pPr>
                      <a:r>
                        <a:rPr lang="fr-FR" sz="1800"/>
                        <a:t>Notions et contenus</a:t>
                      </a:r>
                      <a:endParaRPr sz="1800"/>
                    </a:p>
                  </a:txBody>
                  <a:tcPr marL="91450" marR="91450" marT="45725" marB="45725"/>
                </a:tc>
                <a:tc>
                  <a:txBody>
                    <a:bodyPr/>
                    <a:lstStyle/>
                    <a:p>
                      <a:pPr marL="0" marR="0" lvl="0" indent="0" algn="l" rtl="0">
                        <a:spcBef>
                          <a:spcPts val="0"/>
                        </a:spcBef>
                        <a:spcAft>
                          <a:spcPts val="0"/>
                        </a:spcAft>
                        <a:buNone/>
                      </a:pPr>
                      <a:r>
                        <a:rPr lang="fr-FR" sz="1800"/>
                        <a:t>Capacités exigibles</a:t>
                      </a:r>
                      <a:endParaRPr/>
                    </a:p>
                  </a:txBody>
                  <a:tcPr marL="91450" marR="91450" marT="45725" marB="45725"/>
                </a:tc>
              </a:tr>
              <a:tr h="370850">
                <a:tc>
                  <a:txBody>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Écriture du résultat. Valeur de référence</a:t>
                      </a:r>
                      <a:endParaRPr sz="1800"/>
                    </a:p>
                  </a:txBody>
                  <a:tcPr marL="91450" marR="91450" marT="45725" marB="45725"/>
                </a:tc>
                <a:tc>
                  <a:txBody>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Écrire, avec un nombre adapté de chiffres significatifs, le résultat d’une mesure. Comparer qualitativement un résultat à une valeur de référence.</a:t>
                      </a:r>
                      <a:endParaRPr sz="1800"/>
                    </a:p>
                  </a:txBody>
                  <a:tcPr marL="91450" marR="91450" marT="45725" marB="457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uiExpand="1" build="p"/>
    </p:bldLst>
  </p:timing>
</p:sld>
</file>

<file path=ppt/theme/theme1.xml><?xml version="1.0" encoding="utf-8"?>
<a:theme xmlns:a="http://schemas.openxmlformats.org/drawingml/2006/main" name="page de presentation et de parti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es de contenus">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14146</TotalTime>
  <Words>1123</Words>
  <Application>Microsoft Office PowerPoint</Application>
  <PresentationFormat>Affichage à l'écran (4:3)</PresentationFormat>
  <Paragraphs>251</Paragraphs>
  <Slides>21</Slides>
  <Notes>19</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page de presentation et de partie</vt:lpstr>
      <vt:lpstr>pages de contenus</vt:lpstr>
      <vt:lpstr>Atelier « Mesures et incertitudes au lycée»   C. BOISSELEAU, R.SALVAN</vt:lpstr>
      <vt:lpstr>LES GRANDS AXES DE RÉFLEXION</vt:lpstr>
      <vt:lpstr>Présentation PowerPoint</vt:lpstr>
      <vt:lpstr>SENSIBILISATION</vt:lpstr>
      <vt:lpstr>Résultats de mesures collectives  (Étude sur 58 mesures de temps de vol)</vt:lpstr>
      <vt:lpstr>LE PROGRAMME </vt:lpstr>
      <vt:lpstr>Ecriture du résultat. Valeur de référence.</vt:lpstr>
      <vt:lpstr>Ecriture du résultat. Valeur de référence.</vt:lpstr>
      <vt:lpstr>LE STATUT DE LA MESURE UNIQUE</vt:lpstr>
      <vt:lpstr>Présentation PowerPoint</vt:lpstr>
      <vt:lpstr>ET AU COLLÈGE ? ENGAGER LA PROGRESSIVITÉ…</vt:lpstr>
      <vt:lpstr>Résultats avec 116 mesures de masses volumiques (le tableur est configuré par le professeur pour afficher l’histogramme…)</vt:lpstr>
      <vt:lpstr> DISCUTER DE L’INFLUENCE DE L’INSTRUMENT DE MESURE ET DU PROTOCOLE. </vt:lpstr>
      <vt:lpstr> DISCUTER DE L’INFLUENCE DE L’INSTRUMENT DE MESURE ET DU PROTOCOLE. </vt:lpstr>
      <vt:lpstr>LES RÉSULTATS</vt:lpstr>
      <vt:lpstr>Présentation PowerPoint</vt:lpstr>
      <vt:lpstr>Type B</vt:lpstr>
      <vt:lpstr>TESTER UNE LOI.  QUELLE APPROCHE POUR LA RÉGRESSION LINÉAIRE ?</vt:lpstr>
      <vt:lpstr>TESTER UNE LOI.  QUELLE APPROCHE POUR LA RÉGRESSION LINÉAIRE ?</vt:lpstr>
      <vt:lpstr>FAIRE DES MESURES ET LES VALIDER AVEC LE NUMÉRIQUE</vt:lpstr>
      <vt:lpstr>Ressources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 Mesures et incertitudes au lycée »,  C. BOISSELEAU, R.SALVAN</dc:title>
  <dc:creator>Romain Salvan</dc:creator>
  <cp:lastModifiedBy>Romain Salvan</cp:lastModifiedBy>
  <cp:revision>45</cp:revision>
  <dcterms:modified xsi:type="dcterms:W3CDTF">2019-03-21T07:14:08Z</dcterms:modified>
</cp:coreProperties>
</file>