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58" r:id="rId5"/>
    <p:sldId id="259" r:id="rId6"/>
    <p:sldId id="263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903" y="758"/>
            <a:ext cx="633681" cy="848680"/>
          </a:xfrm>
          <a:prstGeom prst="rect">
            <a:avLst/>
          </a:prstGeom>
        </p:spPr>
      </p:pic>
      <p:sp>
        <p:nvSpPr>
          <p:cNvPr id="10" name="ZoneTexte 9"/>
          <p:cNvSpPr txBox="1"/>
          <p:nvPr userDrawn="1"/>
        </p:nvSpPr>
        <p:spPr>
          <a:xfrm>
            <a:off x="4139952" y="758"/>
            <a:ext cx="228979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Systèmes et procédés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15552" y="758"/>
            <a:ext cx="3152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PNF SPCL en STL 14 mai 2012</a:t>
            </a:r>
          </a:p>
        </p:txBody>
      </p:sp>
    </p:spTree>
    <p:extLst>
      <p:ext uri="{BB962C8B-B14F-4D97-AF65-F5344CB8AC3E}">
        <p14:creationId xmlns:p14="http://schemas.microsoft.com/office/powerpoint/2010/main" val="1314495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42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556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034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35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061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329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644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821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963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94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87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855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257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33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97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39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35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36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46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39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2392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57D2-6F2C-4335-B4C0-BB9B4D79F225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96D25-9F8A-4870-B211-D374E8597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97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307D4-5EEE-4820-95C1-6365CA383D7C}" type="datetimeFigureOut">
              <a:rPr lang="fr-FR" smtClean="0"/>
              <a:t>09/05/2012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CBE3-92A4-418C-9C02-B5F31717D2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07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364" y="2312495"/>
            <a:ext cx="5436604" cy="407745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8" y="92820"/>
            <a:ext cx="3275856" cy="245689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851920" y="1484784"/>
            <a:ext cx="468891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3600" b="1" dirty="0" smtClean="0">
                <a:solidFill>
                  <a:schemeClr val="accent6">
                    <a:lumMod val="75000"/>
                  </a:schemeClr>
                </a:solidFill>
              </a:rPr>
              <a:t>Systèmes et procédés</a:t>
            </a:r>
            <a:endParaRPr lang="fr-FR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1619508"/>
            <a:ext cx="7759368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Pourquoi un tel enseignement dans le programme de  STL SPCL ?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11281" y="2238375"/>
            <a:ext cx="5233805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Systèmes et procédés :  qu’est-ce que c’est ?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9591" y="2863664"/>
            <a:ext cx="4862100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/>
            </a:lvl1pPr>
          </a:lstStyle>
          <a:p>
            <a:r>
              <a:rPr lang="fr-FR" dirty="0"/>
              <a:t>Systèmes et procédés  : quels systèmes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63588" y="3584622"/>
            <a:ext cx="6382516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Systèmes et procédés : quelle évaluation des élèves 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99592" y="4276450"/>
            <a:ext cx="5220147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 smtClean="0"/>
              <a:t>Quels risques et quelles </a:t>
            </a:r>
            <a:r>
              <a:rPr lang="fr-FR" dirty="0"/>
              <a:t>dérives possibles ?</a:t>
            </a:r>
          </a:p>
        </p:txBody>
      </p:sp>
    </p:spTree>
    <p:extLst>
      <p:ext uri="{BB962C8B-B14F-4D97-AF65-F5344CB8AC3E}">
        <p14:creationId xmlns:p14="http://schemas.microsoft.com/office/powerpoint/2010/main" val="265648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103348" y="2594818"/>
            <a:ext cx="7031038" cy="3749675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</a:rPr>
              <a:t>Méthodes d’analyse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procédés physico chimiques</a:t>
            </a: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Concepts et modèles des sciences  réalisations technologiques</a:t>
            </a: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Conception de systèmes  démarche de résolution de problèmes</a:t>
            </a: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Systèmes complexes  pluridisciplinarité</a:t>
            </a: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Elaboration de modèles  expliquer, comprendre, prévoir</a:t>
            </a: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Approche de la complexité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vision moins parcellisée des savoirs</a:t>
            </a:r>
            <a:endParaRPr lang="fr-FR" sz="2000" dirty="0">
              <a:solidFill>
                <a:srgbClr val="FFFF00"/>
              </a:solidFill>
              <a:latin typeface="Calibri" pitchFamily="34" charset="0"/>
            </a:endParaRP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75556" y="677469"/>
            <a:ext cx="7759368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Pourquoi un tel enseignement dans le programme de  STL SPCL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7504" y="1628800"/>
            <a:ext cx="9022726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FR" sz="2000" b="1" dirty="0" smtClean="0"/>
              <a:t>Systèmes et procédés : des objectifs d’apprentissage sur des objets d’études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38525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07950" y="927882"/>
            <a:ext cx="4530725" cy="1096962"/>
            <a:chOff x="107950" y="668338"/>
            <a:chExt cx="4530725" cy="109696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07950" y="941388"/>
              <a:ext cx="2833688" cy="427037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2200" b="1" dirty="0">
                  <a:solidFill>
                    <a:srgbClr val="FFFF00"/>
                  </a:solidFill>
                  <a:latin typeface="Calibri" pitchFamily="34" charset="0"/>
                </a:rPr>
                <a:t>Les systèmes supports </a:t>
              </a: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276600" y="668338"/>
              <a:ext cx="1362075" cy="1096962"/>
            </a:xfrm>
            <a:prstGeom prst="rect">
              <a:avLst/>
            </a:prstGeom>
            <a:solidFill>
              <a:srgbClr val="CC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2200" b="1" dirty="0">
                  <a:solidFill>
                    <a:srgbClr val="FFFF00"/>
                  </a:solidFill>
                  <a:latin typeface="Calibri" pitchFamily="34" charset="0"/>
                </a:rPr>
                <a:t>Réels</a:t>
              </a:r>
            </a:p>
            <a:p>
              <a:endParaRPr lang="fr-FR" sz="2200" b="1" dirty="0">
                <a:solidFill>
                  <a:srgbClr val="FFFF00"/>
                </a:solidFill>
                <a:latin typeface="Calibri" pitchFamily="34" charset="0"/>
              </a:endParaRPr>
            </a:p>
            <a:p>
              <a:r>
                <a:rPr lang="fr-FR" sz="2200" b="1" dirty="0" err="1">
                  <a:solidFill>
                    <a:srgbClr val="FFFF00"/>
                  </a:solidFill>
                  <a:latin typeface="Calibri" pitchFamily="34" charset="0"/>
                </a:rPr>
                <a:t>Didactisés</a:t>
              </a:r>
              <a:endParaRPr lang="fr-FR" sz="2200" b="1" dirty="0">
                <a:solidFill>
                  <a:srgbClr val="FFFF00"/>
                </a:solidFill>
                <a:latin typeface="Calibri" pitchFamily="34" charset="0"/>
              </a:endParaRP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 rot="19809167">
              <a:off x="2808288" y="871538"/>
              <a:ext cx="468312" cy="288925"/>
            </a:xfrm>
            <a:prstGeom prst="rightArrow">
              <a:avLst>
                <a:gd name="adj1" fmla="val 50000"/>
                <a:gd name="adj2" fmla="val 40522"/>
              </a:avLst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 rot="2092117">
              <a:off x="2808288" y="1160463"/>
              <a:ext cx="468312" cy="288925"/>
            </a:xfrm>
            <a:prstGeom prst="rightArrow">
              <a:avLst>
                <a:gd name="adj1" fmla="val 50000"/>
                <a:gd name="adj2" fmla="val 40522"/>
              </a:avLst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1511300" y="2168860"/>
            <a:ext cx="6140450" cy="4642135"/>
            <a:chOff x="1511300" y="2168860"/>
            <a:chExt cx="6140450" cy="4642135"/>
          </a:xfrm>
        </p:grpSpPr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464050" y="5228258"/>
              <a:ext cx="3024188" cy="100647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fr-FR" sz="2000" i="1">
                  <a:solidFill>
                    <a:schemeClr val="bg1"/>
                  </a:solidFill>
                  <a:latin typeface="Calibri" pitchFamily="34" charset="0"/>
                </a:rPr>
                <a:t>Opérations au sein du système </a:t>
              </a:r>
              <a:r>
                <a:rPr lang="fr-FR" sz="2000" i="1">
                  <a:solidFill>
                    <a:schemeClr val="bg1"/>
                  </a:solidFill>
                  <a:latin typeface="Calibri" pitchFamily="34" charset="0"/>
                  <a:sym typeface="Wingdings" pitchFamily="2" charset="2"/>
                </a:rPr>
                <a:t></a:t>
              </a:r>
              <a:r>
                <a:rPr lang="fr-FR" sz="2000" i="1">
                  <a:solidFill>
                    <a:schemeClr val="bg1"/>
                  </a:solidFill>
                  <a:latin typeface="Calibri" pitchFamily="34" charset="0"/>
                </a:rPr>
                <a:t>   concepts et modèles scientifiques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962150" y="2454229"/>
              <a:ext cx="1889125" cy="39687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2000" i="1" dirty="0">
                  <a:solidFill>
                    <a:schemeClr val="bg1"/>
                  </a:solidFill>
                  <a:latin typeface="Calibri" pitchFamily="34" charset="0"/>
                </a:rPr>
                <a:t>Fonction globale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511300" y="5120308"/>
              <a:ext cx="1606550" cy="39687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sz="2000" i="1">
                  <a:solidFill>
                    <a:schemeClr val="bg1"/>
                  </a:solidFill>
                  <a:latin typeface="Calibri" pitchFamily="34" charset="0"/>
                </a:rPr>
                <a:t>Performances</a:t>
              </a: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4967288" y="2168860"/>
              <a:ext cx="2684462" cy="70167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fr-FR" sz="2000" i="1">
                  <a:solidFill>
                    <a:schemeClr val="bg1"/>
                  </a:solidFill>
                  <a:latin typeface="Calibri" pitchFamily="34" charset="0"/>
                </a:rPr>
                <a:t>Dimensions économique et sociétale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627313" y="5804520"/>
              <a:ext cx="1620837" cy="100647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fr-FR" sz="2000" i="1">
                  <a:solidFill>
                    <a:schemeClr val="bg1"/>
                  </a:solidFill>
                  <a:latin typeface="Calibri" pitchFamily="34" charset="0"/>
                </a:rPr>
                <a:t>Partie étudiée plus en détail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 flipV="1">
              <a:off x="2993588" y="2925303"/>
              <a:ext cx="323850" cy="574675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5433707" y="2978485"/>
              <a:ext cx="504825" cy="468313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H="1">
              <a:off x="3203575" y="4509120"/>
              <a:ext cx="539750" cy="611188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076825" y="4580558"/>
              <a:ext cx="574675" cy="612775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3851275" y="4651995"/>
              <a:ext cx="396875" cy="1081088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582613" y="3212976"/>
            <a:ext cx="8070850" cy="1332037"/>
            <a:chOff x="582613" y="3212976"/>
            <a:chExt cx="8070850" cy="1332037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582613" y="3536950"/>
              <a:ext cx="8070850" cy="1008063"/>
              <a:chOff x="367" y="1525"/>
              <a:chExt cx="5084" cy="635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1818" y="1605"/>
                <a:ext cx="1973" cy="499"/>
              </a:xfrm>
              <a:prstGeom prst="ellipse">
                <a:avLst/>
              </a:prstGeom>
              <a:solidFill>
                <a:srgbClr val="66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 dirty="0"/>
              </a:p>
            </p:txBody>
          </p:sp>
          <p:sp>
            <p:nvSpPr>
              <p:cNvPr id="8" name="AutoShape 7"/>
              <p:cNvSpPr>
                <a:spLocks noChangeArrowheads="1"/>
              </p:cNvSpPr>
              <p:nvPr/>
            </p:nvSpPr>
            <p:spPr bwMode="auto">
              <a:xfrm>
                <a:off x="1070" y="1741"/>
                <a:ext cx="862" cy="272"/>
              </a:xfrm>
              <a:prstGeom prst="rightArrow">
                <a:avLst>
                  <a:gd name="adj1" fmla="val 50000"/>
                  <a:gd name="adj2" fmla="val 79228"/>
                </a:avLst>
              </a:prstGeom>
              <a:solidFill>
                <a:srgbClr val="CC3300"/>
              </a:solidFill>
              <a:ln w="9525">
                <a:solidFill>
                  <a:srgbClr val="CC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" name="AutoShape 8"/>
              <p:cNvSpPr>
                <a:spLocks noChangeArrowheads="1"/>
              </p:cNvSpPr>
              <p:nvPr/>
            </p:nvSpPr>
            <p:spPr bwMode="auto">
              <a:xfrm>
                <a:off x="3701" y="1718"/>
                <a:ext cx="862" cy="272"/>
              </a:xfrm>
              <a:prstGeom prst="rightArrow">
                <a:avLst>
                  <a:gd name="adj1" fmla="val 50000"/>
                  <a:gd name="adj2" fmla="val 79228"/>
                </a:avLst>
              </a:prstGeom>
              <a:solidFill>
                <a:srgbClr val="CC3300"/>
              </a:solidFill>
              <a:ln w="9525">
                <a:solidFill>
                  <a:srgbClr val="CC33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4558" y="1526"/>
                <a:ext cx="893" cy="63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Matière</a:t>
                </a:r>
              </a:p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Energie</a:t>
                </a:r>
              </a:p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Information</a:t>
                </a: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367" y="1525"/>
                <a:ext cx="893" cy="63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Matière</a:t>
                </a:r>
              </a:p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Energie</a:t>
                </a:r>
              </a:p>
              <a:p>
                <a:r>
                  <a:rPr lang="fr-FR" sz="2000">
                    <a:solidFill>
                      <a:srgbClr val="FFFF00"/>
                    </a:solidFill>
                    <a:latin typeface="Calibri" pitchFamily="34" charset="0"/>
                  </a:rPr>
                  <a:t>Information</a:t>
                </a:r>
              </a:p>
            </p:txBody>
          </p:sp>
        </p:grpSp>
        <p:sp>
          <p:nvSpPr>
            <p:cNvPr id="24" name="ZoneTexte 23"/>
            <p:cNvSpPr txBox="1"/>
            <p:nvPr/>
          </p:nvSpPr>
          <p:spPr>
            <a:xfrm>
              <a:off x="3815352" y="3212976"/>
              <a:ext cx="989566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C00000"/>
                  </a:solidFill>
                </a:rPr>
                <a:t>système</a:t>
              </a:r>
              <a:endParaRPr lang="fr-FR" dirty="0">
                <a:solidFill>
                  <a:srgbClr val="C00000"/>
                </a:solidFill>
              </a:endParaRPr>
            </a:p>
          </p:txBody>
        </p:sp>
        <p:grpSp>
          <p:nvGrpSpPr>
            <p:cNvPr id="36" name="Groupe 35"/>
            <p:cNvGrpSpPr/>
            <p:nvPr/>
          </p:nvGrpSpPr>
          <p:grpSpPr>
            <a:xfrm>
              <a:off x="3482104" y="3825044"/>
              <a:ext cx="2062004" cy="487630"/>
              <a:chOff x="3482104" y="3825044"/>
              <a:chExt cx="2062004" cy="487630"/>
            </a:xfrm>
          </p:grpSpPr>
          <p:sp>
            <p:nvSpPr>
              <p:cNvPr id="31" name="ZoneTexte 30"/>
              <p:cNvSpPr txBox="1"/>
              <p:nvPr/>
            </p:nvSpPr>
            <p:spPr>
              <a:xfrm>
                <a:off x="3674316" y="3943342"/>
                <a:ext cx="1402509" cy="369332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rgbClr val="C00000"/>
                    </a:solidFill>
                  </a:rPr>
                  <a:t>Procédé(s)</a:t>
                </a:r>
                <a:endParaRPr lang="fr-FR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26" name="Connecteur en arc 25"/>
              <p:cNvCxnSpPr/>
              <p:nvPr/>
            </p:nvCxnSpPr>
            <p:spPr>
              <a:xfrm>
                <a:off x="3482104" y="3825044"/>
                <a:ext cx="2062004" cy="302964"/>
              </a:xfrm>
              <a:prstGeom prst="curvedConnector3">
                <a:avLst>
                  <a:gd name="adj1" fmla="val 50000"/>
                </a:avLst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ZoneTexte 27"/>
          <p:cNvSpPr txBox="1"/>
          <p:nvPr/>
        </p:nvSpPr>
        <p:spPr>
          <a:xfrm>
            <a:off x="1758667" y="368660"/>
            <a:ext cx="5233805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Systèmes et procédés :  qu’est-ce que c’est ?</a:t>
            </a:r>
          </a:p>
        </p:txBody>
      </p:sp>
    </p:spTree>
    <p:extLst>
      <p:ext uri="{BB962C8B-B14F-4D97-AF65-F5344CB8AC3E}">
        <p14:creationId xmlns:p14="http://schemas.microsoft.com/office/powerpoint/2010/main" val="276509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0157" y="2240868"/>
            <a:ext cx="8785225" cy="3785652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</a:rPr>
              <a:t>6 systèmes maximum dans l’année </a:t>
            </a: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</a:rPr>
              <a:t>                      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 choix des parties du système étudiées dans le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détail</a:t>
            </a:r>
          </a:p>
          <a:p>
            <a:endParaRPr lang="fr-FR" sz="2000" dirty="0" smtClean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Prendre en compte la disponibilité locale des systèmes</a:t>
            </a:r>
            <a:endParaRPr lang="fr-FR" sz="2000" dirty="0">
              <a:solidFill>
                <a:srgbClr val="FFFF00"/>
              </a:solidFill>
              <a:latin typeface="Calibri" pitchFamily="34" charset="0"/>
            </a:endParaRP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Systèmes réellement présents ou non</a:t>
            </a:r>
          </a:p>
          <a:p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             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 maquettes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de parties de système </a:t>
            </a:r>
          </a:p>
          <a:p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	 documentation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 sur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le système réel  </a:t>
            </a:r>
          </a:p>
          <a:p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                si </a:t>
            </a: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possible, visites de labo ou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d’entreprises</a:t>
            </a:r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  <a:p>
            <a:endParaRPr lang="fr-FR" sz="2000" dirty="0">
              <a:solidFill>
                <a:srgbClr val="FFFF00"/>
              </a:solidFill>
              <a:latin typeface="Calibri" pitchFamily="34" charset="0"/>
              <a:sym typeface="Wingdings" pitchFamily="2" charset="2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051720" y="944724"/>
            <a:ext cx="4862100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/>
            </a:lvl1pPr>
          </a:lstStyle>
          <a:p>
            <a:r>
              <a:rPr lang="fr-FR" dirty="0"/>
              <a:t>Systèmes et procédés  : quels systèmes ?</a:t>
            </a:r>
          </a:p>
        </p:txBody>
      </p:sp>
    </p:spTree>
    <p:extLst>
      <p:ext uri="{BB962C8B-B14F-4D97-AF65-F5344CB8AC3E}">
        <p14:creationId xmlns:p14="http://schemas.microsoft.com/office/powerpoint/2010/main" val="162706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56071" y="2888940"/>
            <a:ext cx="8567737" cy="3600450"/>
            <a:chOff x="363" y="595"/>
            <a:chExt cx="5397" cy="2268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363" y="595"/>
              <a:ext cx="5397" cy="2268"/>
              <a:chOff x="0" y="595"/>
              <a:chExt cx="5397" cy="2268"/>
            </a:xfrm>
          </p:grpSpPr>
          <p:sp>
            <p:nvSpPr>
              <p:cNvPr id="7" name="Oval 5"/>
              <p:cNvSpPr>
                <a:spLocks noChangeArrowheads="1"/>
              </p:cNvSpPr>
              <p:nvPr/>
            </p:nvSpPr>
            <p:spPr bwMode="auto">
              <a:xfrm>
                <a:off x="0" y="2092"/>
                <a:ext cx="5397" cy="771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" name="Text Box 6"/>
              <p:cNvSpPr txBox="1">
                <a:spLocks noChangeArrowheads="1"/>
              </p:cNvSpPr>
              <p:nvPr/>
            </p:nvSpPr>
            <p:spPr bwMode="auto">
              <a:xfrm>
                <a:off x="862" y="595"/>
                <a:ext cx="3110" cy="164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65000"/>
                  </a:lnSpc>
                </a:pPr>
                <a:r>
                  <a:rPr lang="fr-FR" sz="2000" b="1" dirty="0">
                    <a:solidFill>
                      <a:srgbClr val="CC3300"/>
                    </a:solidFill>
                    <a:latin typeface="Calibri" pitchFamily="34" charset="0"/>
                  </a:rPr>
                  <a:t>Des capacités exigibles complémentaires en :</a:t>
                </a:r>
              </a:p>
              <a:p>
                <a:pPr>
                  <a:lnSpc>
                    <a:spcPct val="165000"/>
                  </a:lnSpc>
                  <a:buClr>
                    <a:srgbClr val="CC3300"/>
                  </a:buClr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CC3300"/>
                    </a:solidFill>
                    <a:latin typeface="Calibri" pitchFamily="34" charset="0"/>
                  </a:rPr>
                  <a:t> thermodynamique</a:t>
                </a:r>
              </a:p>
              <a:p>
                <a:pPr>
                  <a:lnSpc>
                    <a:spcPct val="165000"/>
                  </a:lnSpc>
                  <a:buClr>
                    <a:srgbClr val="CC3300"/>
                  </a:buClr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CC3300"/>
                    </a:solidFill>
                    <a:latin typeface="Calibri" pitchFamily="34" charset="0"/>
                  </a:rPr>
                  <a:t> mécanique des fluides</a:t>
                </a:r>
              </a:p>
              <a:p>
                <a:pPr>
                  <a:lnSpc>
                    <a:spcPct val="165000"/>
                  </a:lnSpc>
                  <a:buClr>
                    <a:srgbClr val="CC3300"/>
                  </a:buClr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CC3300"/>
                    </a:solidFill>
                    <a:latin typeface="Calibri" pitchFamily="34" charset="0"/>
                  </a:rPr>
                  <a:t> traitement du signal</a:t>
                </a:r>
              </a:p>
              <a:p>
                <a:pPr>
                  <a:lnSpc>
                    <a:spcPct val="165000"/>
                  </a:lnSpc>
                  <a:buClr>
                    <a:srgbClr val="CC3300"/>
                  </a:buClr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CC3300"/>
                    </a:solidFill>
                    <a:latin typeface="Calibri" pitchFamily="34" charset="0"/>
                  </a:rPr>
                  <a:t> contrôle et régulation</a:t>
                </a:r>
              </a:p>
            </p:txBody>
          </p:sp>
        </p:grp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805" y="2296"/>
              <a:ext cx="4434" cy="3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65000"/>
                </a:lnSpc>
                <a:buClr>
                  <a:srgbClr val="CC3300"/>
                </a:buClr>
                <a:buFont typeface="Wingdings" pitchFamily="2" charset="2"/>
                <a:buNone/>
              </a:pPr>
              <a:r>
                <a:rPr lang="fr-FR" sz="2000" b="1">
                  <a:solidFill>
                    <a:srgbClr val="CC3300"/>
                  </a:solidFill>
                  <a:latin typeface="Calibri" pitchFamily="34" charset="0"/>
                </a:rPr>
                <a:t>En annexe du programme : des exemples de systèmes étudiables</a:t>
              </a: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510031" y="1340768"/>
            <a:ext cx="8459816" cy="1200329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FF00"/>
                </a:solidFill>
              </a:rPr>
              <a:t>Evaluation des 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FF00"/>
                </a:solidFill>
              </a:rPr>
              <a:t>connaissances et capacités exigibles du programme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FF00"/>
                </a:solidFill>
              </a:rPr>
              <a:t>compétences plus transversales liées à la démarche de projet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36694" y="692696"/>
            <a:ext cx="6382516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Systèmes et procédés : quelle évaluation des élèves  ?</a:t>
            </a:r>
          </a:p>
        </p:txBody>
      </p:sp>
    </p:spTree>
    <p:extLst>
      <p:ext uri="{BB962C8B-B14F-4D97-AF65-F5344CB8AC3E}">
        <p14:creationId xmlns:p14="http://schemas.microsoft.com/office/powerpoint/2010/main" val="289769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31072" y="800056"/>
            <a:ext cx="4311245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Quels </a:t>
            </a:r>
            <a:r>
              <a:rPr lang="fr-FR" dirty="0" smtClean="0"/>
              <a:t>risques et dérives possibles </a:t>
            </a:r>
            <a:r>
              <a:rPr lang="fr-FR" dirty="0"/>
              <a:t>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0" y="1592796"/>
            <a:ext cx="9144000" cy="440120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fr-FR" sz="2000" dirty="0" smtClean="0">
                <a:solidFill>
                  <a:srgbClr val="FFFF00"/>
                </a:solidFill>
              </a:rPr>
              <a:t>Multiplication des supports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 simple survol</a:t>
            </a:r>
            <a:endParaRPr lang="fr-FR" sz="2000" dirty="0" smtClean="0">
              <a:solidFill>
                <a:srgbClr val="FFFF0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fr-FR" sz="2000" dirty="0">
                <a:solidFill>
                  <a:srgbClr val="FFFF00"/>
                </a:solidFill>
              </a:rPr>
              <a:t> </a:t>
            </a:r>
            <a:r>
              <a:rPr lang="fr-FR" sz="2000" dirty="0" smtClean="0">
                <a:solidFill>
                  <a:srgbClr val="FFFF00"/>
                </a:solidFill>
              </a:rPr>
              <a:t>Trop de technicité 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 aller dans le « </a:t>
            </a:r>
            <a:r>
              <a:rPr lang="fr-FR" sz="2000" i="1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détail du détail du détail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 » … </a:t>
            </a:r>
            <a:r>
              <a:rPr lang="fr-FR" sz="2000" dirty="0" smtClean="0">
                <a:solidFill>
                  <a:srgbClr val="FFFF00"/>
                </a:solidFill>
              </a:rPr>
              <a:t>  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fr-FR" sz="2000" dirty="0">
                <a:solidFill>
                  <a:srgbClr val="FFFF00"/>
                </a:solidFill>
              </a:rPr>
              <a:t> S</a:t>
            </a:r>
            <a:r>
              <a:rPr lang="fr-FR" sz="2000" dirty="0" smtClean="0">
                <a:solidFill>
                  <a:srgbClr val="FFFF00"/>
                </a:solidFill>
              </a:rPr>
              <a:t>upports mal adaptés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impossibilité d’aborder des capacités complémentaires</a:t>
            </a:r>
            <a:endParaRPr lang="fr-FR" sz="2000" dirty="0" smtClean="0">
              <a:solidFill>
                <a:srgbClr val="FFFF0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fr-FR" sz="2000" dirty="0">
                <a:solidFill>
                  <a:srgbClr val="FFFF00"/>
                </a:solidFill>
              </a:rPr>
              <a:t> </a:t>
            </a:r>
            <a:r>
              <a:rPr lang="fr-FR" sz="2000" dirty="0" smtClean="0">
                <a:solidFill>
                  <a:srgbClr val="FFFF00"/>
                </a:solidFill>
              </a:rPr>
              <a:t>Systèmes supports trop complexes et trop compliqués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  hors de portée des élèves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fr-FR" sz="2000" dirty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 </a:t>
            </a:r>
            <a:r>
              <a:rPr lang="fr-FR" sz="2000" dirty="0" smtClean="0">
                <a:solidFill>
                  <a:srgbClr val="FFFF00"/>
                </a:solidFill>
                <a:latin typeface="Calibri" pitchFamily="34" charset="0"/>
                <a:sym typeface="Wingdings" pitchFamily="2" charset="2"/>
              </a:rPr>
              <a:t>Temps mal géré  trop de temps passé sur un support ne couvrant qu’une faible partie du programme</a:t>
            </a:r>
            <a:endParaRPr lang="fr-FR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3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67744" y="2348880"/>
            <a:ext cx="4572662" cy="707886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fr-FR" sz="4000" b="1" dirty="0" smtClean="0">
                <a:solidFill>
                  <a:srgbClr val="FFFF00"/>
                </a:solidFill>
              </a:rPr>
              <a:t> </a:t>
            </a:r>
            <a:r>
              <a:rPr lang="fr-FR" sz="4000" b="1" dirty="0">
                <a:solidFill>
                  <a:srgbClr val="FFFF00"/>
                </a:solidFill>
              </a:rPr>
              <a:t>Q</a:t>
            </a:r>
            <a:r>
              <a:rPr lang="fr-FR" sz="4000" b="1" dirty="0" smtClean="0">
                <a:solidFill>
                  <a:srgbClr val="FFFF00"/>
                </a:solidFill>
              </a:rPr>
              <a:t>uelques exemples </a:t>
            </a:r>
            <a:endParaRPr lang="fr-FR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20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281</Words>
  <Application>Microsoft Office PowerPoint</Application>
  <PresentationFormat>Affichage à l'écran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Rectorat</cp:lastModifiedBy>
  <cp:revision>7</cp:revision>
  <dcterms:created xsi:type="dcterms:W3CDTF">2012-05-04T20:33:56Z</dcterms:created>
  <dcterms:modified xsi:type="dcterms:W3CDTF">2012-05-09T20:12:46Z</dcterms:modified>
</cp:coreProperties>
</file>