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1"/>
  </p:sldMasterIdLst>
  <p:notesMasterIdLst>
    <p:notesMasterId r:id="rId22"/>
  </p:notesMasterIdLst>
  <p:handoutMasterIdLst>
    <p:handoutMasterId r:id="rId23"/>
  </p:handoutMasterIdLst>
  <p:sldIdLst>
    <p:sldId id="256" r:id="rId2"/>
    <p:sldId id="274" r:id="rId3"/>
    <p:sldId id="275" r:id="rId4"/>
    <p:sldId id="379" r:id="rId5"/>
    <p:sldId id="380" r:id="rId6"/>
    <p:sldId id="381" r:id="rId7"/>
    <p:sldId id="387" r:id="rId8"/>
    <p:sldId id="388" r:id="rId9"/>
    <p:sldId id="389" r:id="rId10"/>
    <p:sldId id="392" r:id="rId11"/>
    <p:sldId id="393" r:id="rId12"/>
    <p:sldId id="394" r:id="rId13"/>
    <p:sldId id="395" r:id="rId14"/>
    <p:sldId id="396" r:id="rId15"/>
    <p:sldId id="398" r:id="rId16"/>
    <p:sldId id="399" r:id="rId17"/>
    <p:sldId id="401" r:id="rId18"/>
    <p:sldId id="402" r:id="rId19"/>
    <p:sldId id="403" r:id="rId20"/>
    <p:sldId id="404" r:id="rId21"/>
  </p:sldIdLst>
  <p:sldSz cx="9144000" cy="6858000" type="screen4x3"/>
  <p:notesSz cx="6811963" cy="9945688"/>
  <p:defaultTextStyle>
    <a:defPPr>
      <a:defRPr lang="fr-FR"/>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000000"/>
    <a:srgbClr val="E5E4E8"/>
    <a:srgbClr val="CC0000"/>
    <a:srgbClr val="FFFF00"/>
    <a:srgbClr val="02FE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99642" autoAdjust="0"/>
  </p:normalViewPr>
  <p:slideViewPr>
    <p:cSldViewPr>
      <p:cViewPr>
        <p:scale>
          <a:sx n="61" d="100"/>
          <a:sy n="61" d="100"/>
        </p:scale>
        <p:origin x="-1422" y="-4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7874" name="Rectangle 2"/>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fr-FR"/>
          </a:p>
        </p:txBody>
      </p:sp>
      <p:sp>
        <p:nvSpPr>
          <p:cNvPr id="207875" name="Rectangle 3"/>
          <p:cNvSpPr>
            <a:spLocks noGrp="1" noChangeArrowheads="1"/>
          </p:cNvSpPr>
          <p:nvPr>
            <p:ph type="dt" sz="quarter" idx="1"/>
          </p:nvPr>
        </p:nvSpPr>
        <p:spPr bwMode="auto">
          <a:xfrm>
            <a:off x="3859213" y="0"/>
            <a:ext cx="2951162"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D752EFFF-1142-4366-B4E9-E055783900C0}" type="datetimeFigureOut">
              <a:rPr lang="fr-FR"/>
              <a:pPr>
                <a:defRPr/>
              </a:pPr>
              <a:t>22/10/2012</a:t>
            </a:fld>
            <a:endParaRPr lang="fr-FR"/>
          </a:p>
        </p:txBody>
      </p:sp>
      <p:sp>
        <p:nvSpPr>
          <p:cNvPr id="207876" name="Rectangle 4"/>
          <p:cNvSpPr>
            <a:spLocks noGrp="1" noChangeArrowheads="1"/>
          </p:cNvSpPr>
          <p:nvPr>
            <p:ph type="ftr" sz="quarter" idx="2"/>
          </p:nvPr>
        </p:nvSpPr>
        <p:spPr bwMode="auto">
          <a:xfrm>
            <a:off x="0" y="9447213"/>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fr-FR"/>
          </a:p>
        </p:txBody>
      </p:sp>
      <p:sp>
        <p:nvSpPr>
          <p:cNvPr id="207877" name="Rectangle 5"/>
          <p:cNvSpPr>
            <a:spLocks noGrp="1" noChangeArrowheads="1"/>
          </p:cNvSpPr>
          <p:nvPr>
            <p:ph type="sldNum" sz="quarter" idx="3"/>
          </p:nvPr>
        </p:nvSpPr>
        <p:spPr bwMode="auto">
          <a:xfrm>
            <a:off x="3859213" y="9447213"/>
            <a:ext cx="2951162"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C927F480-E71C-49E2-AD5E-C586F34253E0}" type="slidenum">
              <a:rPr lang="fr-FR"/>
              <a:pPr>
                <a:defRPr/>
              </a:pPr>
              <a:t>‹N°›</a:t>
            </a:fld>
            <a:endParaRPr lang="fr-FR"/>
          </a:p>
        </p:txBody>
      </p:sp>
    </p:spTree>
    <p:extLst>
      <p:ext uri="{BB962C8B-B14F-4D97-AF65-F5344CB8AC3E}">
        <p14:creationId xmlns:p14="http://schemas.microsoft.com/office/powerpoint/2010/main" val="16497845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0" y="0"/>
            <a:ext cx="2951163" cy="498475"/>
          </a:xfrm>
          <a:prstGeom prst="rect">
            <a:avLst/>
          </a:prstGeom>
          <a:noFill/>
          <a:ln w="9525">
            <a:noFill/>
            <a:miter lim="800000"/>
            <a:headEnd/>
            <a:tailEnd/>
          </a:ln>
          <a:effectLst/>
        </p:spPr>
        <p:txBody>
          <a:bodyPr vert="horz" wrap="square" lIns="91641" tIns="45821" rIns="91641" bIns="45821" numCol="1" anchor="t" anchorCtr="0" compatLnSpc="1">
            <a:prstTxWarp prst="textNoShape">
              <a:avLst/>
            </a:prstTxWarp>
          </a:bodyPr>
          <a:lstStyle>
            <a:lvl1pPr defTabSz="915988">
              <a:defRPr sz="1200"/>
            </a:lvl1pPr>
          </a:lstStyle>
          <a:p>
            <a:pPr>
              <a:defRPr/>
            </a:pPr>
            <a:endParaRPr lang="fr-FR"/>
          </a:p>
        </p:txBody>
      </p:sp>
      <p:sp>
        <p:nvSpPr>
          <p:cNvPr id="59395" name="Rectangle 3"/>
          <p:cNvSpPr>
            <a:spLocks noGrp="1" noChangeArrowheads="1"/>
          </p:cNvSpPr>
          <p:nvPr>
            <p:ph type="dt" idx="1"/>
          </p:nvPr>
        </p:nvSpPr>
        <p:spPr bwMode="auto">
          <a:xfrm>
            <a:off x="3859213" y="0"/>
            <a:ext cx="2951162" cy="498475"/>
          </a:xfrm>
          <a:prstGeom prst="rect">
            <a:avLst/>
          </a:prstGeom>
          <a:noFill/>
          <a:ln w="9525">
            <a:noFill/>
            <a:miter lim="800000"/>
            <a:headEnd/>
            <a:tailEnd/>
          </a:ln>
          <a:effectLst/>
        </p:spPr>
        <p:txBody>
          <a:bodyPr vert="horz" wrap="square" lIns="91641" tIns="45821" rIns="91641" bIns="45821" numCol="1" anchor="t" anchorCtr="0" compatLnSpc="1">
            <a:prstTxWarp prst="textNoShape">
              <a:avLst/>
            </a:prstTxWarp>
          </a:bodyPr>
          <a:lstStyle>
            <a:lvl1pPr algn="r" defTabSz="915988">
              <a:defRPr sz="1200"/>
            </a:lvl1pPr>
          </a:lstStyle>
          <a:p>
            <a:pPr>
              <a:defRPr/>
            </a:pPr>
            <a:endParaRPr lang="fr-FR"/>
          </a:p>
        </p:txBody>
      </p:sp>
      <p:sp>
        <p:nvSpPr>
          <p:cNvPr id="114692" name="Rectangle 4"/>
          <p:cNvSpPr>
            <a:spLocks noGrp="1" noRot="1" noChangeAspect="1" noChangeArrowheads="1" noTextEdit="1"/>
          </p:cNvSpPr>
          <p:nvPr>
            <p:ph type="sldImg" idx="2"/>
          </p:nvPr>
        </p:nvSpPr>
        <p:spPr bwMode="auto">
          <a:xfrm>
            <a:off x="919163" y="746125"/>
            <a:ext cx="4973637" cy="3730625"/>
          </a:xfrm>
          <a:prstGeom prst="rect">
            <a:avLst/>
          </a:prstGeom>
          <a:noFill/>
          <a:ln w="9525">
            <a:solidFill>
              <a:srgbClr val="000000"/>
            </a:solidFill>
            <a:miter lim="800000"/>
            <a:headEnd/>
            <a:tailEnd/>
          </a:ln>
        </p:spPr>
      </p:sp>
      <p:sp>
        <p:nvSpPr>
          <p:cNvPr id="59397" name="Rectangle 5"/>
          <p:cNvSpPr>
            <a:spLocks noGrp="1" noChangeArrowheads="1"/>
          </p:cNvSpPr>
          <p:nvPr>
            <p:ph type="body" sz="quarter" idx="3"/>
          </p:nvPr>
        </p:nvSpPr>
        <p:spPr bwMode="auto">
          <a:xfrm>
            <a:off x="681038" y="4724400"/>
            <a:ext cx="5449887" cy="4475163"/>
          </a:xfrm>
          <a:prstGeom prst="rect">
            <a:avLst/>
          </a:prstGeom>
          <a:noFill/>
          <a:ln w="9525">
            <a:noFill/>
            <a:miter lim="800000"/>
            <a:headEnd/>
            <a:tailEnd/>
          </a:ln>
          <a:effectLst/>
        </p:spPr>
        <p:txBody>
          <a:bodyPr vert="horz" wrap="square" lIns="91641" tIns="45821" rIns="91641" bIns="45821"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59398" name="Rectangle 6"/>
          <p:cNvSpPr>
            <a:spLocks noGrp="1" noChangeArrowheads="1"/>
          </p:cNvSpPr>
          <p:nvPr>
            <p:ph type="ftr" sz="quarter" idx="4"/>
          </p:nvPr>
        </p:nvSpPr>
        <p:spPr bwMode="auto">
          <a:xfrm>
            <a:off x="0" y="9445625"/>
            <a:ext cx="2951163" cy="498475"/>
          </a:xfrm>
          <a:prstGeom prst="rect">
            <a:avLst/>
          </a:prstGeom>
          <a:noFill/>
          <a:ln w="9525">
            <a:noFill/>
            <a:miter lim="800000"/>
            <a:headEnd/>
            <a:tailEnd/>
          </a:ln>
          <a:effectLst/>
        </p:spPr>
        <p:txBody>
          <a:bodyPr vert="horz" wrap="square" lIns="91641" tIns="45821" rIns="91641" bIns="45821" numCol="1" anchor="b" anchorCtr="0" compatLnSpc="1">
            <a:prstTxWarp prst="textNoShape">
              <a:avLst/>
            </a:prstTxWarp>
          </a:bodyPr>
          <a:lstStyle>
            <a:lvl1pPr defTabSz="915988">
              <a:defRPr sz="1200"/>
            </a:lvl1pPr>
          </a:lstStyle>
          <a:p>
            <a:pPr>
              <a:defRPr/>
            </a:pPr>
            <a:endParaRPr lang="fr-FR"/>
          </a:p>
        </p:txBody>
      </p:sp>
      <p:sp>
        <p:nvSpPr>
          <p:cNvPr id="59399" name="Rectangle 7"/>
          <p:cNvSpPr>
            <a:spLocks noGrp="1" noChangeArrowheads="1"/>
          </p:cNvSpPr>
          <p:nvPr>
            <p:ph type="sldNum" sz="quarter" idx="5"/>
          </p:nvPr>
        </p:nvSpPr>
        <p:spPr bwMode="auto">
          <a:xfrm>
            <a:off x="3859213" y="9445625"/>
            <a:ext cx="2951162" cy="498475"/>
          </a:xfrm>
          <a:prstGeom prst="rect">
            <a:avLst/>
          </a:prstGeom>
          <a:noFill/>
          <a:ln w="9525">
            <a:noFill/>
            <a:miter lim="800000"/>
            <a:headEnd/>
            <a:tailEnd/>
          </a:ln>
          <a:effectLst/>
        </p:spPr>
        <p:txBody>
          <a:bodyPr vert="horz" wrap="square" lIns="91641" tIns="45821" rIns="91641" bIns="45821" numCol="1" anchor="b" anchorCtr="0" compatLnSpc="1">
            <a:prstTxWarp prst="textNoShape">
              <a:avLst/>
            </a:prstTxWarp>
          </a:bodyPr>
          <a:lstStyle>
            <a:lvl1pPr algn="r" defTabSz="915988">
              <a:defRPr sz="1200"/>
            </a:lvl1pPr>
          </a:lstStyle>
          <a:p>
            <a:pPr>
              <a:defRPr/>
            </a:pPr>
            <a:fld id="{BD1BCC1A-3FAF-4129-97D6-81977A9168ED}" type="slidenum">
              <a:rPr lang="fr-FR"/>
              <a:pPr>
                <a:defRPr/>
              </a:pPr>
              <a:t>‹N°›</a:t>
            </a:fld>
            <a:endParaRPr lang="fr-FR"/>
          </a:p>
        </p:txBody>
      </p:sp>
    </p:spTree>
    <p:extLst>
      <p:ext uri="{BB962C8B-B14F-4D97-AF65-F5344CB8AC3E}">
        <p14:creationId xmlns:p14="http://schemas.microsoft.com/office/powerpoint/2010/main" val="8948466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Espace réservé de l'image des diapositives 1"/>
          <p:cNvSpPr>
            <a:spLocks noGrp="1" noRot="1" noChangeAspect="1" noTextEdit="1"/>
          </p:cNvSpPr>
          <p:nvPr>
            <p:ph type="sldImg"/>
          </p:nvPr>
        </p:nvSpPr>
        <p:spPr>
          <a:ln/>
        </p:spPr>
      </p:sp>
      <p:sp>
        <p:nvSpPr>
          <p:cNvPr id="115715" name="Espace réservé des commentaires 2"/>
          <p:cNvSpPr>
            <a:spLocks noGrp="1"/>
          </p:cNvSpPr>
          <p:nvPr>
            <p:ph type="body" idx="1"/>
          </p:nvPr>
        </p:nvSpPr>
        <p:spPr>
          <a:noFill/>
          <a:ln/>
        </p:spPr>
        <p:txBody>
          <a:bodyPr/>
          <a:lstStyle/>
          <a:p>
            <a:endParaRPr lang="fr-FR" smtClean="0">
              <a:latin typeface="Arial" pitchFamily="34" charset="0"/>
            </a:endParaRPr>
          </a:p>
        </p:txBody>
      </p:sp>
      <p:sp>
        <p:nvSpPr>
          <p:cNvPr id="115716" name="Espace réservé du numéro de diapositive 3"/>
          <p:cNvSpPr>
            <a:spLocks noGrp="1"/>
          </p:cNvSpPr>
          <p:nvPr>
            <p:ph type="sldNum" sz="quarter" idx="5"/>
          </p:nvPr>
        </p:nvSpPr>
        <p:spPr>
          <a:noFill/>
        </p:spPr>
        <p:txBody>
          <a:bodyPr/>
          <a:lstStyle/>
          <a:p>
            <a:fld id="{F6173D85-0B40-4ABB-9121-876FF9806E74}" type="slidenum">
              <a:rPr lang="fr-FR" smtClean="0"/>
              <a:pPr/>
              <a:t>1</a:t>
            </a:fld>
            <a:endParaRPr lang="fr-F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Rot="1" noChangeAspect="1" noChangeArrowheads="1" noTextEdit="1"/>
          </p:cNvSpPr>
          <p:nvPr>
            <p:ph type="sldImg"/>
          </p:nvPr>
        </p:nvSpPr>
        <p:spPr>
          <a:ln/>
        </p:spPr>
      </p:sp>
      <p:sp>
        <p:nvSpPr>
          <p:cNvPr id="199683" name="Rectangle 3"/>
          <p:cNvSpPr>
            <a:spLocks noGrp="1" noChangeArrowheads="1"/>
          </p:cNvSpPr>
          <p:nvPr>
            <p:ph type="body" idx="1"/>
          </p:nvPr>
        </p:nvSpPr>
        <p:spPr>
          <a:noFill/>
          <a:ln/>
        </p:spPr>
        <p:txBody>
          <a:bodyPr/>
          <a:lstStyle/>
          <a:p>
            <a:pPr>
              <a:lnSpc>
                <a:spcPct val="80000"/>
              </a:lnSpc>
            </a:pPr>
            <a:r>
              <a:rPr lang="fr-FR" sz="800" smtClean="0">
                <a:latin typeface="Arial" pitchFamily="34" charset="0"/>
              </a:rPr>
              <a:t>Le nombre de compétences évaluées sera limité dans l’épreuve expérimentale au regard du temps imparti à l’épreuve.</a:t>
            </a:r>
          </a:p>
          <a:p>
            <a:pPr>
              <a:lnSpc>
                <a:spcPct val="80000"/>
              </a:lnSpc>
            </a:pPr>
            <a:r>
              <a:rPr lang="fr-FR" sz="800" smtClean="0">
                <a:latin typeface="Arial" pitchFamily="34" charset="0"/>
              </a:rPr>
              <a:t>Par conséquent, La banque nationale comportera des sujets de structures différentes quant aux compétences évaluées afin de couvrir l’ensemble des compétences que la formation a pour objectif de faire acquérir.</a:t>
            </a:r>
          </a:p>
          <a:p>
            <a:pPr>
              <a:lnSpc>
                <a:spcPct val="80000"/>
              </a:lnSpc>
            </a:pPr>
            <a:r>
              <a:rPr lang="fr-FR" sz="800" smtClean="0">
                <a:latin typeface="Arial" pitchFamily="34" charset="0"/>
              </a:rPr>
              <a:t>L’énoncé du sujet commence par une courte description d’une situation contextualisée et propose ou invite à un questionnement. Des ressources pourront être associées(liste de matériel disponible, données physico-chimiques, textes documentaires,…).</a:t>
            </a:r>
          </a:p>
          <a:p>
            <a:pPr>
              <a:lnSpc>
                <a:spcPct val="80000"/>
              </a:lnSpc>
            </a:pPr>
            <a:r>
              <a:rPr lang="fr-FR" sz="800" smtClean="0">
                <a:latin typeface="Arial" pitchFamily="34" charset="0"/>
              </a:rPr>
              <a:t>Ces ressources doivent permettre : </a:t>
            </a:r>
          </a:p>
          <a:p>
            <a:pPr>
              <a:lnSpc>
                <a:spcPct val="80000"/>
              </a:lnSpc>
              <a:buFontTx/>
              <a:buChar char="•"/>
            </a:pPr>
            <a:r>
              <a:rPr lang="fr-FR" sz="800" smtClean="0">
                <a:latin typeface="Arial" pitchFamily="34" charset="0"/>
              </a:rPr>
              <a:t>l’appropriation d’une problématique,</a:t>
            </a:r>
          </a:p>
          <a:p>
            <a:pPr>
              <a:lnSpc>
                <a:spcPct val="80000"/>
              </a:lnSpc>
              <a:buFontTx/>
              <a:buChar char="•"/>
            </a:pPr>
            <a:r>
              <a:rPr lang="fr-FR" sz="800" smtClean="0">
                <a:latin typeface="Arial" pitchFamily="34" charset="0"/>
              </a:rPr>
              <a:t>une analyse de résultats, </a:t>
            </a:r>
          </a:p>
          <a:p>
            <a:pPr>
              <a:lnSpc>
                <a:spcPct val="80000"/>
              </a:lnSpc>
              <a:buFontTx/>
              <a:buChar char="•"/>
            </a:pPr>
            <a:r>
              <a:rPr lang="fr-FR" sz="800" smtClean="0">
                <a:latin typeface="Arial" pitchFamily="34" charset="0"/>
              </a:rPr>
              <a:t>une analyse critique sur la précision des appareils utilisés, les sources d’erreurs…</a:t>
            </a:r>
          </a:p>
          <a:p>
            <a:pPr>
              <a:lnSpc>
                <a:spcPct val="80000"/>
              </a:lnSpc>
              <a:buFontTx/>
              <a:buChar char="•"/>
            </a:pPr>
            <a:endParaRPr lang="fr-FR" sz="800" smtClean="0">
              <a:latin typeface="Arial" pitchFamily="34" charset="0"/>
            </a:endParaRPr>
          </a:p>
          <a:p>
            <a:pPr>
              <a:lnSpc>
                <a:spcPct val="80000"/>
              </a:lnSpc>
            </a:pPr>
            <a:r>
              <a:rPr lang="fr-FR" sz="800" smtClean="0">
                <a:latin typeface="Arial" pitchFamily="34" charset="0"/>
              </a:rPr>
              <a:t>Le sujet ne donnera pas lieu à un travail pratique principalement centré sur les techniques de laboratoire. En effet, il ne s’agit pas de valider uniquement de capacités techniques mais d’évaluer les compétences des candidats, confrontés à une étude pratique, à raisonner, démontrer, argumenter et à exercer leur esprit d’analyse pour faire des choix et prendre des décisions dans le domaine de la pratique du laboratoire. </a:t>
            </a:r>
          </a:p>
          <a:p>
            <a:pPr>
              <a:lnSpc>
                <a:spcPct val="80000"/>
              </a:lnSpc>
            </a:pPr>
            <a:endParaRPr lang="fr-FR" sz="800" smtClean="0">
              <a:latin typeface="Arial" pitchFamily="34" charset="0"/>
            </a:endParaRPr>
          </a:p>
          <a:p>
            <a:pPr>
              <a:lnSpc>
                <a:spcPct val="80000"/>
              </a:lnSpc>
            </a:pPr>
            <a:r>
              <a:rPr lang="fr-FR" sz="800" smtClean="0">
                <a:latin typeface="Arial" pitchFamily="34" charset="0"/>
              </a:rPr>
              <a:t>Un même sujet peut-être décliné sous plusieurs formes pour évaluer des compétences différentes.</a:t>
            </a:r>
          </a:p>
          <a:p>
            <a:pPr>
              <a:lnSpc>
                <a:spcPct val="80000"/>
              </a:lnSpc>
            </a:pPr>
            <a:endParaRPr lang="fr-FR" sz="800" smtClean="0">
              <a:latin typeface="Arial" pitchFamily="34" charset="0"/>
            </a:endParaRPr>
          </a:p>
          <a:p>
            <a:pPr>
              <a:lnSpc>
                <a:spcPct val="80000"/>
              </a:lnSpc>
            </a:pPr>
            <a:r>
              <a:rPr lang="fr-FR" sz="800" smtClean="0">
                <a:latin typeface="Arial" pitchFamily="34" charset="0"/>
              </a:rPr>
              <a:t>La durée de l’épreuve n'étant que d’une heure :</a:t>
            </a:r>
          </a:p>
          <a:p>
            <a:pPr>
              <a:lnSpc>
                <a:spcPct val="80000"/>
              </a:lnSpc>
              <a:buFontTx/>
              <a:buChar char="•"/>
            </a:pPr>
            <a:r>
              <a:rPr lang="fr-FR" sz="800" smtClean="0">
                <a:latin typeface="Arial" pitchFamily="34" charset="0"/>
              </a:rPr>
              <a:t>les documents proposés ne devront pas être trop longs à lire et à exploiter ; les manipulations et l'exploitation des résultats seront de durée raisonnable afin de laisser le temps au candidat d’exprimer ses qualités d’analyse, de raisonnement, d’argumentation et de laisser libre cours à sa prise d’initiative ;</a:t>
            </a:r>
          </a:p>
          <a:p>
            <a:pPr>
              <a:lnSpc>
                <a:spcPct val="80000"/>
              </a:lnSpc>
              <a:buFontTx/>
              <a:buChar char="•"/>
            </a:pPr>
            <a:r>
              <a:rPr lang="fr-FR" sz="800" smtClean="0">
                <a:latin typeface="Arial" pitchFamily="34" charset="0"/>
              </a:rPr>
              <a:t>il est possible de ne pas demander à l’élève de réaliser l’intégralité d’une expérience dans chaque sujet. Par exemple, on peut amener les élèves à valider des résultats, un raisonnement, une démarche… en leur demandant de ne pas procéder à la réalisation totale de l’expérience et en les munissant de données complémentaires qui pourront permettre une analyse critique des résultats qu’il est possible d’obtenir. </a:t>
            </a:r>
          </a:p>
          <a:p>
            <a:pPr>
              <a:lnSpc>
                <a:spcPct val="80000"/>
              </a:lnSpc>
              <a:buFontTx/>
              <a:buChar char="•"/>
            </a:pPr>
            <a:r>
              <a:rPr lang="fr-FR" sz="800" smtClean="0">
                <a:latin typeface="Arial" pitchFamily="34" charset="0"/>
              </a:rPr>
              <a:t>Exemple d’une synthèse organique où le produit brut est donné. Les élèves sont amenés à s’interroger sur la purification du produit (ils doivent proposer un protocole) puis sur son identification et sa pureté (en proposant les protocoles).</a:t>
            </a:r>
          </a:p>
          <a:p>
            <a:pPr>
              <a:lnSpc>
                <a:spcPct val="80000"/>
              </a:lnSpc>
              <a:buFontTx/>
              <a:buChar char="•"/>
            </a:pPr>
            <a:r>
              <a:rPr lang="fr-FR" sz="800" smtClean="0">
                <a:latin typeface="Arial" pitchFamily="34" charset="0"/>
              </a:rPr>
              <a:t>Le compte rendu du travail réalisé pourra être demandé sous forme orale (enregistré sous forme d’un fichier audio à l’aide ensemble micro-casque et d’un logiciel adapté : Audacity)</a:t>
            </a:r>
          </a:p>
          <a:p>
            <a:pPr>
              <a:lnSpc>
                <a:spcPct val="80000"/>
              </a:lnSpc>
              <a:buFontTx/>
              <a:buChar char="•"/>
            </a:pPr>
            <a:endParaRPr lang="fr-FR" sz="800" smtClean="0">
              <a:latin typeface="Arial" pitchFamily="34" charset="0"/>
            </a:endParaRPr>
          </a:p>
          <a:p>
            <a:pPr>
              <a:lnSpc>
                <a:spcPct val="80000"/>
              </a:lnSpc>
            </a:pPr>
            <a:endParaRPr lang="fr-FR" sz="800" smtClean="0">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Rot="1" noChangeAspect="1" noChangeArrowheads="1" noTextEdit="1"/>
          </p:cNvSpPr>
          <p:nvPr>
            <p:ph type="sldImg"/>
          </p:nvPr>
        </p:nvSpPr>
        <p:spPr>
          <a:ln/>
        </p:spPr>
      </p:sp>
      <p:sp>
        <p:nvSpPr>
          <p:cNvPr id="200707" name="Rectangle 3"/>
          <p:cNvSpPr>
            <a:spLocks noGrp="1" noChangeArrowheads="1"/>
          </p:cNvSpPr>
          <p:nvPr>
            <p:ph type="body" idx="1"/>
          </p:nvPr>
        </p:nvSpPr>
        <p:spPr>
          <a:noFill/>
          <a:ln/>
        </p:spPr>
        <p:txBody>
          <a:bodyPr/>
          <a:lstStyle/>
          <a:p>
            <a:r>
              <a:rPr lang="fr-FR" smtClean="0">
                <a:latin typeface="Arial" pitchFamily="34" charset="0"/>
              </a:rPr>
              <a:t>Il ne s’agit pas de valider uniquement des capacités techniques mais d’évaluer les compétences expérimentales des candidats. La posture de l’examinateur doit l’amener à valoriser tout au long de l’épreuve le travail réalisé par l’élève, son questionnement, ses prises d’initiative, son autonomie,…</a:t>
            </a:r>
          </a:p>
          <a:p>
            <a:endParaRPr lang="fr-FR" smtClean="0">
              <a:latin typeface="Arial" pitchFamily="34" charset="0"/>
            </a:endParaRPr>
          </a:p>
          <a:p>
            <a:r>
              <a:rPr lang="fr-FR" b="1" smtClean="0">
                <a:latin typeface="Arial" pitchFamily="34" charset="0"/>
              </a:rPr>
              <a:t>L'évaluation permet d’apprécier, selon quatre niveaux, l’acquisition par le candidat de chacune des compétences mises en œuvre</a:t>
            </a:r>
            <a:r>
              <a:rPr lang="fr-FR" smtClean="0">
                <a:latin typeface="Arial" pitchFamily="34" charset="0"/>
              </a:rPr>
              <a:t>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Espace réservé de l'image des diapositives 1"/>
          <p:cNvSpPr>
            <a:spLocks noGrp="1" noRot="1" noChangeAspect="1" noTextEdit="1"/>
          </p:cNvSpPr>
          <p:nvPr>
            <p:ph type="sldImg"/>
          </p:nvPr>
        </p:nvSpPr>
        <p:spPr>
          <a:ln/>
        </p:spPr>
      </p:sp>
      <p:sp>
        <p:nvSpPr>
          <p:cNvPr id="201731" name="Espace réservé des commentaires 2"/>
          <p:cNvSpPr>
            <a:spLocks noGrp="1"/>
          </p:cNvSpPr>
          <p:nvPr>
            <p:ph type="body" idx="1"/>
          </p:nvPr>
        </p:nvSpPr>
        <p:spPr>
          <a:noFill/>
          <a:ln/>
        </p:spPr>
        <p:txBody>
          <a:bodyPr/>
          <a:lstStyle/>
          <a:p>
            <a:endParaRPr lang="fr-FR" smtClean="0">
              <a:latin typeface="Arial" pitchFamily="34" charset="0"/>
            </a:endParaRPr>
          </a:p>
        </p:txBody>
      </p:sp>
      <p:sp>
        <p:nvSpPr>
          <p:cNvPr id="201732" name="Espace réservé du numéro de diapositive 3"/>
          <p:cNvSpPr txBox="1">
            <a:spLocks noGrp="1"/>
          </p:cNvSpPr>
          <p:nvPr/>
        </p:nvSpPr>
        <p:spPr bwMode="auto">
          <a:xfrm>
            <a:off x="3859213" y="9445625"/>
            <a:ext cx="2951162" cy="498475"/>
          </a:xfrm>
          <a:prstGeom prst="rect">
            <a:avLst/>
          </a:prstGeom>
          <a:noFill/>
          <a:ln w="9525">
            <a:noFill/>
            <a:miter lim="800000"/>
            <a:headEnd/>
            <a:tailEnd/>
          </a:ln>
        </p:spPr>
        <p:txBody>
          <a:bodyPr lIns="91641" tIns="45821" rIns="91641" bIns="45821" anchor="b"/>
          <a:lstStyle/>
          <a:p>
            <a:pPr algn="r" defTabSz="915988"/>
            <a:fld id="{40EC2CED-A95D-4113-B457-8D02BE9D61CD}" type="slidenum">
              <a:rPr lang="fr-FR" sz="1200"/>
              <a:pPr algn="r" defTabSz="915988"/>
              <a:t>12</a:t>
            </a:fld>
            <a:endParaRPr lang="fr-FR"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p:spPr>
        <p:txBody>
          <a:bodyPr/>
          <a:lstStyle/>
          <a:p>
            <a:fld id="{BCB2E72A-1354-474F-B3F1-7D2138D33572}" type="slidenum">
              <a:rPr lang="fr-FR" smtClean="0"/>
              <a:pPr/>
              <a:t>2</a:t>
            </a:fld>
            <a:endParaRPr lang="fr-FR" smtClean="0"/>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p:spPr>
        <p:txBody>
          <a:bodyPr/>
          <a:lstStyle/>
          <a:p>
            <a:pPr eaLnBrk="1" hangingPunct="1"/>
            <a:r>
              <a:rPr lang="fr-FR" smtClean="0">
                <a:latin typeface="Arial" pitchFamily="34" charset="0"/>
              </a:rPr>
              <a:t>Présenter l’équipe présente.</a:t>
            </a:r>
          </a:p>
          <a:p>
            <a:pPr eaLnBrk="1" hangingPunct="1"/>
            <a:r>
              <a:rPr lang="fr-FR" smtClean="0">
                <a:latin typeface="Arial" pitchFamily="34" charset="0"/>
              </a:rPr>
              <a:t>Consignes Tchat</a:t>
            </a:r>
          </a:p>
          <a:p>
            <a:pPr eaLnBrk="1" hangingPunct="1"/>
            <a:endParaRPr lang="fr-FR"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Espace réservé de l'image des diapositives 1"/>
          <p:cNvSpPr>
            <a:spLocks noGrp="1" noRot="1" noChangeAspect="1" noTextEdit="1"/>
          </p:cNvSpPr>
          <p:nvPr>
            <p:ph type="sldImg"/>
          </p:nvPr>
        </p:nvSpPr>
        <p:spPr>
          <a:ln/>
        </p:spPr>
      </p:sp>
      <p:sp>
        <p:nvSpPr>
          <p:cNvPr id="117763" name="Espace réservé des commentaires 2"/>
          <p:cNvSpPr>
            <a:spLocks noGrp="1"/>
          </p:cNvSpPr>
          <p:nvPr>
            <p:ph type="body" idx="1"/>
          </p:nvPr>
        </p:nvSpPr>
        <p:spPr>
          <a:noFill/>
          <a:ln/>
        </p:spPr>
        <p:txBody>
          <a:bodyPr/>
          <a:lstStyle/>
          <a:p>
            <a:endParaRPr lang="fr-FR" smtClean="0">
              <a:latin typeface="Arial" pitchFamily="34" charset="0"/>
            </a:endParaRPr>
          </a:p>
        </p:txBody>
      </p:sp>
      <p:sp>
        <p:nvSpPr>
          <p:cNvPr id="117764" name="Espace réservé du numéro de diapositive 3"/>
          <p:cNvSpPr>
            <a:spLocks noGrp="1"/>
          </p:cNvSpPr>
          <p:nvPr>
            <p:ph type="sldNum" sz="quarter" idx="5"/>
          </p:nvPr>
        </p:nvSpPr>
        <p:spPr>
          <a:noFill/>
        </p:spPr>
        <p:txBody>
          <a:bodyPr/>
          <a:lstStyle/>
          <a:p>
            <a:fld id="{805891B4-CFFA-4DBA-9BA0-BB502DF30DEE}" type="slidenum">
              <a:rPr lang="fr-FR" smtClean="0"/>
              <a:pPr/>
              <a:t>3</a:t>
            </a:fld>
            <a:endParaRPr lang="fr-F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Espace réservé de l'image des diapositives 1"/>
          <p:cNvSpPr>
            <a:spLocks noGrp="1" noRot="1" noChangeAspect="1" noTextEdit="1"/>
          </p:cNvSpPr>
          <p:nvPr>
            <p:ph type="sldImg"/>
          </p:nvPr>
        </p:nvSpPr>
        <p:spPr>
          <a:ln/>
        </p:spPr>
      </p:sp>
      <p:sp>
        <p:nvSpPr>
          <p:cNvPr id="191491" name="Espace réservé des commentaires 2"/>
          <p:cNvSpPr>
            <a:spLocks noGrp="1"/>
          </p:cNvSpPr>
          <p:nvPr>
            <p:ph type="body" idx="1"/>
          </p:nvPr>
        </p:nvSpPr>
        <p:spPr>
          <a:noFill/>
          <a:ln/>
        </p:spPr>
        <p:txBody>
          <a:bodyPr/>
          <a:lstStyle/>
          <a:p>
            <a:endParaRPr lang="fr-FR" smtClean="0">
              <a:latin typeface="Arial" pitchFamily="34" charset="0"/>
            </a:endParaRPr>
          </a:p>
        </p:txBody>
      </p:sp>
      <p:sp>
        <p:nvSpPr>
          <p:cNvPr id="191492" name="Espace réservé du numéro de diapositive 3"/>
          <p:cNvSpPr>
            <a:spLocks noGrp="1"/>
          </p:cNvSpPr>
          <p:nvPr>
            <p:ph type="sldNum" sz="quarter" idx="5"/>
          </p:nvPr>
        </p:nvSpPr>
        <p:spPr>
          <a:noFill/>
        </p:spPr>
        <p:txBody>
          <a:bodyPr/>
          <a:lstStyle/>
          <a:p>
            <a:fld id="{EA40B596-7C91-466E-AE15-BE5CF4F19C44}" type="slidenum">
              <a:rPr lang="fr-FR" smtClean="0"/>
              <a:pPr/>
              <a:t>4</a:t>
            </a:fld>
            <a:endParaRPr lang="fr-F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Espace réservé de l'image des diapositives 1"/>
          <p:cNvSpPr>
            <a:spLocks noGrp="1" noRot="1" noChangeAspect="1" noTextEdit="1"/>
          </p:cNvSpPr>
          <p:nvPr>
            <p:ph type="sldImg"/>
          </p:nvPr>
        </p:nvSpPr>
        <p:spPr>
          <a:ln/>
        </p:spPr>
      </p:sp>
      <p:sp>
        <p:nvSpPr>
          <p:cNvPr id="192515" name="Espace réservé des commentaires 2"/>
          <p:cNvSpPr>
            <a:spLocks noGrp="1"/>
          </p:cNvSpPr>
          <p:nvPr>
            <p:ph type="body" idx="1"/>
          </p:nvPr>
        </p:nvSpPr>
        <p:spPr>
          <a:noFill/>
          <a:ln/>
        </p:spPr>
        <p:txBody>
          <a:bodyPr/>
          <a:lstStyle/>
          <a:p>
            <a:endParaRPr lang="fr-FR" smtClean="0">
              <a:latin typeface="Arial" pitchFamily="34" charset="0"/>
            </a:endParaRPr>
          </a:p>
        </p:txBody>
      </p:sp>
      <p:sp>
        <p:nvSpPr>
          <p:cNvPr id="192516" name="Espace réservé du numéro de diapositive 3"/>
          <p:cNvSpPr>
            <a:spLocks noGrp="1"/>
          </p:cNvSpPr>
          <p:nvPr>
            <p:ph type="sldNum" sz="quarter" idx="5"/>
          </p:nvPr>
        </p:nvSpPr>
        <p:spPr>
          <a:noFill/>
        </p:spPr>
        <p:txBody>
          <a:bodyPr/>
          <a:lstStyle/>
          <a:p>
            <a:fld id="{09B98D98-DFC3-4EF7-98D6-1000FD2409C3}" type="slidenum">
              <a:rPr lang="fr-FR" smtClean="0"/>
              <a:pPr/>
              <a:t>5</a:t>
            </a:fld>
            <a:endParaRPr lang="fr-F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Espace réservé de l'image des diapositives 1"/>
          <p:cNvSpPr>
            <a:spLocks noGrp="1" noRot="1" noChangeAspect="1" noTextEdit="1"/>
          </p:cNvSpPr>
          <p:nvPr>
            <p:ph type="sldImg"/>
          </p:nvPr>
        </p:nvSpPr>
        <p:spPr>
          <a:ln/>
        </p:spPr>
      </p:sp>
      <p:sp>
        <p:nvSpPr>
          <p:cNvPr id="193539" name="Espace réservé des commentaires 2"/>
          <p:cNvSpPr>
            <a:spLocks noGrp="1"/>
          </p:cNvSpPr>
          <p:nvPr>
            <p:ph type="body" idx="1"/>
          </p:nvPr>
        </p:nvSpPr>
        <p:spPr>
          <a:noFill/>
          <a:ln/>
        </p:spPr>
        <p:txBody>
          <a:bodyPr/>
          <a:lstStyle/>
          <a:p>
            <a:endParaRPr lang="fr-FR" smtClean="0">
              <a:latin typeface="Arial" pitchFamily="34" charset="0"/>
            </a:endParaRPr>
          </a:p>
        </p:txBody>
      </p:sp>
      <p:sp>
        <p:nvSpPr>
          <p:cNvPr id="193540" name="Espace réservé du numéro de diapositive 3"/>
          <p:cNvSpPr>
            <a:spLocks noGrp="1"/>
          </p:cNvSpPr>
          <p:nvPr>
            <p:ph type="sldNum" sz="quarter" idx="5"/>
          </p:nvPr>
        </p:nvSpPr>
        <p:spPr>
          <a:noFill/>
        </p:spPr>
        <p:txBody>
          <a:bodyPr/>
          <a:lstStyle/>
          <a:p>
            <a:fld id="{8B0D67AA-25F0-4488-AE94-80F85118C7FF}" type="slidenum">
              <a:rPr lang="fr-FR" smtClean="0"/>
              <a:pPr/>
              <a:t>6</a:t>
            </a:fld>
            <a:endParaRPr lang="fr-F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Espace réservé de l'image des diapositives 1"/>
          <p:cNvSpPr>
            <a:spLocks noGrp="1" noRot="1" noChangeAspect="1" noTextEdit="1"/>
          </p:cNvSpPr>
          <p:nvPr>
            <p:ph type="sldImg"/>
          </p:nvPr>
        </p:nvSpPr>
        <p:spPr>
          <a:ln/>
        </p:spPr>
      </p:sp>
      <p:sp>
        <p:nvSpPr>
          <p:cNvPr id="194563" name="Espace réservé des commentaires 2"/>
          <p:cNvSpPr>
            <a:spLocks noGrp="1"/>
          </p:cNvSpPr>
          <p:nvPr>
            <p:ph type="body" idx="1"/>
          </p:nvPr>
        </p:nvSpPr>
        <p:spPr>
          <a:noFill/>
          <a:ln/>
        </p:spPr>
        <p:txBody>
          <a:bodyPr/>
          <a:lstStyle/>
          <a:p>
            <a:endParaRPr lang="fr-FR" smtClean="0">
              <a:latin typeface="Arial" pitchFamily="34" charset="0"/>
            </a:endParaRPr>
          </a:p>
        </p:txBody>
      </p:sp>
      <p:sp>
        <p:nvSpPr>
          <p:cNvPr id="194564" name="Espace réservé du numéro de diapositive 3"/>
          <p:cNvSpPr txBox="1">
            <a:spLocks noGrp="1"/>
          </p:cNvSpPr>
          <p:nvPr/>
        </p:nvSpPr>
        <p:spPr bwMode="auto">
          <a:xfrm>
            <a:off x="3859213" y="9445625"/>
            <a:ext cx="2951162" cy="498475"/>
          </a:xfrm>
          <a:prstGeom prst="rect">
            <a:avLst/>
          </a:prstGeom>
          <a:noFill/>
          <a:ln w="9525">
            <a:noFill/>
            <a:miter lim="800000"/>
            <a:headEnd/>
            <a:tailEnd/>
          </a:ln>
        </p:spPr>
        <p:txBody>
          <a:bodyPr lIns="91641" tIns="45821" rIns="91641" bIns="45821" anchor="b"/>
          <a:lstStyle/>
          <a:p>
            <a:pPr algn="r" defTabSz="915988"/>
            <a:fld id="{08E8F43F-5439-4415-90EF-FAA41794704E}" type="slidenum">
              <a:rPr lang="fr-FR" sz="1200"/>
              <a:pPr algn="r" defTabSz="915988"/>
              <a:t>7</a:t>
            </a:fld>
            <a:endParaRPr lang="fr-FR"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noRot="1" noChangeAspect="1" noChangeArrowheads="1" noTextEdit="1"/>
          </p:cNvSpPr>
          <p:nvPr>
            <p:ph type="sldImg"/>
          </p:nvPr>
        </p:nvSpPr>
        <p:spPr>
          <a:ln/>
        </p:spPr>
      </p:sp>
      <p:sp>
        <p:nvSpPr>
          <p:cNvPr id="195587" name="Rectangle 3"/>
          <p:cNvSpPr>
            <a:spLocks noGrp="1" noChangeArrowheads="1"/>
          </p:cNvSpPr>
          <p:nvPr>
            <p:ph type="body" idx="1"/>
          </p:nvPr>
        </p:nvSpPr>
        <p:spPr>
          <a:noFill/>
          <a:ln/>
        </p:spPr>
        <p:txBody>
          <a:bodyPr/>
          <a:lstStyle/>
          <a:p>
            <a:r>
              <a:rPr lang="fr-FR" smtClean="0">
                <a:latin typeface="Arial" pitchFamily="34" charset="0"/>
              </a:rPr>
              <a:t>L’objectif de l’épreuve est </a:t>
            </a:r>
            <a:r>
              <a:rPr lang="fr-FR" b="1" smtClean="0">
                <a:latin typeface="Arial" pitchFamily="34" charset="0"/>
              </a:rPr>
              <a:t>d’évaluer des compétences expérimentales associées aux démarches scientifiques</a:t>
            </a:r>
            <a:r>
              <a:rPr lang="fr-FR" smtClean="0">
                <a:latin typeface="Arial" pitchFamily="34" charset="0"/>
              </a:rPr>
              <a:t>, compétences que l’élève a construites au cours de ses trois années de scolarité au lycée dans l’environnement du laboratoire. L’épreuve est conçue dans l’esprit d’une tâche complexe que le candidat aura à résoudre en mobilisant des connaissances, des capacités et des attitudes face à une situation qui nécessite, pour être traitée, l’usage de matériel de laboratoire ou d’un ordinateur. Si la situation peut être traitée uniquement à l’écrit avec du papier et un crayon, elle relève d’une autre épreuve. </a:t>
            </a:r>
          </a:p>
          <a:p>
            <a:r>
              <a:rPr lang="fr-FR" smtClean="0">
                <a:latin typeface="Arial" pitchFamily="34" charset="0"/>
              </a:rPr>
              <a:t>Le sujet est contextualisé, c’est-à-dire fondé sur une situation concrète ou sur une problématique. Des documentations diverses concernant l'objet de l'étude et le matériel scientifique peuvent être fournis en volume raisonnable.</a:t>
            </a:r>
          </a:p>
          <a:p>
            <a:r>
              <a:rPr lang="fr-FR" smtClean="0">
                <a:latin typeface="Arial" pitchFamily="34" charset="0"/>
              </a:rPr>
              <a:t>Le candidat doit agir en autonomie et faire preuve d’initiative tout au long de l’épreuve. Lors des appels, l’examinateur peut conforter le candidat dans ses choix ou lui apporter une aide adaptée de manière à valider le plus grand nombre de compétences mobilisées par le sujet, même quand le candidat n’est pas parvenu à valider la première d’entre elles.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Espace réservé de l'image des diapositives 1"/>
          <p:cNvSpPr>
            <a:spLocks noGrp="1" noRot="1" noChangeAspect="1" noTextEdit="1"/>
          </p:cNvSpPr>
          <p:nvPr>
            <p:ph type="sldImg"/>
          </p:nvPr>
        </p:nvSpPr>
        <p:spPr>
          <a:ln/>
        </p:spPr>
      </p:sp>
      <p:sp>
        <p:nvSpPr>
          <p:cNvPr id="196611" name="Espace réservé des commentaires 2"/>
          <p:cNvSpPr>
            <a:spLocks noGrp="1"/>
          </p:cNvSpPr>
          <p:nvPr>
            <p:ph type="body" idx="1"/>
          </p:nvPr>
        </p:nvSpPr>
        <p:spPr>
          <a:noFill/>
          <a:ln/>
        </p:spPr>
        <p:txBody>
          <a:bodyPr/>
          <a:lstStyle/>
          <a:p>
            <a:endParaRPr lang="fr-FR" smtClean="0">
              <a:latin typeface="Arial" pitchFamily="34" charset="0"/>
            </a:endParaRPr>
          </a:p>
        </p:txBody>
      </p:sp>
      <p:sp>
        <p:nvSpPr>
          <p:cNvPr id="196612" name="Espace réservé du numéro de diapositive 3"/>
          <p:cNvSpPr txBox="1">
            <a:spLocks noGrp="1"/>
          </p:cNvSpPr>
          <p:nvPr/>
        </p:nvSpPr>
        <p:spPr bwMode="auto">
          <a:xfrm>
            <a:off x="3859213" y="9445625"/>
            <a:ext cx="2951162" cy="498475"/>
          </a:xfrm>
          <a:prstGeom prst="rect">
            <a:avLst/>
          </a:prstGeom>
          <a:noFill/>
          <a:ln w="9525">
            <a:noFill/>
            <a:miter lim="800000"/>
            <a:headEnd/>
            <a:tailEnd/>
          </a:ln>
        </p:spPr>
        <p:txBody>
          <a:bodyPr lIns="91641" tIns="45821" rIns="91641" bIns="45821" anchor="b"/>
          <a:lstStyle/>
          <a:p>
            <a:pPr algn="r" defTabSz="915988"/>
            <a:fld id="{720B79A9-4556-4369-9C1B-EB3F0DFD0FBB}" type="slidenum">
              <a:rPr lang="fr-FR" sz="1200"/>
              <a:pPr algn="r" defTabSz="915988"/>
              <a:t>9</a:t>
            </a:fld>
            <a:endParaRPr lang="fr-FR"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p:spPr>
          <p:txBody>
            <a:bodyPr wrap="none" anchor="ctr"/>
            <a:lstStyle/>
            <a:p>
              <a:pPr algn="ctr"/>
              <a:endParaRPr lang="fr-FR" sz="2400">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endParaRPr lang="fr-FR" sz="2400">
                <a:latin typeface="Times New Roman"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endParaRPr lang="fr-FR" sz="2400">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endParaRPr lang="fr-FR" sz="2400">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endParaRPr lang="fr-FR" sz="2400">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endParaRPr lang="fr-FR" sz="2400">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endParaRPr lang="fr-FR" sz="2400">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endParaRPr lang="fr-FR" sz="2400">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endParaRPr lang="fr-FR" sz="2400">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endParaRPr lang="fr-FR" sz="2400">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endParaRPr lang="fr-FR" sz="2400">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endParaRPr lang="fr-FR" sz="2400">
                  <a:latin typeface="Times New Roman" pitchFamily="18" charset="0"/>
                </a:endParaRPr>
              </a:p>
            </p:txBody>
          </p:sp>
        </p:grpSp>
      </p:grpSp>
      <p:sp>
        <p:nvSpPr>
          <p:cNvPr id="20499"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pPr lvl="0"/>
            <a:r>
              <a:rPr lang="fr-FR" noProof="0" smtClean="0"/>
              <a:t>Cliquez pour modifier le style du titre</a:t>
            </a:r>
          </a:p>
        </p:txBody>
      </p:sp>
      <p:sp>
        <p:nvSpPr>
          <p:cNvPr id="20500"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pPr lvl="0"/>
            <a:r>
              <a:rPr lang="fr-FR" noProof="0" smtClean="0"/>
              <a:t>Cliquez pour modifier le style des sous-titres du masque</a:t>
            </a:r>
          </a:p>
        </p:txBody>
      </p:sp>
      <p:sp>
        <p:nvSpPr>
          <p:cNvPr id="18" name="Rectangle 16"/>
          <p:cNvSpPr>
            <a:spLocks noGrp="1" noChangeArrowheads="1"/>
          </p:cNvSpPr>
          <p:nvPr>
            <p:ph type="dt" sz="half" idx="10"/>
          </p:nvPr>
        </p:nvSpPr>
        <p:spPr>
          <a:xfrm>
            <a:off x="457200" y="6248400"/>
            <a:ext cx="2133600" cy="457200"/>
          </a:xfrm>
        </p:spPr>
        <p:txBody>
          <a:bodyPr/>
          <a:lstStyle>
            <a:lvl1pPr>
              <a:defRPr/>
            </a:lvl1pPr>
          </a:lstStyle>
          <a:p>
            <a:pPr>
              <a:defRPr/>
            </a:pPr>
            <a:endParaRPr lang="fr-FR"/>
          </a:p>
        </p:txBody>
      </p:sp>
      <p:sp>
        <p:nvSpPr>
          <p:cNvPr id="19" name="Rectangle 17"/>
          <p:cNvSpPr>
            <a:spLocks noGrp="1" noChangeArrowheads="1"/>
          </p:cNvSpPr>
          <p:nvPr>
            <p:ph type="ftr" sz="quarter" idx="11"/>
          </p:nvPr>
        </p:nvSpPr>
        <p:spPr/>
        <p:txBody>
          <a:bodyPr/>
          <a:lstStyle>
            <a:lvl1pPr>
              <a:defRPr/>
            </a:lvl1pPr>
          </a:lstStyle>
          <a:p>
            <a:pPr>
              <a:defRPr/>
            </a:pPr>
            <a:r>
              <a:rPr lang="fr-FR" smtClean="0"/>
              <a:t>Inspection pédagogique régionale Physique - Chimie</a:t>
            </a:r>
            <a:endParaRPr lang="fr-FR"/>
          </a:p>
        </p:txBody>
      </p:sp>
      <p:sp>
        <p:nvSpPr>
          <p:cNvPr id="20" name="Rectangle 18"/>
          <p:cNvSpPr>
            <a:spLocks noGrp="1" noChangeArrowheads="1"/>
          </p:cNvSpPr>
          <p:nvPr>
            <p:ph type="sldNum" sz="quarter" idx="12"/>
          </p:nvPr>
        </p:nvSpPr>
        <p:spPr/>
        <p:txBody>
          <a:bodyPr/>
          <a:lstStyle>
            <a:lvl1pPr>
              <a:defRPr/>
            </a:lvl1pPr>
          </a:lstStyle>
          <a:p>
            <a:pPr>
              <a:defRPr/>
            </a:pPr>
            <a:fld id="{3C45E4D7-51C9-42CA-9441-A4A38F5ABAAC}" type="slidenum">
              <a:rPr lang="fr-FR"/>
              <a:pPr>
                <a:defRPr/>
              </a:pPr>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2"/>
          <p:cNvSpPr>
            <a:spLocks noGrp="1" noChangeArrowheads="1"/>
          </p:cNvSpPr>
          <p:nvPr>
            <p:ph type="ftr" sz="quarter" idx="10"/>
          </p:nvPr>
        </p:nvSpPr>
        <p:spPr>
          <a:ln/>
        </p:spPr>
        <p:txBody>
          <a:bodyPr/>
          <a:lstStyle>
            <a:lvl1pPr>
              <a:defRPr/>
            </a:lvl1pPr>
          </a:lstStyle>
          <a:p>
            <a:pPr>
              <a:defRPr/>
            </a:pPr>
            <a:r>
              <a:rPr lang="fr-FR" smtClean="0"/>
              <a:t>Inspection pédagogique régionale Physique - Chimie</a:t>
            </a:r>
            <a:endParaRPr lang="fr-FR"/>
          </a:p>
        </p:txBody>
      </p:sp>
      <p:sp>
        <p:nvSpPr>
          <p:cNvPr id="5" name="Rectangle 3"/>
          <p:cNvSpPr>
            <a:spLocks noGrp="1" noChangeArrowheads="1"/>
          </p:cNvSpPr>
          <p:nvPr>
            <p:ph type="sldNum" sz="quarter" idx="11"/>
          </p:nvPr>
        </p:nvSpPr>
        <p:spPr>
          <a:ln/>
        </p:spPr>
        <p:txBody>
          <a:bodyPr/>
          <a:lstStyle>
            <a:lvl1pPr>
              <a:defRPr/>
            </a:lvl1pPr>
          </a:lstStyle>
          <a:p>
            <a:pPr>
              <a:defRPr/>
            </a:pPr>
            <a:fld id="{4EAD393D-CBF9-43B0-88EF-D61D728976C5}" type="slidenum">
              <a:rPr lang="fr-FR"/>
              <a:pPr>
                <a:defRPr/>
              </a:pPr>
              <a:t>‹N°›</a:t>
            </a:fld>
            <a:endParaRPr lang="fr-FR" dirty="0"/>
          </a:p>
        </p:txBody>
      </p:sp>
      <p:sp>
        <p:nvSpPr>
          <p:cNvPr id="6" name="Rectangle 16"/>
          <p:cNvSpPr>
            <a:spLocks noGrp="1" noChangeArrowheads="1"/>
          </p:cNvSpPr>
          <p:nvPr>
            <p:ph type="dt" sz="half" idx="12"/>
          </p:nvPr>
        </p:nvSpPr>
        <p:spPr>
          <a:ln/>
        </p:spPr>
        <p:txBody>
          <a:bodyPr/>
          <a:lstStyle>
            <a:lvl1pPr>
              <a:defRPr/>
            </a:lvl1pPr>
          </a:lstStyle>
          <a:p>
            <a:pPr>
              <a:defRPr/>
            </a:pPr>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457200"/>
            <a:ext cx="2057400" cy="5410200"/>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457200"/>
            <a:ext cx="6019800" cy="541020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2"/>
          <p:cNvSpPr>
            <a:spLocks noGrp="1" noChangeArrowheads="1"/>
          </p:cNvSpPr>
          <p:nvPr>
            <p:ph type="ftr" sz="quarter" idx="10"/>
          </p:nvPr>
        </p:nvSpPr>
        <p:spPr>
          <a:ln/>
        </p:spPr>
        <p:txBody>
          <a:bodyPr/>
          <a:lstStyle>
            <a:lvl1pPr>
              <a:defRPr/>
            </a:lvl1pPr>
          </a:lstStyle>
          <a:p>
            <a:pPr>
              <a:defRPr/>
            </a:pPr>
            <a:r>
              <a:rPr lang="fr-FR" smtClean="0"/>
              <a:t>Inspection pédagogique régionale Physique - Chimie</a:t>
            </a:r>
            <a:endParaRPr lang="fr-FR"/>
          </a:p>
        </p:txBody>
      </p:sp>
      <p:sp>
        <p:nvSpPr>
          <p:cNvPr id="5" name="Rectangle 3"/>
          <p:cNvSpPr>
            <a:spLocks noGrp="1" noChangeArrowheads="1"/>
          </p:cNvSpPr>
          <p:nvPr>
            <p:ph type="sldNum" sz="quarter" idx="11"/>
          </p:nvPr>
        </p:nvSpPr>
        <p:spPr>
          <a:ln/>
        </p:spPr>
        <p:txBody>
          <a:bodyPr/>
          <a:lstStyle>
            <a:lvl1pPr>
              <a:defRPr/>
            </a:lvl1pPr>
          </a:lstStyle>
          <a:p>
            <a:pPr>
              <a:defRPr/>
            </a:pPr>
            <a:fld id="{03EEBD92-4387-48E8-A6EB-5EF54CCC2E70}" type="slidenum">
              <a:rPr lang="fr-FR"/>
              <a:pPr>
                <a:defRPr/>
              </a:pPr>
              <a:t>‹N°›</a:t>
            </a:fld>
            <a:endParaRPr lang="fr-FR" dirty="0"/>
          </a:p>
        </p:txBody>
      </p:sp>
      <p:sp>
        <p:nvSpPr>
          <p:cNvPr id="6" name="Rectangle 16"/>
          <p:cNvSpPr>
            <a:spLocks noGrp="1" noChangeArrowheads="1"/>
          </p:cNvSpPr>
          <p:nvPr>
            <p:ph type="dt" sz="half" idx="12"/>
          </p:nvPr>
        </p:nvSpPr>
        <p:spPr>
          <a:ln/>
        </p:spPr>
        <p:txBody>
          <a:bodyPr/>
          <a:lstStyle>
            <a:lvl1pPr>
              <a:defRPr/>
            </a:lvl1pPr>
          </a:lstStyle>
          <a:p>
            <a:pPr>
              <a:defRPr/>
            </a:pPr>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2"/>
          <p:cNvSpPr>
            <a:spLocks noGrp="1" noChangeArrowheads="1"/>
          </p:cNvSpPr>
          <p:nvPr>
            <p:ph type="ftr" sz="quarter" idx="10"/>
          </p:nvPr>
        </p:nvSpPr>
        <p:spPr>
          <a:xfrm>
            <a:off x="2411760" y="6248400"/>
            <a:ext cx="4320480" cy="457200"/>
          </a:xfrm>
          <a:ln/>
        </p:spPr>
        <p:txBody>
          <a:bodyPr/>
          <a:lstStyle>
            <a:lvl1pPr>
              <a:defRPr/>
            </a:lvl1pPr>
          </a:lstStyle>
          <a:p>
            <a:pPr>
              <a:defRPr/>
            </a:pPr>
            <a:r>
              <a:rPr lang="fr-FR" dirty="0" smtClean="0"/>
              <a:t>Inspection pédagogique régionale Physique - Chimie</a:t>
            </a:r>
            <a:endParaRPr lang="fr-FR" dirty="0"/>
          </a:p>
        </p:txBody>
      </p:sp>
      <p:sp>
        <p:nvSpPr>
          <p:cNvPr id="5" name="Rectangle 3"/>
          <p:cNvSpPr>
            <a:spLocks noGrp="1" noChangeArrowheads="1"/>
          </p:cNvSpPr>
          <p:nvPr>
            <p:ph type="sldNum" sz="quarter" idx="11"/>
          </p:nvPr>
        </p:nvSpPr>
        <p:spPr>
          <a:ln/>
        </p:spPr>
        <p:txBody>
          <a:bodyPr/>
          <a:lstStyle>
            <a:lvl1pPr>
              <a:defRPr/>
            </a:lvl1pPr>
          </a:lstStyle>
          <a:p>
            <a:pPr>
              <a:defRPr/>
            </a:pPr>
            <a:fld id="{E893BEE4-E582-482E-983B-756010F15C78}" type="slidenum">
              <a:rPr lang="fr-FR"/>
              <a:pPr>
                <a:defRPr/>
              </a:pPr>
              <a:t>‹N°›</a:t>
            </a:fld>
            <a:endParaRPr lang="fr-FR" dirty="0"/>
          </a:p>
        </p:txBody>
      </p:sp>
      <p:sp>
        <p:nvSpPr>
          <p:cNvPr id="6" name="Rectangle 16"/>
          <p:cNvSpPr>
            <a:spLocks noGrp="1" noChangeArrowheads="1"/>
          </p:cNvSpPr>
          <p:nvPr>
            <p:ph type="dt" sz="half" idx="12"/>
          </p:nvPr>
        </p:nvSpPr>
        <p:spPr>
          <a:ln/>
        </p:spPr>
        <p:txBody>
          <a:bodyPr/>
          <a:lstStyle>
            <a:lvl1pPr>
              <a:defRPr/>
            </a:lvl1pPr>
          </a:lstStyle>
          <a:p>
            <a:pPr>
              <a:defRPr/>
            </a:pPr>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
        <p:nvSpPr>
          <p:cNvPr id="4" name="Rectangle 2"/>
          <p:cNvSpPr>
            <a:spLocks noGrp="1" noChangeArrowheads="1"/>
          </p:cNvSpPr>
          <p:nvPr>
            <p:ph type="ftr" sz="quarter" idx="10"/>
          </p:nvPr>
        </p:nvSpPr>
        <p:spPr>
          <a:ln/>
        </p:spPr>
        <p:txBody>
          <a:bodyPr/>
          <a:lstStyle>
            <a:lvl1pPr>
              <a:defRPr/>
            </a:lvl1pPr>
          </a:lstStyle>
          <a:p>
            <a:pPr>
              <a:defRPr/>
            </a:pPr>
            <a:r>
              <a:rPr lang="fr-FR" smtClean="0"/>
              <a:t>Inspection pédagogique régionale Physique - Chimie</a:t>
            </a:r>
            <a:endParaRPr lang="fr-FR"/>
          </a:p>
        </p:txBody>
      </p:sp>
      <p:sp>
        <p:nvSpPr>
          <p:cNvPr id="5" name="Rectangle 3"/>
          <p:cNvSpPr>
            <a:spLocks noGrp="1" noChangeArrowheads="1"/>
          </p:cNvSpPr>
          <p:nvPr>
            <p:ph type="sldNum" sz="quarter" idx="11"/>
          </p:nvPr>
        </p:nvSpPr>
        <p:spPr>
          <a:ln/>
        </p:spPr>
        <p:txBody>
          <a:bodyPr/>
          <a:lstStyle>
            <a:lvl1pPr>
              <a:defRPr/>
            </a:lvl1pPr>
          </a:lstStyle>
          <a:p>
            <a:pPr>
              <a:defRPr/>
            </a:pPr>
            <a:fld id="{08E95516-2BA9-46F4-A29A-D9D1499946DC}" type="slidenum">
              <a:rPr lang="fr-FR"/>
              <a:pPr>
                <a:defRPr/>
              </a:pPr>
              <a:t>‹N°›</a:t>
            </a:fld>
            <a:endParaRPr lang="fr-FR" dirty="0"/>
          </a:p>
        </p:txBody>
      </p:sp>
      <p:sp>
        <p:nvSpPr>
          <p:cNvPr id="6" name="Rectangle 16"/>
          <p:cNvSpPr>
            <a:spLocks noGrp="1" noChangeArrowheads="1"/>
          </p:cNvSpPr>
          <p:nvPr>
            <p:ph type="dt" sz="half" idx="12"/>
          </p:nvPr>
        </p:nvSpPr>
        <p:spPr>
          <a:ln/>
        </p:spPr>
        <p:txBody>
          <a:bodyPr/>
          <a:lstStyle>
            <a:lvl1pPr>
              <a:defRPr/>
            </a:lvl1pPr>
          </a:lstStyle>
          <a:p>
            <a:pPr>
              <a:defRPr/>
            </a:pPr>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2"/>
          <p:cNvSpPr>
            <a:spLocks noGrp="1" noChangeArrowheads="1"/>
          </p:cNvSpPr>
          <p:nvPr>
            <p:ph type="ftr" sz="quarter" idx="10"/>
          </p:nvPr>
        </p:nvSpPr>
        <p:spPr>
          <a:ln/>
        </p:spPr>
        <p:txBody>
          <a:bodyPr/>
          <a:lstStyle>
            <a:lvl1pPr>
              <a:defRPr/>
            </a:lvl1pPr>
          </a:lstStyle>
          <a:p>
            <a:pPr>
              <a:defRPr/>
            </a:pPr>
            <a:r>
              <a:rPr lang="fr-FR" smtClean="0"/>
              <a:t>Inspection pédagogique régionale Physique - Chimie</a:t>
            </a:r>
            <a:endParaRPr lang="fr-FR"/>
          </a:p>
        </p:txBody>
      </p:sp>
      <p:sp>
        <p:nvSpPr>
          <p:cNvPr id="6" name="Rectangle 3"/>
          <p:cNvSpPr>
            <a:spLocks noGrp="1" noChangeArrowheads="1"/>
          </p:cNvSpPr>
          <p:nvPr>
            <p:ph type="sldNum" sz="quarter" idx="11"/>
          </p:nvPr>
        </p:nvSpPr>
        <p:spPr>
          <a:ln/>
        </p:spPr>
        <p:txBody>
          <a:bodyPr/>
          <a:lstStyle>
            <a:lvl1pPr>
              <a:defRPr/>
            </a:lvl1pPr>
          </a:lstStyle>
          <a:p>
            <a:pPr>
              <a:defRPr/>
            </a:pPr>
            <a:fld id="{574C49D1-FDD1-4F23-8C8E-E856F6360E1F}" type="slidenum">
              <a:rPr lang="fr-FR"/>
              <a:pPr>
                <a:defRPr/>
              </a:pPr>
              <a:t>‹N°›</a:t>
            </a:fld>
            <a:endParaRPr lang="fr-FR" dirty="0"/>
          </a:p>
        </p:txBody>
      </p:sp>
      <p:sp>
        <p:nvSpPr>
          <p:cNvPr id="7" name="Rectangle 16"/>
          <p:cNvSpPr>
            <a:spLocks noGrp="1" noChangeArrowheads="1"/>
          </p:cNvSpPr>
          <p:nvPr>
            <p:ph type="dt" sz="half" idx="12"/>
          </p:nvPr>
        </p:nvSpPr>
        <p:spPr>
          <a:ln/>
        </p:spPr>
        <p:txBody>
          <a:bodyPr/>
          <a:lstStyle>
            <a:lvl1pPr>
              <a:defRPr/>
            </a:lvl1pPr>
          </a:lstStyle>
          <a:p>
            <a:pPr>
              <a:defRPr/>
            </a:pPr>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2"/>
          <p:cNvSpPr>
            <a:spLocks noGrp="1" noChangeArrowheads="1"/>
          </p:cNvSpPr>
          <p:nvPr>
            <p:ph type="ftr" sz="quarter" idx="10"/>
          </p:nvPr>
        </p:nvSpPr>
        <p:spPr>
          <a:ln/>
        </p:spPr>
        <p:txBody>
          <a:bodyPr/>
          <a:lstStyle>
            <a:lvl1pPr>
              <a:defRPr/>
            </a:lvl1pPr>
          </a:lstStyle>
          <a:p>
            <a:pPr>
              <a:defRPr/>
            </a:pPr>
            <a:r>
              <a:rPr lang="fr-FR" smtClean="0"/>
              <a:t>Inspection pédagogique régionale Physique - Chimie</a:t>
            </a:r>
            <a:endParaRPr lang="fr-FR"/>
          </a:p>
        </p:txBody>
      </p:sp>
      <p:sp>
        <p:nvSpPr>
          <p:cNvPr id="8" name="Rectangle 3"/>
          <p:cNvSpPr>
            <a:spLocks noGrp="1" noChangeArrowheads="1"/>
          </p:cNvSpPr>
          <p:nvPr>
            <p:ph type="sldNum" sz="quarter" idx="11"/>
          </p:nvPr>
        </p:nvSpPr>
        <p:spPr>
          <a:ln/>
        </p:spPr>
        <p:txBody>
          <a:bodyPr/>
          <a:lstStyle>
            <a:lvl1pPr>
              <a:defRPr/>
            </a:lvl1pPr>
          </a:lstStyle>
          <a:p>
            <a:pPr>
              <a:defRPr/>
            </a:pPr>
            <a:fld id="{B4782889-2F77-45E1-ACCA-64E7A7597C15}" type="slidenum">
              <a:rPr lang="fr-FR"/>
              <a:pPr>
                <a:defRPr/>
              </a:pPr>
              <a:t>‹N°›</a:t>
            </a:fld>
            <a:endParaRPr lang="fr-FR" dirty="0"/>
          </a:p>
        </p:txBody>
      </p:sp>
      <p:sp>
        <p:nvSpPr>
          <p:cNvPr id="9" name="Rectangle 16"/>
          <p:cNvSpPr>
            <a:spLocks noGrp="1" noChangeArrowheads="1"/>
          </p:cNvSpPr>
          <p:nvPr>
            <p:ph type="dt" sz="half" idx="12"/>
          </p:nvPr>
        </p:nvSpPr>
        <p:spPr>
          <a:ln/>
        </p:spPr>
        <p:txBody>
          <a:bodyPr/>
          <a:lstStyle>
            <a:lvl1pPr>
              <a:defRPr/>
            </a:lvl1pPr>
          </a:lstStyle>
          <a:p>
            <a:pPr>
              <a:defRPr/>
            </a:pPr>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Rectangle 2"/>
          <p:cNvSpPr>
            <a:spLocks noGrp="1" noChangeArrowheads="1"/>
          </p:cNvSpPr>
          <p:nvPr>
            <p:ph type="ftr" sz="quarter" idx="10"/>
          </p:nvPr>
        </p:nvSpPr>
        <p:spPr>
          <a:ln/>
        </p:spPr>
        <p:txBody>
          <a:bodyPr/>
          <a:lstStyle>
            <a:lvl1pPr>
              <a:defRPr/>
            </a:lvl1pPr>
          </a:lstStyle>
          <a:p>
            <a:pPr>
              <a:defRPr/>
            </a:pPr>
            <a:r>
              <a:rPr lang="fr-FR" smtClean="0"/>
              <a:t>Inspection pédagogique régionale Physique - Chimie</a:t>
            </a:r>
            <a:endParaRPr lang="fr-FR"/>
          </a:p>
        </p:txBody>
      </p:sp>
      <p:sp>
        <p:nvSpPr>
          <p:cNvPr id="4" name="Rectangle 3"/>
          <p:cNvSpPr>
            <a:spLocks noGrp="1" noChangeArrowheads="1"/>
          </p:cNvSpPr>
          <p:nvPr>
            <p:ph type="sldNum" sz="quarter" idx="11"/>
          </p:nvPr>
        </p:nvSpPr>
        <p:spPr>
          <a:ln/>
        </p:spPr>
        <p:txBody>
          <a:bodyPr/>
          <a:lstStyle>
            <a:lvl1pPr>
              <a:defRPr/>
            </a:lvl1pPr>
          </a:lstStyle>
          <a:p>
            <a:pPr>
              <a:defRPr/>
            </a:pPr>
            <a:fld id="{9322D038-BB3C-4E0D-8D07-2A440873A04A}" type="slidenum">
              <a:rPr lang="fr-FR"/>
              <a:pPr>
                <a:defRPr/>
              </a:pPr>
              <a:t>‹N°›</a:t>
            </a:fld>
            <a:endParaRPr lang="fr-FR" dirty="0"/>
          </a:p>
        </p:txBody>
      </p:sp>
      <p:sp>
        <p:nvSpPr>
          <p:cNvPr id="5" name="Rectangle 16"/>
          <p:cNvSpPr>
            <a:spLocks noGrp="1" noChangeArrowheads="1"/>
          </p:cNvSpPr>
          <p:nvPr>
            <p:ph type="dt" sz="half" idx="12"/>
          </p:nvPr>
        </p:nvSpPr>
        <p:spPr>
          <a:ln/>
        </p:spPr>
        <p:txBody>
          <a:bodyPr/>
          <a:lstStyle>
            <a:lvl1pPr>
              <a:defRPr/>
            </a:lvl1pPr>
          </a:lstStyle>
          <a:p>
            <a:pPr>
              <a:defRPr/>
            </a:pPr>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r>
              <a:rPr lang="fr-FR" smtClean="0"/>
              <a:t>Inspection pédagogique régionale Physique - Chimie</a:t>
            </a:r>
            <a:endParaRPr lang="fr-FR"/>
          </a:p>
        </p:txBody>
      </p:sp>
      <p:sp>
        <p:nvSpPr>
          <p:cNvPr id="3" name="Rectangle 3"/>
          <p:cNvSpPr>
            <a:spLocks noGrp="1" noChangeArrowheads="1"/>
          </p:cNvSpPr>
          <p:nvPr>
            <p:ph type="sldNum" sz="quarter" idx="11"/>
          </p:nvPr>
        </p:nvSpPr>
        <p:spPr>
          <a:ln/>
        </p:spPr>
        <p:txBody>
          <a:bodyPr/>
          <a:lstStyle>
            <a:lvl1pPr>
              <a:defRPr/>
            </a:lvl1pPr>
          </a:lstStyle>
          <a:p>
            <a:pPr>
              <a:defRPr/>
            </a:pPr>
            <a:fld id="{56A5A9AC-BFBB-4C00-8B73-40AB423FF0CB}" type="slidenum">
              <a:rPr lang="fr-FR"/>
              <a:pPr>
                <a:defRPr/>
              </a:pPr>
              <a:t>‹N°›</a:t>
            </a:fld>
            <a:endParaRPr lang="fr-FR" dirty="0"/>
          </a:p>
        </p:txBody>
      </p:sp>
      <p:sp>
        <p:nvSpPr>
          <p:cNvPr id="4" name="Rectangle 16"/>
          <p:cNvSpPr>
            <a:spLocks noGrp="1" noChangeArrowheads="1"/>
          </p:cNvSpPr>
          <p:nvPr>
            <p:ph type="dt" sz="half" idx="12"/>
          </p:nvPr>
        </p:nvSpPr>
        <p:spPr>
          <a:ln/>
        </p:spPr>
        <p:txBody>
          <a:bodyPr/>
          <a:lstStyle>
            <a:lvl1pPr>
              <a:defRPr/>
            </a:lvl1pPr>
          </a:lstStyle>
          <a:p>
            <a:pPr>
              <a:defRPr/>
            </a:pPr>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2"/>
          <p:cNvSpPr>
            <a:spLocks noGrp="1" noChangeArrowheads="1"/>
          </p:cNvSpPr>
          <p:nvPr>
            <p:ph type="ftr" sz="quarter" idx="10"/>
          </p:nvPr>
        </p:nvSpPr>
        <p:spPr>
          <a:ln/>
        </p:spPr>
        <p:txBody>
          <a:bodyPr/>
          <a:lstStyle>
            <a:lvl1pPr>
              <a:defRPr/>
            </a:lvl1pPr>
          </a:lstStyle>
          <a:p>
            <a:pPr>
              <a:defRPr/>
            </a:pPr>
            <a:r>
              <a:rPr lang="fr-FR" smtClean="0"/>
              <a:t>Inspection pédagogique régionale Physique - Chimie</a:t>
            </a:r>
            <a:endParaRPr lang="fr-FR"/>
          </a:p>
        </p:txBody>
      </p:sp>
      <p:sp>
        <p:nvSpPr>
          <p:cNvPr id="6" name="Rectangle 3"/>
          <p:cNvSpPr>
            <a:spLocks noGrp="1" noChangeArrowheads="1"/>
          </p:cNvSpPr>
          <p:nvPr>
            <p:ph type="sldNum" sz="quarter" idx="11"/>
          </p:nvPr>
        </p:nvSpPr>
        <p:spPr>
          <a:ln/>
        </p:spPr>
        <p:txBody>
          <a:bodyPr/>
          <a:lstStyle>
            <a:lvl1pPr>
              <a:defRPr/>
            </a:lvl1pPr>
          </a:lstStyle>
          <a:p>
            <a:pPr>
              <a:defRPr/>
            </a:pPr>
            <a:fld id="{E14C29EC-2BF9-4643-A7CA-BB4322CB36C1}" type="slidenum">
              <a:rPr lang="fr-FR"/>
              <a:pPr>
                <a:defRPr/>
              </a:pPr>
              <a:t>‹N°›</a:t>
            </a:fld>
            <a:endParaRPr lang="fr-FR" dirty="0"/>
          </a:p>
        </p:txBody>
      </p:sp>
      <p:sp>
        <p:nvSpPr>
          <p:cNvPr id="7" name="Rectangle 16"/>
          <p:cNvSpPr>
            <a:spLocks noGrp="1" noChangeArrowheads="1"/>
          </p:cNvSpPr>
          <p:nvPr>
            <p:ph type="dt" sz="half" idx="12"/>
          </p:nvPr>
        </p:nvSpPr>
        <p:spPr>
          <a:ln/>
        </p:spPr>
        <p:txBody>
          <a:bodyPr/>
          <a:lstStyle>
            <a:lvl1pPr>
              <a:defRPr/>
            </a:lvl1pPr>
          </a:lstStyle>
          <a:p>
            <a:pPr>
              <a:defRPr/>
            </a:pPr>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dirty="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2"/>
          <p:cNvSpPr>
            <a:spLocks noGrp="1" noChangeArrowheads="1"/>
          </p:cNvSpPr>
          <p:nvPr>
            <p:ph type="ftr" sz="quarter" idx="10"/>
          </p:nvPr>
        </p:nvSpPr>
        <p:spPr>
          <a:ln/>
        </p:spPr>
        <p:txBody>
          <a:bodyPr/>
          <a:lstStyle>
            <a:lvl1pPr>
              <a:defRPr/>
            </a:lvl1pPr>
          </a:lstStyle>
          <a:p>
            <a:pPr>
              <a:defRPr/>
            </a:pPr>
            <a:r>
              <a:rPr lang="fr-FR" smtClean="0"/>
              <a:t>Inspection pédagogique régionale Physique - Chimie</a:t>
            </a:r>
            <a:endParaRPr lang="fr-FR"/>
          </a:p>
        </p:txBody>
      </p:sp>
      <p:sp>
        <p:nvSpPr>
          <p:cNvPr id="6" name="Rectangle 3"/>
          <p:cNvSpPr>
            <a:spLocks noGrp="1" noChangeArrowheads="1"/>
          </p:cNvSpPr>
          <p:nvPr>
            <p:ph type="sldNum" sz="quarter" idx="11"/>
          </p:nvPr>
        </p:nvSpPr>
        <p:spPr>
          <a:ln/>
        </p:spPr>
        <p:txBody>
          <a:bodyPr/>
          <a:lstStyle>
            <a:lvl1pPr>
              <a:defRPr/>
            </a:lvl1pPr>
          </a:lstStyle>
          <a:p>
            <a:pPr>
              <a:defRPr/>
            </a:pPr>
            <a:fld id="{96F58F0F-F8C4-454D-BC35-6F6372760C30}" type="slidenum">
              <a:rPr lang="fr-FR"/>
              <a:pPr>
                <a:defRPr/>
              </a:pPr>
              <a:t>‹N°›</a:t>
            </a:fld>
            <a:endParaRPr lang="fr-FR" dirty="0"/>
          </a:p>
        </p:txBody>
      </p:sp>
      <p:sp>
        <p:nvSpPr>
          <p:cNvPr id="7" name="Rectangle 16"/>
          <p:cNvSpPr>
            <a:spLocks noGrp="1" noChangeArrowheads="1"/>
          </p:cNvSpPr>
          <p:nvPr>
            <p:ph type="dt" sz="half" idx="12"/>
          </p:nvPr>
        </p:nvSpPr>
        <p:spPr>
          <a:ln/>
        </p:spPr>
        <p:txBody>
          <a:bodyPr/>
          <a:lstStyle>
            <a:lvl1pPr>
              <a:defRPr/>
            </a:lvl1pPr>
          </a:lstStyle>
          <a:p>
            <a:pPr>
              <a:defRPr/>
            </a:pPr>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ftr" sz="quarter" idx="3"/>
          </p:nvPr>
        </p:nvSpPr>
        <p:spPr bwMode="auto">
          <a:xfrm>
            <a:off x="3124200" y="6248400"/>
            <a:ext cx="28956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a:defRPr sz="1200">
                <a:latin typeface="Arial" charset="0"/>
                <a:cs typeface="+mn-cs"/>
              </a:defRPr>
            </a:lvl1pPr>
          </a:lstStyle>
          <a:p>
            <a:pPr>
              <a:defRPr/>
            </a:pPr>
            <a:r>
              <a:rPr lang="fr-FR" smtClean="0"/>
              <a:t>Inspection pédagogique régionale Physique - Chimie</a:t>
            </a:r>
            <a:endParaRPr lang="fr-FR"/>
          </a:p>
        </p:txBody>
      </p:sp>
      <p:sp>
        <p:nvSpPr>
          <p:cNvPr id="19459" name="Rectangle 3"/>
          <p:cNvSpPr>
            <a:spLocks noGrp="1" noChangeArrowheads="1"/>
          </p:cNvSpPr>
          <p:nvPr>
            <p:ph type="sldNum" sz="quarter" idx="4"/>
          </p:nvPr>
        </p:nvSpPr>
        <p:spPr bwMode="auto">
          <a:xfrm>
            <a:off x="6553200" y="6248400"/>
            <a:ext cx="21336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latin typeface="Arial Black" pitchFamily="34" charset="0"/>
                <a:cs typeface="+mn-cs"/>
              </a:defRPr>
            </a:lvl1pPr>
          </a:lstStyle>
          <a:p>
            <a:pPr>
              <a:defRPr/>
            </a:pPr>
            <a:fld id="{C523129D-200F-4058-8054-EE8DE27373ED}" type="slidenum">
              <a:rPr lang="fr-FR"/>
              <a:pPr>
                <a:defRPr/>
              </a:pPr>
              <a:t>‹N°›</a:t>
            </a:fld>
            <a:endParaRPr lang="fr-FR" dirty="0"/>
          </a:p>
        </p:txBody>
      </p:sp>
      <p:grpSp>
        <p:nvGrpSpPr>
          <p:cNvPr id="1028" name="Group 4"/>
          <p:cNvGrpSpPr>
            <a:grpSpLocks/>
          </p:cNvGrpSpPr>
          <p:nvPr/>
        </p:nvGrpSpPr>
        <p:grpSpPr bwMode="auto">
          <a:xfrm>
            <a:off x="0" y="0"/>
            <a:ext cx="9144000" cy="546100"/>
            <a:chOff x="0" y="0"/>
            <a:chExt cx="5760" cy="344"/>
          </a:xfrm>
        </p:grpSpPr>
        <p:sp>
          <p:nvSpPr>
            <p:cNvPr id="1033"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p:spPr>
          <p:txBody>
            <a:bodyPr wrap="none" anchor="ctr"/>
            <a:lstStyle/>
            <a:p>
              <a:pPr algn="ctr"/>
              <a:endParaRPr lang="fr-FR" sz="2400">
                <a:latin typeface="Times New Roman" pitchFamily="18" charset="0"/>
              </a:endParaRPr>
            </a:p>
          </p:txBody>
        </p:sp>
        <p:sp>
          <p:nvSpPr>
            <p:cNvPr id="1034"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endParaRPr lang="fr-FR" sz="2400">
                <a:latin typeface="Times New Roman" pitchFamily="18" charset="0"/>
              </a:endParaRPr>
            </a:p>
          </p:txBody>
        </p:sp>
        <p:sp>
          <p:nvSpPr>
            <p:cNvPr id="1035"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endParaRPr lang="fr-FR">
                <a:solidFill>
                  <a:schemeClr val="hlink"/>
                </a:solidFill>
              </a:endParaRPr>
            </a:p>
          </p:txBody>
        </p:sp>
        <p:sp>
          <p:nvSpPr>
            <p:cNvPr id="1036"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endParaRPr lang="fr-FR">
                <a:solidFill>
                  <a:schemeClr val="hlink"/>
                </a:solidFill>
              </a:endParaRPr>
            </a:p>
          </p:txBody>
        </p:sp>
        <p:sp>
          <p:nvSpPr>
            <p:cNvPr id="1037"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endParaRPr lang="fr-FR">
                <a:solidFill>
                  <a:schemeClr val="accent2"/>
                </a:solidFill>
              </a:endParaRPr>
            </a:p>
          </p:txBody>
        </p:sp>
        <p:sp>
          <p:nvSpPr>
            <p:cNvPr id="1038"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endParaRPr lang="fr-FR">
                <a:solidFill>
                  <a:schemeClr val="hlink"/>
                </a:solidFill>
              </a:endParaRPr>
            </a:p>
          </p:txBody>
        </p:sp>
        <p:sp>
          <p:nvSpPr>
            <p:cNvPr id="1039"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endParaRPr lang="fr-FR" sz="2400">
                <a:latin typeface="Times New Roman" pitchFamily="18" charset="0"/>
              </a:endParaRPr>
            </a:p>
          </p:txBody>
        </p:sp>
        <p:sp>
          <p:nvSpPr>
            <p:cNvPr id="1040"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endParaRPr lang="fr-FR">
                <a:solidFill>
                  <a:schemeClr val="accent2"/>
                </a:solidFill>
              </a:endParaRPr>
            </a:p>
          </p:txBody>
        </p:sp>
        <p:sp>
          <p:nvSpPr>
            <p:cNvPr id="1041"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endParaRPr lang="fr-FR">
                <a:solidFill>
                  <a:schemeClr val="accent2"/>
                </a:solidFill>
              </a:endParaRPr>
            </a:p>
          </p:txBody>
        </p:sp>
      </p:grpSp>
      <p:sp>
        <p:nvSpPr>
          <p:cNvPr id="1029"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30"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p>
        </p:txBody>
      </p:sp>
      <p:sp>
        <p:nvSpPr>
          <p:cNvPr id="19472" name="Rectangle 16"/>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fr-FR"/>
          </a:p>
        </p:txBody>
      </p:sp>
    </p:spTree>
  </p:cSld>
  <p:clrMap bg1="lt1" tx1="dk1" bg2="lt2" tx2="dk2" accent1="accent1" accent2="accent2" accent3="accent3" accent4="accent4" accent5="accent5" accent6="accent6" hlink="hlink" folHlink="folHlink"/>
  <p:sldLayoutIdLst>
    <p:sldLayoutId id="2147483892" r:id="rId1"/>
    <p:sldLayoutId id="2147483882" r:id="rId2"/>
    <p:sldLayoutId id="2147483883" r:id="rId3"/>
    <p:sldLayoutId id="2147483884" r:id="rId4"/>
    <p:sldLayoutId id="2147483885" r:id="rId5"/>
    <p:sldLayoutId id="2147483886" r:id="rId6"/>
    <p:sldLayoutId id="2147483887" r:id="rId7"/>
    <p:sldLayoutId id="2147483888" r:id="rId8"/>
    <p:sldLayoutId id="2147483889" r:id="rId9"/>
    <p:sldLayoutId id="2147483890" r:id="rId10"/>
    <p:sldLayoutId id="2147483891" r:id="rId11"/>
  </p:sldLayoutIdLst>
  <p:hf hdr="0" dt="0"/>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defRPr>
      </a:lvl2pPr>
      <a:lvl3pPr algn="l" rtl="0" eaLnBrk="0" fontAlgn="base" hangingPunct="0">
        <a:spcBef>
          <a:spcPct val="0"/>
        </a:spcBef>
        <a:spcAft>
          <a:spcPct val="0"/>
        </a:spcAft>
        <a:defRPr sz="4400">
          <a:solidFill>
            <a:schemeClr val="tx1"/>
          </a:solidFill>
          <a:latin typeface="Arial" charset="0"/>
        </a:defRPr>
      </a:lvl3pPr>
      <a:lvl4pPr algn="l" rtl="0" eaLnBrk="0" fontAlgn="base" hangingPunct="0">
        <a:spcBef>
          <a:spcPct val="0"/>
        </a:spcBef>
        <a:spcAft>
          <a:spcPct val="0"/>
        </a:spcAft>
        <a:defRPr sz="4400">
          <a:solidFill>
            <a:schemeClr val="tx1"/>
          </a:solidFill>
          <a:latin typeface="Arial" charset="0"/>
        </a:defRPr>
      </a:lvl4pPr>
      <a:lvl5pPr algn="l" rtl="0" eaLnBrk="0" fontAlgn="base" hangingPunct="0">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hyperlink" Target="http://eduscol.education.fr/cid60323/ressources-pour-le-lycee.html"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title"/>
          </p:nvPr>
        </p:nvSpPr>
        <p:spPr>
          <a:xfrm>
            <a:off x="77788" y="2564804"/>
            <a:ext cx="8964612" cy="2592388"/>
          </a:xfrm>
        </p:spPr>
        <p:txBody>
          <a:bodyPr/>
          <a:lstStyle/>
          <a:p>
            <a:pPr algn="ctr" eaLnBrk="1" hangingPunct="1"/>
            <a:r>
              <a:rPr lang="fr-FR" dirty="0" smtClean="0"/>
              <a:t>Le nouveau baccalauréat S </a:t>
            </a:r>
          </a:p>
        </p:txBody>
      </p:sp>
      <p:sp>
        <p:nvSpPr>
          <p:cNvPr id="6" name="Text Box 4"/>
          <p:cNvSpPr txBox="1">
            <a:spLocks noChangeArrowheads="1"/>
          </p:cNvSpPr>
          <p:nvPr/>
        </p:nvSpPr>
        <p:spPr bwMode="auto">
          <a:xfrm>
            <a:off x="251520" y="5877272"/>
            <a:ext cx="3600450" cy="707886"/>
          </a:xfrm>
          <a:prstGeom prst="rect">
            <a:avLst/>
          </a:prstGeom>
          <a:noFill/>
          <a:ln w="9525">
            <a:noFill/>
            <a:miter lim="800000"/>
            <a:headEnd/>
            <a:tailEnd/>
          </a:ln>
        </p:spPr>
        <p:txBody>
          <a:bodyPr>
            <a:spAutoFit/>
          </a:bodyPr>
          <a:lstStyle/>
          <a:p>
            <a:pPr algn="ctr">
              <a:spcBef>
                <a:spcPct val="50000"/>
              </a:spcBef>
            </a:pPr>
            <a:r>
              <a:rPr lang="fr-FR" sz="1600" b="1" dirty="0"/>
              <a:t>Inspection Pédagogique Régionale</a:t>
            </a:r>
          </a:p>
          <a:p>
            <a:pPr algn="ctr">
              <a:spcBef>
                <a:spcPct val="50000"/>
              </a:spcBef>
            </a:pPr>
            <a:r>
              <a:rPr lang="fr-FR" sz="1600" b="1" dirty="0" smtClean="0"/>
              <a:t>Physique-Chimie</a:t>
            </a:r>
            <a:endParaRPr lang="fr-FR" sz="1600" b="1" dirty="0"/>
          </a:p>
        </p:txBody>
      </p:sp>
      <p:sp>
        <p:nvSpPr>
          <p:cNvPr id="8" name="ZoneTexte 7"/>
          <p:cNvSpPr txBox="1"/>
          <p:nvPr/>
        </p:nvSpPr>
        <p:spPr>
          <a:xfrm>
            <a:off x="6300192" y="6021288"/>
            <a:ext cx="2592288" cy="646331"/>
          </a:xfrm>
          <a:prstGeom prst="rect">
            <a:avLst/>
          </a:prstGeom>
          <a:noFill/>
        </p:spPr>
        <p:txBody>
          <a:bodyPr wrap="square" rtlCol="0">
            <a:spAutoFit/>
          </a:bodyPr>
          <a:lstStyle/>
          <a:p>
            <a:pPr algn="ctr"/>
            <a:r>
              <a:rPr lang="fr-FR" dirty="0" smtClean="0"/>
              <a:t>Journées académiques Octobre 2012 </a:t>
            </a:r>
            <a:endParaRPr lang="fr-FR" dirty="0"/>
          </a:p>
        </p:txBody>
      </p:sp>
      <p:pic>
        <p:nvPicPr>
          <p:cNvPr id="9" name="Picture 2"/>
          <p:cNvPicPr>
            <a:picLocks noChangeAspect="1" noChangeArrowheads="1"/>
          </p:cNvPicPr>
          <p:nvPr/>
        </p:nvPicPr>
        <p:blipFill>
          <a:blip r:embed="rId3" cstate="print"/>
          <a:srcRect/>
          <a:stretch>
            <a:fillRect/>
          </a:stretch>
        </p:blipFill>
        <p:spPr bwMode="auto">
          <a:xfrm>
            <a:off x="395536" y="836712"/>
            <a:ext cx="1196975" cy="1498600"/>
          </a:xfrm>
          <a:prstGeom prst="rect">
            <a:avLst/>
          </a:prstGeom>
          <a:solidFill>
            <a:srgbClr val="FFFFFF"/>
          </a:solid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3"/>
          <p:cNvSpPr>
            <a:spLocks noGrp="1" noChangeArrowheads="1"/>
          </p:cNvSpPr>
          <p:nvPr>
            <p:ph type="body" idx="4294967295"/>
          </p:nvPr>
        </p:nvSpPr>
        <p:spPr>
          <a:xfrm>
            <a:off x="179512" y="1412776"/>
            <a:ext cx="8748464" cy="4598640"/>
          </a:xfrm>
        </p:spPr>
        <p:txBody>
          <a:bodyPr/>
          <a:lstStyle/>
          <a:p>
            <a:pPr>
              <a:buNone/>
            </a:pPr>
            <a:r>
              <a:rPr lang="fr-FR" sz="2800" b="1" i="1" dirty="0" smtClean="0"/>
              <a:t>	L’épreuve d’ECE de physique-chimie à compter de la session 2013</a:t>
            </a:r>
          </a:p>
          <a:p>
            <a:pPr>
              <a:buNone/>
            </a:pPr>
            <a:endParaRPr lang="fr-FR" sz="2800" b="1" i="1" dirty="0" smtClean="0"/>
          </a:p>
          <a:p>
            <a:pPr>
              <a:buFont typeface="Wingdings" pitchFamily="2" charset="2"/>
              <a:buChar char="Ø"/>
            </a:pPr>
            <a:r>
              <a:rPr lang="fr-FR" sz="2800" b="1" i="1" dirty="0" smtClean="0"/>
              <a:t>A propos des sujets : </a:t>
            </a:r>
          </a:p>
          <a:p>
            <a:pPr lvl="1">
              <a:buFont typeface="Wingdings" pitchFamily="2" charset="2"/>
              <a:buChar char="Ø"/>
            </a:pPr>
            <a:r>
              <a:rPr lang="fr-FR" sz="2400" b="1" dirty="0" smtClean="0"/>
              <a:t>Deux à trois compétences</a:t>
            </a:r>
            <a:r>
              <a:rPr lang="fr-FR" sz="2400" dirty="0" smtClean="0"/>
              <a:t> seront évaluées par sujet.</a:t>
            </a:r>
          </a:p>
          <a:p>
            <a:pPr lvl="1">
              <a:buFont typeface="Wingdings" pitchFamily="2" charset="2"/>
              <a:buChar char="Ø"/>
            </a:pPr>
            <a:r>
              <a:rPr lang="fr-FR" sz="2400" b="1" dirty="0" smtClean="0"/>
              <a:t>La compétence « réaliser » sera toujours évaluée</a:t>
            </a:r>
            <a:r>
              <a:rPr lang="fr-FR" sz="2400" dirty="0" smtClean="0"/>
              <a:t>. </a:t>
            </a:r>
          </a:p>
          <a:p>
            <a:pPr lvl="1">
              <a:buFont typeface="Wingdings" pitchFamily="2" charset="2"/>
              <a:buChar char="Ø"/>
            </a:pPr>
            <a:r>
              <a:rPr lang="fr-FR" sz="2400" dirty="0" smtClean="0"/>
              <a:t>L’énoncé du sujet commence par une courte description d’une situation </a:t>
            </a:r>
            <a:r>
              <a:rPr lang="fr-FR" sz="2400" dirty="0" err="1" smtClean="0"/>
              <a:t>contextualisée</a:t>
            </a:r>
            <a:r>
              <a:rPr lang="fr-FR" sz="2400" dirty="0" smtClean="0"/>
              <a:t> et propose ou invite à un questionnement.</a:t>
            </a:r>
          </a:p>
          <a:p>
            <a:pPr lvl="1"/>
            <a:endParaRPr lang="fr-FR" dirty="0" smtClean="0"/>
          </a:p>
        </p:txBody>
      </p:sp>
      <p:sp>
        <p:nvSpPr>
          <p:cNvPr id="92164" name="Espace réservé du numéro de diapositive 1"/>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6A833CC0-5EFA-48F8-95DB-BAFC0A65FD4A}" type="slidenum">
              <a:rPr lang="fr-FR" sz="1200">
                <a:latin typeface="Arial Black" pitchFamily="34" charset="0"/>
              </a:rPr>
              <a:pPr algn="r"/>
              <a:t>10</a:t>
            </a:fld>
            <a:endParaRPr lang="fr-FR" sz="1200">
              <a:latin typeface="Arial Black" pitchFamily="34" charset="0"/>
            </a:endParaRPr>
          </a:p>
        </p:txBody>
      </p:sp>
      <p:sp>
        <p:nvSpPr>
          <p:cNvPr id="5" name="Espace réservé du numéro de diapositive 4"/>
          <p:cNvSpPr>
            <a:spLocks noGrp="1"/>
          </p:cNvSpPr>
          <p:nvPr>
            <p:ph type="sldNum" sz="quarter" idx="11"/>
          </p:nvPr>
        </p:nvSpPr>
        <p:spPr/>
        <p:txBody>
          <a:bodyPr/>
          <a:lstStyle/>
          <a:p>
            <a:pPr>
              <a:defRPr/>
            </a:pPr>
            <a:fld id="{56A5A9AC-BFBB-4C00-8B73-40AB423FF0CB}" type="slidenum">
              <a:rPr lang="fr-FR" smtClean="0"/>
              <a:pPr>
                <a:defRPr/>
              </a:pPr>
              <a:t>10</a:t>
            </a:fld>
            <a:endParaRPr lang="fr-FR" dirty="0"/>
          </a:p>
        </p:txBody>
      </p:sp>
      <p:sp>
        <p:nvSpPr>
          <p:cNvPr id="6" name="Espace réservé du pied de page 5"/>
          <p:cNvSpPr>
            <a:spLocks noGrp="1"/>
          </p:cNvSpPr>
          <p:nvPr>
            <p:ph type="ftr" sz="quarter" idx="10"/>
          </p:nvPr>
        </p:nvSpPr>
        <p:spPr>
          <a:xfrm>
            <a:off x="2339752" y="6248400"/>
            <a:ext cx="4176464" cy="457200"/>
          </a:xfrm>
        </p:spPr>
        <p:txBody>
          <a:bodyPr/>
          <a:lstStyle/>
          <a:p>
            <a:pPr>
              <a:defRPr/>
            </a:pPr>
            <a:r>
              <a:rPr lang="fr-FR" dirty="0" smtClean="0"/>
              <a:t>Inspection pédagogique régionale Physique - Chimie</a:t>
            </a:r>
            <a:endParaRPr lang="fr-FR" dirty="0"/>
          </a:p>
        </p:txBody>
      </p:sp>
      <p:sp>
        <p:nvSpPr>
          <p:cNvPr id="7" name="Rectangle 6"/>
          <p:cNvSpPr>
            <a:spLocks noChangeArrowheads="1"/>
          </p:cNvSpPr>
          <p:nvPr/>
        </p:nvSpPr>
        <p:spPr bwMode="auto">
          <a:xfrm>
            <a:off x="2051720" y="416858"/>
            <a:ext cx="6696695" cy="707886"/>
          </a:xfrm>
          <a:prstGeom prst="rect">
            <a:avLst/>
          </a:prstGeom>
          <a:noFill/>
          <a:ln w="9525">
            <a:noFill/>
            <a:miter lim="800000"/>
            <a:headEnd/>
            <a:tailEnd/>
          </a:ln>
        </p:spPr>
        <p:txBody>
          <a:bodyPr wrap="square">
            <a:spAutoFit/>
          </a:bodyPr>
          <a:lstStyle/>
          <a:p>
            <a:pPr algn="r"/>
            <a:r>
              <a:rPr lang="fr-FR" sz="4000" dirty="0" smtClean="0">
                <a:solidFill>
                  <a:schemeClr val="tx2"/>
                </a:solidFill>
              </a:rPr>
              <a:t>Quelques incontournables</a:t>
            </a:r>
            <a:endParaRPr lang="fr-FR" sz="4000" dirty="0">
              <a:solidFill>
                <a:schemeClr val="tx2"/>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3"/>
          <p:cNvSpPr>
            <a:spLocks noGrp="1" noChangeArrowheads="1"/>
          </p:cNvSpPr>
          <p:nvPr>
            <p:ph type="body" idx="4294967295"/>
          </p:nvPr>
        </p:nvSpPr>
        <p:spPr>
          <a:xfrm>
            <a:off x="179512" y="2779267"/>
            <a:ext cx="8785101" cy="3602061"/>
          </a:xfrm>
        </p:spPr>
        <p:txBody>
          <a:bodyPr/>
          <a:lstStyle/>
          <a:p>
            <a:pPr>
              <a:lnSpc>
                <a:spcPct val="80000"/>
              </a:lnSpc>
              <a:buFont typeface="Wingdings" pitchFamily="2" charset="2"/>
              <a:buChar char="Ø"/>
            </a:pPr>
            <a:r>
              <a:rPr lang="fr-FR" sz="2400" b="1" dirty="0" smtClean="0"/>
              <a:t>Niveau A : le candidat a réalisé seul</a:t>
            </a:r>
            <a:r>
              <a:rPr lang="fr-FR" sz="2400" dirty="0" smtClean="0"/>
              <a:t> l'ensemble du travail demandé </a:t>
            </a:r>
            <a:r>
              <a:rPr lang="fr-FR" sz="2400" b="1" dirty="0" smtClean="0"/>
              <a:t>de manière satisfaisante</a:t>
            </a:r>
            <a:r>
              <a:rPr lang="fr-FR" sz="2400" dirty="0" smtClean="0"/>
              <a:t> ou avec une ou deux demandes d’aides concernant </a:t>
            </a:r>
            <a:r>
              <a:rPr lang="fr-FR" sz="2400" b="1" dirty="0" smtClean="0"/>
              <a:t>des difficultés identifiées et explicitées par celui-ci</a:t>
            </a:r>
            <a:r>
              <a:rPr lang="fr-FR" sz="2400" dirty="0" smtClean="0"/>
              <a:t> et auxquelles </a:t>
            </a:r>
            <a:r>
              <a:rPr lang="fr-FR" sz="2400" b="1" dirty="0" smtClean="0"/>
              <a:t>il apporte une réponse quasiment de lui-même</a:t>
            </a:r>
            <a:r>
              <a:rPr lang="fr-FR" sz="2400" dirty="0" smtClean="0"/>
              <a:t>.</a:t>
            </a:r>
          </a:p>
          <a:p>
            <a:pPr>
              <a:lnSpc>
                <a:spcPct val="80000"/>
              </a:lnSpc>
              <a:buFont typeface="Wingdings" pitchFamily="2" charset="2"/>
              <a:buChar char="Ø"/>
            </a:pPr>
            <a:endParaRPr lang="fr-FR" sz="2400" dirty="0" smtClean="0"/>
          </a:p>
          <a:p>
            <a:pPr>
              <a:lnSpc>
                <a:spcPct val="80000"/>
              </a:lnSpc>
              <a:buFont typeface="Wingdings" pitchFamily="2" charset="2"/>
              <a:buChar char="Ø"/>
            </a:pPr>
            <a:r>
              <a:rPr lang="fr-FR" sz="2400" b="1" dirty="0" smtClean="0"/>
              <a:t>Niveau B : le candidat a réalisé</a:t>
            </a:r>
            <a:r>
              <a:rPr lang="fr-FR" sz="2400" dirty="0" smtClean="0"/>
              <a:t> l'ensemble du travail demandé </a:t>
            </a:r>
            <a:r>
              <a:rPr lang="fr-FR" sz="2400" b="1" dirty="0" smtClean="0"/>
              <a:t>de manière satisfaisante</a:t>
            </a:r>
            <a:r>
              <a:rPr lang="fr-FR" sz="2400" dirty="0" smtClean="0"/>
              <a:t> mais avec </a:t>
            </a:r>
            <a:r>
              <a:rPr lang="fr-FR" sz="2400" b="1" dirty="0" smtClean="0"/>
              <a:t>une ou deux interventions de l’examinateur concernant des difficultés non identifiées par le candidat</a:t>
            </a:r>
            <a:r>
              <a:rPr lang="fr-FR" sz="2400" dirty="0" smtClean="0"/>
              <a:t> mais résolu par celui-ci grâce à un questionnement mené par l’examinateur.</a:t>
            </a:r>
          </a:p>
        </p:txBody>
      </p:sp>
      <p:sp>
        <p:nvSpPr>
          <p:cNvPr id="93188" name="Text Box 6"/>
          <p:cNvSpPr txBox="1">
            <a:spLocks noChangeArrowheads="1"/>
          </p:cNvSpPr>
          <p:nvPr/>
        </p:nvSpPr>
        <p:spPr bwMode="auto">
          <a:xfrm>
            <a:off x="251147" y="1052737"/>
            <a:ext cx="8785349" cy="1581972"/>
          </a:xfrm>
          <a:prstGeom prst="rect">
            <a:avLst/>
          </a:prstGeom>
          <a:noFill/>
          <a:ln w="9525">
            <a:noFill/>
            <a:miter lim="800000"/>
            <a:headEnd/>
            <a:tailEnd/>
          </a:ln>
        </p:spPr>
        <p:txBody>
          <a:bodyPr wrap="square">
            <a:spAutoFit/>
          </a:bodyPr>
          <a:lstStyle/>
          <a:p>
            <a:pPr eaLnBrk="0" hangingPunct="0">
              <a:lnSpc>
                <a:spcPct val="80000"/>
              </a:lnSpc>
              <a:spcBef>
                <a:spcPct val="20000"/>
              </a:spcBef>
              <a:buClr>
                <a:schemeClr val="bg2"/>
              </a:buClr>
              <a:buSzPct val="75000"/>
              <a:buFont typeface="Wingdings" pitchFamily="2" charset="2"/>
              <a:buNone/>
            </a:pPr>
            <a:r>
              <a:rPr lang="fr-FR" sz="2800" b="1" i="1" dirty="0" smtClean="0"/>
              <a:t>L’épreuve d’ECE de physique-chimie à compter de la session 2013 </a:t>
            </a:r>
          </a:p>
          <a:p>
            <a:pPr eaLnBrk="0" hangingPunct="0">
              <a:lnSpc>
                <a:spcPct val="80000"/>
              </a:lnSpc>
              <a:spcBef>
                <a:spcPct val="20000"/>
              </a:spcBef>
              <a:buClr>
                <a:schemeClr val="bg2"/>
              </a:buClr>
              <a:buSzPct val="75000"/>
              <a:buFont typeface="Wingdings" pitchFamily="2" charset="2"/>
              <a:buNone/>
            </a:pPr>
            <a:endParaRPr lang="fr-FR" sz="1600" b="1" i="1" dirty="0" smtClean="0"/>
          </a:p>
          <a:p>
            <a:pPr algn="ctr" eaLnBrk="0" hangingPunct="0">
              <a:lnSpc>
                <a:spcPct val="80000"/>
              </a:lnSpc>
              <a:spcBef>
                <a:spcPct val="20000"/>
              </a:spcBef>
              <a:buClr>
                <a:schemeClr val="bg2"/>
              </a:buClr>
              <a:buSzPct val="75000"/>
              <a:buFont typeface="Wingdings" pitchFamily="2" charset="2"/>
              <a:buNone/>
            </a:pPr>
            <a:r>
              <a:rPr lang="fr-FR" sz="2000" b="1" i="1" dirty="0" smtClean="0"/>
              <a:t>Critères </a:t>
            </a:r>
            <a:r>
              <a:rPr lang="fr-FR" sz="2000" b="1" i="1" dirty="0"/>
              <a:t>d'évaluation :  4 niveaux d’acquisition pour chaque compétence </a:t>
            </a:r>
            <a:r>
              <a:rPr lang="fr-FR" sz="2000" b="1" i="1" dirty="0" smtClean="0"/>
              <a:t>mise en œuvre</a:t>
            </a:r>
            <a:endParaRPr lang="fr-FR" sz="2000" i="1" dirty="0"/>
          </a:p>
        </p:txBody>
      </p:sp>
      <p:sp>
        <p:nvSpPr>
          <p:cNvPr id="93189" name="Espace réservé du numéro de diapositive 1"/>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20AAF458-B55D-4443-A9FD-8AE45F7AB54D}" type="slidenum">
              <a:rPr lang="fr-FR" sz="1200">
                <a:latin typeface="Arial Black" pitchFamily="34" charset="0"/>
              </a:rPr>
              <a:pPr algn="r"/>
              <a:t>11</a:t>
            </a:fld>
            <a:endParaRPr lang="fr-FR" sz="1200">
              <a:latin typeface="Arial Black" pitchFamily="34" charset="0"/>
            </a:endParaRPr>
          </a:p>
        </p:txBody>
      </p:sp>
      <p:sp>
        <p:nvSpPr>
          <p:cNvPr id="6" name="Espace réservé du numéro de diapositive 5"/>
          <p:cNvSpPr>
            <a:spLocks noGrp="1"/>
          </p:cNvSpPr>
          <p:nvPr>
            <p:ph type="sldNum" sz="quarter" idx="11"/>
          </p:nvPr>
        </p:nvSpPr>
        <p:spPr/>
        <p:txBody>
          <a:bodyPr/>
          <a:lstStyle/>
          <a:p>
            <a:pPr>
              <a:defRPr/>
            </a:pPr>
            <a:fld id="{56A5A9AC-BFBB-4C00-8B73-40AB423FF0CB}" type="slidenum">
              <a:rPr lang="fr-FR" smtClean="0"/>
              <a:pPr>
                <a:defRPr/>
              </a:pPr>
              <a:t>11</a:t>
            </a:fld>
            <a:endParaRPr lang="fr-FR" dirty="0"/>
          </a:p>
        </p:txBody>
      </p:sp>
      <p:sp>
        <p:nvSpPr>
          <p:cNvPr id="7" name="Espace réservé du pied de page 6"/>
          <p:cNvSpPr>
            <a:spLocks noGrp="1"/>
          </p:cNvSpPr>
          <p:nvPr>
            <p:ph type="ftr" sz="quarter" idx="10"/>
          </p:nvPr>
        </p:nvSpPr>
        <p:spPr>
          <a:xfrm>
            <a:off x="3124200" y="6381328"/>
            <a:ext cx="3896072" cy="324272"/>
          </a:xfrm>
        </p:spPr>
        <p:txBody>
          <a:bodyPr/>
          <a:lstStyle/>
          <a:p>
            <a:pPr>
              <a:defRPr/>
            </a:pPr>
            <a:r>
              <a:rPr lang="fr-FR" dirty="0" smtClean="0"/>
              <a:t>Inspection pédagogique régionale Physique - Chimie</a:t>
            </a:r>
            <a:endParaRPr lang="fr-FR" dirty="0"/>
          </a:p>
        </p:txBody>
      </p:sp>
      <p:sp>
        <p:nvSpPr>
          <p:cNvPr id="8" name="Rectangle 7"/>
          <p:cNvSpPr>
            <a:spLocks noChangeArrowheads="1"/>
          </p:cNvSpPr>
          <p:nvPr/>
        </p:nvSpPr>
        <p:spPr bwMode="auto">
          <a:xfrm>
            <a:off x="2051720" y="416858"/>
            <a:ext cx="6696695" cy="707886"/>
          </a:xfrm>
          <a:prstGeom prst="rect">
            <a:avLst/>
          </a:prstGeom>
          <a:noFill/>
          <a:ln w="9525">
            <a:noFill/>
            <a:miter lim="800000"/>
            <a:headEnd/>
            <a:tailEnd/>
          </a:ln>
        </p:spPr>
        <p:txBody>
          <a:bodyPr wrap="square">
            <a:spAutoFit/>
          </a:bodyPr>
          <a:lstStyle/>
          <a:p>
            <a:pPr algn="r"/>
            <a:r>
              <a:rPr lang="fr-FR" sz="4000" dirty="0" smtClean="0">
                <a:solidFill>
                  <a:schemeClr val="tx2"/>
                </a:solidFill>
              </a:rPr>
              <a:t>Quelques incontournables</a:t>
            </a:r>
            <a:endParaRPr lang="fr-FR" sz="4000" dirty="0">
              <a:solidFill>
                <a:schemeClr val="tx2"/>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3"/>
          <p:cNvSpPr>
            <a:spLocks noGrp="1" noChangeArrowheads="1"/>
          </p:cNvSpPr>
          <p:nvPr>
            <p:ph type="body" idx="4294967295"/>
          </p:nvPr>
        </p:nvSpPr>
        <p:spPr>
          <a:xfrm>
            <a:off x="250825" y="2564904"/>
            <a:ext cx="8713663" cy="3961309"/>
          </a:xfrm>
        </p:spPr>
        <p:txBody>
          <a:bodyPr/>
          <a:lstStyle/>
          <a:p>
            <a:pPr>
              <a:lnSpc>
                <a:spcPct val="80000"/>
              </a:lnSpc>
              <a:buFont typeface="Wingdings" pitchFamily="2" charset="2"/>
              <a:buNone/>
            </a:pPr>
            <a:r>
              <a:rPr lang="fr-FR" sz="1600" b="1" dirty="0" smtClean="0"/>
              <a:t>	</a:t>
            </a:r>
            <a:endParaRPr lang="fr-FR" sz="1400" b="1" dirty="0" smtClean="0"/>
          </a:p>
          <a:p>
            <a:pPr>
              <a:lnSpc>
                <a:spcPct val="80000"/>
              </a:lnSpc>
              <a:buFont typeface="Wingdings" pitchFamily="2" charset="2"/>
              <a:buChar char="Ø"/>
            </a:pPr>
            <a:r>
              <a:rPr lang="fr-FR" sz="2400" b="1" dirty="0" smtClean="0"/>
              <a:t>Niveau C : le candidat est resté bloqué</a:t>
            </a:r>
            <a:r>
              <a:rPr lang="fr-FR" sz="2400" dirty="0" smtClean="0"/>
              <a:t> dans son travail </a:t>
            </a:r>
            <a:r>
              <a:rPr lang="fr-FR" sz="2400" b="1" dirty="0" smtClean="0"/>
              <a:t>malgré le questionnement ciblé de l’examinateur</a:t>
            </a:r>
            <a:r>
              <a:rPr lang="fr-FR" sz="2400" dirty="0" smtClean="0"/>
              <a:t>. Pour poursuivre l’épreuve, </a:t>
            </a:r>
            <a:r>
              <a:rPr lang="fr-FR" sz="2400" b="1" dirty="0" smtClean="0"/>
              <a:t>des éléments de réponses lui ont été donnés. </a:t>
            </a:r>
          </a:p>
          <a:p>
            <a:pPr>
              <a:lnSpc>
                <a:spcPct val="80000"/>
              </a:lnSpc>
              <a:buFont typeface="Wingdings" pitchFamily="2" charset="2"/>
              <a:buChar char="Ø"/>
            </a:pPr>
            <a:endParaRPr lang="fr-FR" sz="2400" b="1" dirty="0" smtClean="0"/>
          </a:p>
          <a:p>
            <a:pPr>
              <a:lnSpc>
                <a:spcPct val="80000"/>
              </a:lnSpc>
              <a:buFont typeface="Wingdings" pitchFamily="2" charset="2"/>
              <a:buChar char="Ø"/>
            </a:pPr>
            <a:r>
              <a:rPr lang="fr-FR" sz="2400" b="1" dirty="0" smtClean="0"/>
              <a:t>Niveau D : le candidat a été incapable</a:t>
            </a:r>
            <a:r>
              <a:rPr lang="fr-FR" sz="2400" dirty="0" smtClean="0"/>
              <a:t> de poursuivre l’épreuve </a:t>
            </a:r>
            <a:r>
              <a:rPr lang="fr-FR" sz="2400" b="1" dirty="0" smtClean="0"/>
              <a:t>malgré les éléments de réponses apportés par l’examinateur. </a:t>
            </a:r>
            <a:br>
              <a:rPr lang="fr-FR" sz="2400" b="1" dirty="0" smtClean="0"/>
            </a:br>
            <a:r>
              <a:rPr lang="fr-FR" sz="2400" dirty="0" smtClean="0"/>
              <a:t>Cette situation conduit l’examinateur à fournir par exemple un protocole à réaliser ou des valeurs à exploiter pour permettre l’évaluation des autres compétences du sujet.</a:t>
            </a:r>
          </a:p>
        </p:txBody>
      </p:sp>
      <p:sp>
        <p:nvSpPr>
          <p:cNvPr id="94213" name="Espace réservé du numéro de diapositive 1"/>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F43491E7-CDBA-4B1B-8B3A-524CDC15A0ED}" type="slidenum">
              <a:rPr lang="fr-FR" sz="1200">
                <a:latin typeface="Arial Black" pitchFamily="34" charset="0"/>
              </a:rPr>
              <a:pPr algn="r"/>
              <a:t>12</a:t>
            </a:fld>
            <a:endParaRPr lang="fr-FR" sz="1200">
              <a:latin typeface="Arial Black" pitchFamily="34" charset="0"/>
            </a:endParaRPr>
          </a:p>
        </p:txBody>
      </p:sp>
      <p:sp>
        <p:nvSpPr>
          <p:cNvPr id="6" name="Espace réservé du numéro de diapositive 5"/>
          <p:cNvSpPr>
            <a:spLocks noGrp="1"/>
          </p:cNvSpPr>
          <p:nvPr>
            <p:ph type="sldNum" sz="quarter" idx="11"/>
          </p:nvPr>
        </p:nvSpPr>
        <p:spPr/>
        <p:txBody>
          <a:bodyPr/>
          <a:lstStyle/>
          <a:p>
            <a:pPr>
              <a:defRPr/>
            </a:pPr>
            <a:fld id="{56A5A9AC-BFBB-4C00-8B73-40AB423FF0CB}" type="slidenum">
              <a:rPr lang="fr-FR" smtClean="0"/>
              <a:pPr>
                <a:defRPr/>
              </a:pPr>
              <a:t>12</a:t>
            </a:fld>
            <a:endParaRPr lang="fr-FR" dirty="0"/>
          </a:p>
        </p:txBody>
      </p:sp>
      <p:sp>
        <p:nvSpPr>
          <p:cNvPr id="7" name="Espace réservé du pied de page 6"/>
          <p:cNvSpPr>
            <a:spLocks noGrp="1"/>
          </p:cNvSpPr>
          <p:nvPr>
            <p:ph type="ftr" sz="quarter" idx="10"/>
          </p:nvPr>
        </p:nvSpPr>
        <p:spPr>
          <a:xfrm>
            <a:off x="2627784" y="6309320"/>
            <a:ext cx="3888432" cy="396280"/>
          </a:xfrm>
        </p:spPr>
        <p:txBody>
          <a:bodyPr/>
          <a:lstStyle/>
          <a:p>
            <a:pPr>
              <a:defRPr/>
            </a:pPr>
            <a:r>
              <a:rPr lang="fr-FR" dirty="0" smtClean="0"/>
              <a:t>Inspection pédagogique régionale Physique - Chimie</a:t>
            </a:r>
            <a:endParaRPr lang="fr-FR" dirty="0"/>
          </a:p>
        </p:txBody>
      </p:sp>
      <p:sp>
        <p:nvSpPr>
          <p:cNvPr id="8" name="Rectangle 7"/>
          <p:cNvSpPr>
            <a:spLocks noChangeArrowheads="1"/>
          </p:cNvSpPr>
          <p:nvPr/>
        </p:nvSpPr>
        <p:spPr bwMode="auto">
          <a:xfrm>
            <a:off x="2051720" y="416858"/>
            <a:ext cx="6696695" cy="707886"/>
          </a:xfrm>
          <a:prstGeom prst="rect">
            <a:avLst/>
          </a:prstGeom>
          <a:noFill/>
          <a:ln w="9525">
            <a:noFill/>
            <a:miter lim="800000"/>
            <a:headEnd/>
            <a:tailEnd/>
          </a:ln>
        </p:spPr>
        <p:txBody>
          <a:bodyPr wrap="square">
            <a:spAutoFit/>
          </a:bodyPr>
          <a:lstStyle/>
          <a:p>
            <a:pPr algn="r"/>
            <a:r>
              <a:rPr lang="fr-FR" sz="4000" dirty="0" smtClean="0">
                <a:solidFill>
                  <a:schemeClr val="tx2"/>
                </a:solidFill>
              </a:rPr>
              <a:t>Quelques incontournables</a:t>
            </a:r>
            <a:endParaRPr lang="fr-FR" sz="4000" dirty="0">
              <a:solidFill>
                <a:schemeClr val="tx2"/>
              </a:solidFill>
            </a:endParaRPr>
          </a:p>
        </p:txBody>
      </p:sp>
      <p:sp>
        <p:nvSpPr>
          <p:cNvPr id="9" name="Text Box 6"/>
          <p:cNvSpPr txBox="1">
            <a:spLocks noChangeArrowheads="1"/>
          </p:cNvSpPr>
          <p:nvPr/>
        </p:nvSpPr>
        <p:spPr bwMode="auto">
          <a:xfrm>
            <a:off x="251147" y="1052737"/>
            <a:ext cx="8785349" cy="1581972"/>
          </a:xfrm>
          <a:prstGeom prst="rect">
            <a:avLst/>
          </a:prstGeom>
          <a:noFill/>
          <a:ln w="9525">
            <a:noFill/>
            <a:miter lim="800000"/>
            <a:headEnd/>
            <a:tailEnd/>
          </a:ln>
        </p:spPr>
        <p:txBody>
          <a:bodyPr wrap="square">
            <a:spAutoFit/>
          </a:bodyPr>
          <a:lstStyle/>
          <a:p>
            <a:pPr eaLnBrk="0" hangingPunct="0">
              <a:lnSpc>
                <a:spcPct val="80000"/>
              </a:lnSpc>
              <a:spcBef>
                <a:spcPct val="20000"/>
              </a:spcBef>
              <a:buClr>
                <a:schemeClr val="bg2"/>
              </a:buClr>
              <a:buSzPct val="75000"/>
              <a:buFont typeface="Wingdings" pitchFamily="2" charset="2"/>
              <a:buNone/>
            </a:pPr>
            <a:r>
              <a:rPr lang="fr-FR" sz="2800" b="1" i="1" dirty="0" smtClean="0"/>
              <a:t>L’épreuve d’ECE de physique-chimie à compter de la session 2013 </a:t>
            </a:r>
          </a:p>
          <a:p>
            <a:pPr eaLnBrk="0" hangingPunct="0">
              <a:lnSpc>
                <a:spcPct val="80000"/>
              </a:lnSpc>
              <a:spcBef>
                <a:spcPct val="20000"/>
              </a:spcBef>
              <a:buClr>
                <a:schemeClr val="bg2"/>
              </a:buClr>
              <a:buSzPct val="75000"/>
              <a:buFont typeface="Wingdings" pitchFamily="2" charset="2"/>
              <a:buNone/>
            </a:pPr>
            <a:endParaRPr lang="fr-FR" sz="1600" b="1" i="1" dirty="0" smtClean="0"/>
          </a:p>
          <a:p>
            <a:pPr algn="ctr" eaLnBrk="0" hangingPunct="0">
              <a:lnSpc>
                <a:spcPct val="80000"/>
              </a:lnSpc>
              <a:spcBef>
                <a:spcPct val="20000"/>
              </a:spcBef>
              <a:buClr>
                <a:schemeClr val="bg2"/>
              </a:buClr>
              <a:buSzPct val="75000"/>
              <a:buFont typeface="Wingdings" pitchFamily="2" charset="2"/>
              <a:buNone/>
            </a:pPr>
            <a:r>
              <a:rPr lang="fr-FR" sz="2000" b="1" i="1" dirty="0" smtClean="0"/>
              <a:t>Critères </a:t>
            </a:r>
            <a:r>
              <a:rPr lang="fr-FR" sz="2000" b="1" i="1" dirty="0"/>
              <a:t>d'évaluation :  4 niveaux d’acquisition pour chaque compétence </a:t>
            </a:r>
            <a:r>
              <a:rPr lang="fr-FR" sz="2000" b="1" i="1" dirty="0" smtClean="0"/>
              <a:t>mise en œuvre (suite)</a:t>
            </a:r>
            <a:endParaRPr lang="fr-FR" sz="2000" i="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0"/>
          </p:nvPr>
        </p:nvSpPr>
        <p:spPr>
          <a:xfrm>
            <a:off x="2267744" y="6381328"/>
            <a:ext cx="3960440" cy="324272"/>
          </a:xfrm>
        </p:spPr>
        <p:txBody>
          <a:bodyPr/>
          <a:lstStyle/>
          <a:p>
            <a:pPr>
              <a:defRPr/>
            </a:pPr>
            <a:r>
              <a:rPr lang="fr-FR" dirty="0" smtClean="0"/>
              <a:t>Inspection pédagogique régionale Physique - Chimie</a:t>
            </a:r>
            <a:endParaRPr lang="fr-FR" dirty="0"/>
          </a:p>
        </p:txBody>
      </p:sp>
      <p:sp>
        <p:nvSpPr>
          <p:cNvPr id="3" name="Espace réservé du numéro de diapositive 2"/>
          <p:cNvSpPr>
            <a:spLocks noGrp="1"/>
          </p:cNvSpPr>
          <p:nvPr>
            <p:ph type="sldNum" sz="quarter" idx="11"/>
          </p:nvPr>
        </p:nvSpPr>
        <p:spPr/>
        <p:txBody>
          <a:bodyPr/>
          <a:lstStyle/>
          <a:p>
            <a:pPr>
              <a:defRPr/>
            </a:pPr>
            <a:fld id="{56A5A9AC-BFBB-4C00-8B73-40AB423FF0CB}" type="slidenum">
              <a:rPr lang="fr-FR" smtClean="0"/>
              <a:pPr>
                <a:defRPr/>
              </a:pPr>
              <a:t>13</a:t>
            </a:fld>
            <a:endParaRPr lang="fr-FR" dirty="0"/>
          </a:p>
        </p:txBody>
      </p:sp>
      <p:sp>
        <p:nvSpPr>
          <p:cNvPr id="4" name="Rectangle 3"/>
          <p:cNvSpPr>
            <a:spLocks noChangeArrowheads="1"/>
          </p:cNvSpPr>
          <p:nvPr/>
        </p:nvSpPr>
        <p:spPr bwMode="auto">
          <a:xfrm>
            <a:off x="2051720" y="416858"/>
            <a:ext cx="6696695" cy="707886"/>
          </a:xfrm>
          <a:prstGeom prst="rect">
            <a:avLst/>
          </a:prstGeom>
          <a:noFill/>
          <a:ln w="9525">
            <a:noFill/>
            <a:miter lim="800000"/>
            <a:headEnd/>
            <a:tailEnd/>
          </a:ln>
        </p:spPr>
        <p:txBody>
          <a:bodyPr wrap="square">
            <a:spAutoFit/>
          </a:bodyPr>
          <a:lstStyle/>
          <a:p>
            <a:pPr algn="r"/>
            <a:r>
              <a:rPr lang="fr-FR" sz="4000" dirty="0" smtClean="0">
                <a:solidFill>
                  <a:schemeClr val="tx2"/>
                </a:solidFill>
              </a:rPr>
              <a:t>Des précisions</a:t>
            </a:r>
            <a:endParaRPr lang="fr-FR" sz="4000" dirty="0">
              <a:solidFill>
                <a:schemeClr val="tx2"/>
              </a:solidFill>
            </a:endParaRPr>
          </a:p>
        </p:txBody>
      </p:sp>
      <p:sp>
        <p:nvSpPr>
          <p:cNvPr id="5" name="ZoneTexte 4"/>
          <p:cNvSpPr txBox="1"/>
          <p:nvPr/>
        </p:nvSpPr>
        <p:spPr>
          <a:xfrm>
            <a:off x="611560" y="1772816"/>
            <a:ext cx="8208912" cy="3970318"/>
          </a:xfrm>
          <a:prstGeom prst="rect">
            <a:avLst/>
          </a:prstGeom>
          <a:noFill/>
        </p:spPr>
        <p:txBody>
          <a:bodyPr wrap="square" rtlCol="0">
            <a:spAutoFit/>
          </a:bodyPr>
          <a:lstStyle/>
          <a:p>
            <a:r>
              <a:rPr lang="fr-FR" sz="2800" b="1" i="1" dirty="0" smtClean="0"/>
              <a:t>Le vocabulaire :</a:t>
            </a:r>
          </a:p>
          <a:p>
            <a:endParaRPr lang="fr-FR" sz="2800" b="1" i="1" dirty="0" smtClean="0"/>
          </a:p>
          <a:p>
            <a:pPr>
              <a:buClr>
                <a:schemeClr val="bg2"/>
              </a:buClr>
              <a:buFont typeface="Wingdings" pitchFamily="2" charset="2"/>
              <a:buChar char="Ø"/>
            </a:pPr>
            <a:r>
              <a:rPr lang="fr-FR" sz="2800" b="1" i="1" dirty="0" smtClean="0"/>
              <a:t> Compétences exigibles </a:t>
            </a:r>
            <a:r>
              <a:rPr lang="fr-FR" sz="2400" i="1" dirty="0" smtClean="0"/>
              <a:t>(colonne de droite du programme)</a:t>
            </a:r>
            <a:r>
              <a:rPr lang="fr-FR" sz="2800" b="1" i="1" dirty="0" smtClean="0"/>
              <a:t>  =  « compétences attendues élèves » </a:t>
            </a:r>
          </a:p>
          <a:p>
            <a:pPr>
              <a:buClr>
                <a:schemeClr val="bg2"/>
              </a:buClr>
              <a:buFont typeface="Wingdings" pitchFamily="2" charset="2"/>
              <a:buChar char="Ø"/>
            </a:pPr>
            <a:endParaRPr lang="fr-FR" sz="2800" b="1" i="1" dirty="0" smtClean="0"/>
          </a:p>
          <a:p>
            <a:pPr>
              <a:buClr>
                <a:schemeClr val="bg2"/>
              </a:buClr>
              <a:buFont typeface="Wingdings" pitchFamily="2" charset="2"/>
              <a:buChar char="Ø"/>
            </a:pPr>
            <a:r>
              <a:rPr lang="fr-FR" sz="2800" b="1" i="1" dirty="0" smtClean="0"/>
              <a:t>Compétences à évaluer </a:t>
            </a:r>
            <a:r>
              <a:rPr lang="fr-FR" sz="2000" b="1" i="1" dirty="0" smtClean="0"/>
              <a:t>(</a:t>
            </a:r>
            <a:r>
              <a:rPr lang="fr-FR" sz="2400" i="1" dirty="0" smtClean="0"/>
              <a:t>cahier des charges pour la conception des sujets d’ECE)</a:t>
            </a:r>
            <a:r>
              <a:rPr lang="fr-FR" sz="2000" b="1" i="1" dirty="0" smtClean="0"/>
              <a:t> </a:t>
            </a:r>
            <a:r>
              <a:rPr lang="fr-FR" sz="2800" b="1" i="1" dirty="0" smtClean="0"/>
              <a:t>= « domaines de compétences »</a:t>
            </a:r>
            <a:endParaRPr lang="fr-FR" sz="2800" b="1" i="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0"/>
          </p:nvPr>
        </p:nvSpPr>
        <p:spPr>
          <a:xfrm>
            <a:off x="2267744" y="6381328"/>
            <a:ext cx="3960440" cy="324272"/>
          </a:xfrm>
        </p:spPr>
        <p:txBody>
          <a:bodyPr/>
          <a:lstStyle/>
          <a:p>
            <a:pPr>
              <a:defRPr/>
            </a:pPr>
            <a:r>
              <a:rPr lang="fr-FR" dirty="0" smtClean="0"/>
              <a:t>Inspection pédagogique régionale Physique - Chimie</a:t>
            </a:r>
            <a:endParaRPr lang="fr-FR" dirty="0"/>
          </a:p>
        </p:txBody>
      </p:sp>
      <p:sp>
        <p:nvSpPr>
          <p:cNvPr id="3" name="Espace réservé du numéro de diapositive 2"/>
          <p:cNvSpPr>
            <a:spLocks noGrp="1"/>
          </p:cNvSpPr>
          <p:nvPr>
            <p:ph type="sldNum" sz="quarter" idx="11"/>
          </p:nvPr>
        </p:nvSpPr>
        <p:spPr/>
        <p:txBody>
          <a:bodyPr/>
          <a:lstStyle/>
          <a:p>
            <a:pPr>
              <a:defRPr/>
            </a:pPr>
            <a:fld id="{56A5A9AC-BFBB-4C00-8B73-40AB423FF0CB}" type="slidenum">
              <a:rPr lang="fr-FR" smtClean="0"/>
              <a:pPr>
                <a:defRPr/>
              </a:pPr>
              <a:t>14</a:t>
            </a:fld>
            <a:endParaRPr lang="fr-FR" dirty="0"/>
          </a:p>
        </p:txBody>
      </p:sp>
      <p:sp>
        <p:nvSpPr>
          <p:cNvPr id="4" name="Rectangle 3"/>
          <p:cNvSpPr>
            <a:spLocks noChangeArrowheads="1"/>
          </p:cNvSpPr>
          <p:nvPr/>
        </p:nvSpPr>
        <p:spPr bwMode="auto">
          <a:xfrm>
            <a:off x="2051720" y="416858"/>
            <a:ext cx="6696695" cy="707886"/>
          </a:xfrm>
          <a:prstGeom prst="rect">
            <a:avLst/>
          </a:prstGeom>
          <a:noFill/>
          <a:ln w="9525">
            <a:noFill/>
            <a:miter lim="800000"/>
            <a:headEnd/>
            <a:tailEnd/>
          </a:ln>
        </p:spPr>
        <p:txBody>
          <a:bodyPr wrap="square">
            <a:spAutoFit/>
          </a:bodyPr>
          <a:lstStyle/>
          <a:p>
            <a:pPr algn="r"/>
            <a:r>
              <a:rPr lang="fr-FR" sz="4000" dirty="0" smtClean="0">
                <a:solidFill>
                  <a:schemeClr val="tx2"/>
                </a:solidFill>
              </a:rPr>
              <a:t>Des  questions fréquentes</a:t>
            </a:r>
            <a:endParaRPr lang="fr-FR" sz="4000" dirty="0">
              <a:solidFill>
                <a:schemeClr val="tx2"/>
              </a:solidFill>
            </a:endParaRPr>
          </a:p>
        </p:txBody>
      </p:sp>
      <p:sp>
        <p:nvSpPr>
          <p:cNvPr id="5" name="ZoneTexte 4"/>
          <p:cNvSpPr txBox="1"/>
          <p:nvPr/>
        </p:nvSpPr>
        <p:spPr>
          <a:xfrm>
            <a:off x="72008" y="1124744"/>
            <a:ext cx="8964488" cy="5324535"/>
          </a:xfrm>
          <a:prstGeom prst="rect">
            <a:avLst/>
          </a:prstGeom>
          <a:noFill/>
        </p:spPr>
        <p:txBody>
          <a:bodyPr wrap="square" rtlCol="0">
            <a:spAutoFit/>
          </a:bodyPr>
          <a:lstStyle/>
          <a:p>
            <a:pPr>
              <a:buClr>
                <a:schemeClr val="bg2"/>
              </a:buClr>
              <a:buFont typeface="Wingdings" pitchFamily="2" charset="2"/>
              <a:buChar char="Ø"/>
            </a:pPr>
            <a:r>
              <a:rPr lang="fr-FR" sz="2800" b="1" i="1" dirty="0" smtClean="0"/>
              <a:t> A propos des sujets « zéro »</a:t>
            </a:r>
          </a:p>
          <a:p>
            <a:pPr>
              <a:buClr>
                <a:schemeClr val="bg2"/>
              </a:buClr>
              <a:buFont typeface="Wingdings" pitchFamily="2" charset="2"/>
              <a:buChar char="Ø"/>
            </a:pPr>
            <a:endParaRPr lang="fr-FR" sz="1400" b="1" i="1" dirty="0" smtClean="0"/>
          </a:p>
          <a:p>
            <a:pPr>
              <a:buClr>
                <a:schemeClr val="bg2"/>
              </a:buClr>
              <a:buFont typeface="Wingdings" pitchFamily="2" charset="2"/>
              <a:buChar char="Ø"/>
            </a:pPr>
            <a:r>
              <a:rPr lang="fr-FR" sz="2800" b="1" i="1" dirty="0" smtClean="0"/>
              <a:t>A propos des incertitudes : </a:t>
            </a:r>
          </a:p>
          <a:p>
            <a:pPr lvl="1">
              <a:buClr>
                <a:schemeClr val="bg2"/>
              </a:buClr>
              <a:buFont typeface="Wingdings" pitchFamily="2" charset="2"/>
              <a:buChar char="Ø"/>
            </a:pPr>
            <a:r>
              <a:rPr lang="fr-FR" sz="2400" dirty="0" smtClean="0"/>
              <a:t> </a:t>
            </a:r>
            <a:r>
              <a:rPr lang="fr-FR" sz="2400" b="1" dirty="0" smtClean="0"/>
              <a:t>Des documents de référence  sur le site </a:t>
            </a:r>
            <a:r>
              <a:rPr lang="fr-FR" sz="2400" b="1" dirty="0" err="1" smtClean="0"/>
              <a:t>Eduscol</a:t>
            </a:r>
            <a:r>
              <a:rPr lang="fr-FR" sz="2400" b="1" dirty="0" smtClean="0"/>
              <a:t> </a:t>
            </a:r>
            <a:r>
              <a:rPr lang="fr-FR" sz="2400" dirty="0" smtClean="0"/>
              <a:t>: http://eduscol.education.fr/cid60323/ressources-pour-le-lycee.html  </a:t>
            </a:r>
          </a:p>
          <a:p>
            <a:pPr lvl="1">
              <a:buClr>
                <a:schemeClr val="bg2"/>
              </a:buClr>
            </a:pPr>
            <a:r>
              <a:rPr lang="fr-FR" sz="2400" dirty="0" smtClean="0"/>
              <a:t>- Le document « Mesures et incertitudes »</a:t>
            </a:r>
            <a:r>
              <a:rPr lang="fr-FR" sz="2000" dirty="0" smtClean="0"/>
              <a:t> (Juin 2012, 38 pages)</a:t>
            </a:r>
            <a:endParaRPr lang="fr-FR" sz="2400" dirty="0" smtClean="0"/>
          </a:p>
          <a:p>
            <a:pPr lvl="1">
              <a:buClr>
                <a:schemeClr val="bg2"/>
              </a:buClr>
            </a:pPr>
            <a:r>
              <a:rPr lang="fr-FR" sz="2400" dirty="0" smtClean="0"/>
              <a:t>- Le document « Nombres, mesures et incertitudes » </a:t>
            </a:r>
            <a:r>
              <a:rPr lang="fr-FR" sz="2000" dirty="0" smtClean="0"/>
              <a:t>(Aout  2012, 10 pages) = même document que celui de mai 2010 sans mise à jour des notations</a:t>
            </a:r>
            <a:endParaRPr lang="fr-FR" sz="2400" dirty="0" smtClean="0"/>
          </a:p>
          <a:p>
            <a:pPr lvl="2">
              <a:buClr>
                <a:schemeClr val="bg2"/>
              </a:buClr>
            </a:pPr>
            <a:endParaRPr lang="fr-FR" sz="2000" dirty="0" smtClean="0"/>
          </a:p>
          <a:p>
            <a:pPr lvl="2">
              <a:buClr>
                <a:schemeClr val="bg2"/>
              </a:buClr>
            </a:pPr>
            <a:r>
              <a:rPr lang="fr-FR" sz="2400" dirty="0" smtClean="0"/>
              <a:t>Ce sont des documents pour la formation des professeurs</a:t>
            </a:r>
          </a:p>
          <a:p>
            <a:pPr lvl="1">
              <a:buClr>
                <a:schemeClr val="bg2"/>
              </a:buClr>
              <a:buFont typeface="Wingdings" pitchFamily="2" charset="2"/>
              <a:buChar char="Ø"/>
            </a:pPr>
            <a:endParaRPr lang="fr-FR" dirty="0" smtClean="0"/>
          </a:p>
          <a:p>
            <a:pPr lvl="1">
              <a:buClr>
                <a:schemeClr val="bg2"/>
              </a:buClr>
              <a:buFont typeface="Wingdings" pitchFamily="2" charset="2"/>
              <a:buChar char="Ø"/>
            </a:pPr>
            <a:r>
              <a:rPr lang="fr-FR" sz="2400" dirty="0" smtClean="0"/>
              <a:t> </a:t>
            </a:r>
            <a:r>
              <a:rPr lang="fr-FR" sz="2400" b="1" dirty="0" smtClean="0"/>
              <a:t>Un document sur le site de l’académie de Nantes</a:t>
            </a:r>
          </a:p>
          <a:p>
            <a:pPr>
              <a:buClr>
                <a:schemeClr val="bg2"/>
              </a:buClr>
            </a:pPr>
            <a:r>
              <a:rPr lang="fr-FR" sz="2400" b="1" dirty="0" smtClean="0"/>
              <a:t> </a:t>
            </a:r>
            <a:r>
              <a:rPr lang="fr-FR" sz="1400" dirty="0" smtClean="0"/>
              <a:t>http://www.pedagogie.ac-nantes.fr/64612998/0/fiche___ressourcepedagogique/&amp;RH=1161013006328</a:t>
            </a:r>
            <a:endParaRPr lang="fr-FR" sz="2400" dirty="0"/>
          </a:p>
        </p:txBody>
      </p:sp>
      <p:pic>
        <p:nvPicPr>
          <p:cNvPr id="6" name="Picture 3" descr="C:\Documents and Settings\MTrossat\Local Settings\Temporary Internet Files\Content.IE5\ICA5I40C\MC900411320[1].wmf"/>
          <p:cNvPicPr>
            <a:picLocks noChangeAspect="1" noChangeArrowheads="1"/>
          </p:cNvPicPr>
          <p:nvPr/>
        </p:nvPicPr>
        <p:blipFill>
          <a:blip r:embed="rId2" cstate="print"/>
          <a:srcRect/>
          <a:stretch>
            <a:fillRect/>
          </a:stretch>
        </p:blipFill>
        <p:spPr bwMode="auto">
          <a:xfrm>
            <a:off x="179512" y="4725144"/>
            <a:ext cx="792088" cy="632393"/>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0"/>
          </p:nvPr>
        </p:nvSpPr>
        <p:spPr>
          <a:xfrm>
            <a:off x="2267744" y="6381328"/>
            <a:ext cx="3960440" cy="324272"/>
          </a:xfrm>
        </p:spPr>
        <p:txBody>
          <a:bodyPr/>
          <a:lstStyle/>
          <a:p>
            <a:pPr>
              <a:defRPr/>
            </a:pPr>
            <a:r>
              <a:rPr lang="fr-FR" dirty="0" smtClean="0"/>
              <a:t>Inspection pédagogique régionale Physique - Chimie</a:t>
            </a:r>
            <a:endParaRPr lang="fr-FR" dirty="0"/>
          </a:p>
        </p:txBody>
      </p:sp>
      <p:sp>
        <p:nvSpPr>
          <p:cNvPr id="3" name="Espace réservé du numéro de diapositive 2"/>
          <p:cNvSpPr>
            <a:spLocks noGrp="1"/>
          </p:cNvSpPr>
          <p:nvPr>
            <p:ph type="sldNum" sz="quarter" idx="11"/>
          </p:nvPr>
        </p:nvSpPr>
        <p:spPr/>
        <p:txBody>
          <a:bodyPr/>
          <a:lstStyle/>
          <a:p>
            <a:pPr>
              <a:defRPr/>
            </a:pPr>
            <a:fld id="{56A5A9AC-BFBB-4C00-8B73-40AB423FF0CB}" type="slidenum">
              <a:rPr lang="fr-FR" smtClean="0"/>
              <a:pPr>
                <a:defRPr/>
              </a:pPr>
              <a:t>15</a:t>
            </a:fld>
            <a:endParaRPr lang="fr-FR" dirty="0"/>
          </a:p>
        </p:txBody>
      </p:sp>
      <p:sp>
        <p:nvSpPr>
          <p:cNvPr id="4" name="Rectangle 3"/>
          <p:cNvSpPr>
            <a:spLocks noChangeArrowheads="1"/>
          </p:cNvSpPr>
          <p:nvPr/>
        </p:nvSpPr>
        <p:spPr bwMode="auto">
          <a:xfrm>
            <a:off x="2051720" y="416858"/>
            <a:ext cx="6696695" cy="707886"/>
          </a:xfrm>
          <a:prstGeom prst="rect">
            <a:avLst/>
          </a:prstGeom>
          <a:noFill/>
          <a:ln w="9525">
            <a:noFill/>
            <a:miter lim="800000"/>
            <a:headEnd/>
            <a:tailEnd/>
          </a:ln>
        </p:spPr>
        <p:txBody>
          <a:bodyPr wrap="square">
            <a:spAutoFit/>
          </a:bodyPr>
          <a:lstStyle/>
          <a:p>
            <a:pPr algn="r"/>
            <a:r>
              <a:rPr lang="fr-FR" sz="4000" dirty="0" smtClean="0">
                <a:solidFill>
                  <a:schemeClr val="tx2"/>
                </a:solidFill>
              </a:rPr>
              <a:t>Des  questions fréquentes</a:t>
            </a:r>
            <a:endParaRPr lang="fr-FR" sz="4000" dirty="0">
              <a:solidFill>
                <a:schemeClr val="tx2"/>
              </a:solidFill>
            </a:endParaRPr>
          </a:p>
        </p:txBody>
      </p:sp>
      <p:sp>
        <p:nvSpPr>
          <p:cNvPr id="5" name="ZoneTexte 4"/>
          <p:cNvSpPr txBox="1"/>
          <p:nvPr/>
        </p:nvSpPr>
        <p:spPr>
          <a:xfrm>
            <a:off x="35496" y="1124744"/>
            <a:ext cx="9108504" cy="523220"/>
          </a:xfrm>
          <a:prstGeom prst="rect">
            <a:avLst/>
          </a:prstGeom>
          <a:noFill/>
        </p:spPr>
        <p:txBody>
          <a:bodyPr wrap="square" rtlCol="0">
            <a:spAutoFit/>
          </a:bodyPr>
          <a:lstStyle/>
          <a:p>
            <a:pPr>
              <a:buClr>
                <a:schemeClr val="bg2"/>
              </a:buClr>
              <a:buFont typeface="Wingdings" pitchFamily="2" charset="2"/>
              <a:buChar char="Ø"/>
            </a:pPr>
            <a:r>
              <a:rPr lang="fr-FR" sz="2800" b="1" i="1" dirty="0" smtClean="0"/>
              <a:t>A propos des incertitudes : </a:t>
            </a:r>
            <a:r>
              <a:rPr lang="fr-FR" b="1" i="1" dirty="0" smtClean="0"/>
              <a:t>(Cf. document académie de Nantes)</a:t>
            </a:r>
            <a:endParaRPr lang="fr-FR" sz="2400" dirty="0"/>
          </a:p>
        </p:txBody>
      </p:sp>
      <p:pic>
        <p:nvPicPr>
          <p:cNvPr id="319490" name="Picture 2"/>
          <p:cNvPicPr>
            <a:picLocks noChangeAspect="1" noChangeArrowheads="1"/>
          </p:cNvPicPr>
          <p:nvPr/>
        </p:nvPicPr>
        <p:blipFill>
          <a:blip r:embed="rId2" cstate="print"/>
          <a:srcRect/>
          <a:stretch>
            <a:fillRect/>
          </a:stretch>
        </p:blipFill>
        <p:spPr bwMode="auto">
          <a:xfrm>
            <a:off x="539552" y="1723603"/>
            <a:ext cx="8115300" cy="46577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0"/>
          </p:nvPr>
        </p:nvSpPr>
        <p:spPr>
          <a:xfrm>
            <a:off x="2267744" y="6381328"/>
            <a:ext cx="3960440" cy="324272"/>
          </a:xfrm>
        </p:spPr>
        <p:txBody>
          <a:bodyPr/>
          <a:lstStyle/>
          <a:p>
            <a:pPr>
              <a:defRPr/>
            </a:pPr>
            <a:r>
              <a:rPr lang="fr-FR" dirty="0" smtClean="0"/>
              <a:t>Inspection pédagogique régionale Physique - Chimie</a:t>
            </a:r>
            <a:endParaRPr lang="fr-FR" dirty="0"/>
          </a:p>
        </p:txBody>
      </p:sp>
      <p:sp>
        <p:nvSpPr>
          <p:cNvPr id="3" name="Espace réservé du numéro de diapositive 2"/>
          <p:cNvSpPr>
            <a:spLocks noGrp="1"/>
          </p:cNvSpPr>
          <p:nvPr>
            <p:ph type="sldNum" sz="quarter" idx="11"/>
          </p:nvPr>
        </p:nvSpPr>
        <p:spPr/>
        <p:txBody>
          <a:bodyPr/>
          <a:lstStyle/>
          <a:p>
            <a:pPr>
              <a:defRPr/>
            </a:pPr>
            <a:fld id="{56A5A9AC-BFBB-4C00-8B73-40AB423FF0CB}" type="slidenum">
              <a:rPr lang="fr-FR" smtClean="0"/>
              <a:pPr>
                <a:defRPr/>
              </a:pPr>
              <a:t>16</a:t>
            </a:fld>
            <a:endParaRPr lang="fr-FR" dirty="0"/>
          </a:p>
        </p:txBody>
      </p:sp>
      <p:sp>
        <p:nvSpPr>
          <p:cNvPr id="4" name="Rectangle 3"/>
          <p:cNvSpPr>
            <a:spLocks noChangeArrowheads="1"/>
          </p:cNvSpPr>
          <p:nvPr/>
        </p:nvSpPr>
        <p:spPr bwMode="auto">
          <a:xfrm>
            <a:off x="2051720" y="260648"/>
            <a:ext cx="6696695" cy="707886"/>
          </a:xfrm>
          <a:prstGeom prst="rect">
            <a:avLst/>
          </a:prstGeom>
          <a:noFill/>
          <a:ln w="9525">
            <a:noFill/>
            <a:miter lim="800000"/>
            <a:headEnd/>
            <a:tailEnd/>
          </a:ln>
        </p:spPr>
        <p:txBody>
          <a:bodyPr wrap="square">
            <a:spAutoFit/>
          </a:bodyPr>
          <a:lstStyle/>
          <a:p>
            <a:pPr algn="r"/>
            <a:r>
              <a:rPr lang="fr-FR" sz="4000" dirty="0" smtClean="0">
                <a:solidFill>
                  <a:schemeClr val="tx2"/>
                </a:solidFill>
              </a:rPr>
              <a:t>Des  questions fréquentes</a:t>
            </a:r>
            <a:endParaRPr lang="fr-FR" sz="4000" dirty="0">
              <a:solidFill>
                <a:schemeClr val="tx2"/>
              </a:solidFill>
            </a:endParaRPr>
          </a:p>
        </p:txBody>
      </p:sp>
      <p:graphicFrame>
        <p:nvGraphicFramePr>
          <p:cNvPr id="7" name="Espace réservé du contenu 3"/>
          <p:cNvGraphicFramePr>
            <a:graphicFrameLocks/>
          </p:cNvGraphicFramePr>
          <p:nvPr>
            <p:extLst>
              <p:ext uri="{D42A27DB-BD31-4B8C-83A1-F6EECF244321}">
                <p14:modId xmlns:p14="http://schemas.microsoft.com/office/powerpoint/2010/main" val="2543235655"/>
              </p:ext>
            </p:extLst>
          </p:nvPr>
        </p:nvGraphicFramePr>
        <p:xfrm>
          <a:off x="107504" y="1268760"/>
          <a:ext cx="9036496" cy="5236034"/>
        </p:xfrm>
        <a:graphic>
          <a:graphicData uri="http://schemas.openxmlformats.org/drawingml/2006/table">
            <a:tbl>
              <a:tblPr firstRow="1" bandRow="1">
                <a:tableStyleId>{5C22544A-7EE6-4342-B048-85BDC9FD1C3A}</a:tableStyleId>
              </a:tblPr>
              <a:tblGrid>
                <a:gridCol w="1725060"/>
                <a:gridCol w="3655718"/>
                <a:gridCol w="3655718"/>
              </a:tblGrid>
              <a:tr h="684050">
                <a:tc>
                  <a:txBody>
                    <a:bodyPr/>
                    <a:lstStyle/>
                    <a:p>
                      <a:r>
                        <a:rPr lang="fr-FR" sz="1800" dirty="0" smtClean="0">
                          <a:solidFill>
                            <a:schemeClr val="tx1"/>
                          </a:solidFill>
                        </a:rPr>
                        <a:t>Notions et contenus</a:t>
                      </a:r>
                      <a:endParaRPr lang="fr-FR" sz="1800" dirty="0">
                        <a:solidFill>
                          <a:schemeClr val="tx1"/>
                        </a:solidFill>
                      </a:endParaRPr>
                    </a:p>
                  </a:txBody>
                  <a:tcPr marL="91456" marR="91456" marT="45709" marB="45709">
                    <a:solidFill>
                      <a:schemeClr val="accent2">
                        <a:lumMod val="20000"/>
                        <a:lumOff val="80000"/>
                      </a:schemeClr>
                    </a:solidFill>
                  </a:tcPr>
                </a:tc>
                <a:tc>
                  <a:txBody>
                    <a:bodyPr/>
                    <a:lstStyle/>
                    <a:p>
                      <a:r>
                        <a:rPr lang="fr-FR" sz="1800" b="1" dirty="0" smtClean="0">
                          <a:solidFill>
                            <a:schemeClr val="tx1"/>
                          </a:solidFill>
                        </a:rPr>
                        <a:t>Compétences expérimentales</a:t>
                      </a:r>
                      <a:r>
                        <a:rPr lang="fr-FR" sz="1800" b="1" baseline="0" dirty="0" smtClean="0">
                          <a:solidFill>
                            <a:schemeClr val="tx1"/>
                          </a:solidFill>
                        </a:rPr>
                        <a:t> exigibles</a:t>
                      </a:r>
                      <a:endParaRPr lang="fr-FR" sz="1800" b="1" dirty="0">
                        <a:solidFill>
                          <a:schemeClr val="tx1"/>
                        </a:solidFill>
                      </a:endParaRPr>
                    </a:p>
                  </a:txBody>
                  <a:tcPr marL="91456" marR="91456" marT="45709" marB="45709">
                    <a:solidFill>
                      <a:schemeClr val="accent2">
                        <a:lumMod val="20000"/>
                        <a:lumOff val="80000"/>
                      </a:schemeClr>
                    </a:solidFill>
                  </a:tcPr>
                </a:tc>
                <a:tc>
                  <a:txBody>
                    <a:bodyPr/>
                    <a:lstStyle/>
                    <a:p>
                      <a:r>
                        <a:rPr lang="fr-FR" sz="1800" b="1" dirty="0" smtClean="0">
                          <a:solidFill>
                            <a:schemeClr val="tx1"/>
                          </a:solidFill>
                        </a:rPr>
                        <a:t>Commentaires </a:t>
                      </a:r>
                      <a:endParaRPr lang="fr-FR" sz="1800" b="1" dirty="0">
                        <a:solidFill>
                          <a:schemeClr val="tx1"/>
                        </a:solidFill>
                      </a:endParaRPr>
                    </a:p>
                  </a:txBody>
                  <a:tcPr marL="91456" marR="91456" marT="45709" marB="45709">
                    <a:solidFill>
                      <a:schemeClr val="accent2">
                        <a:lumMod val="20000"/>
                        <a:lumOff val="80000"/>
                      </a:schemeClr>
                    </a:solidFill>
                  </a:tcPr>
                </a:tc>
              </a:tr>
              <a:tr h="1260166">
                <a:tc>
                  <a:txBody>
                    <a:bodyPr/>
                    <a:lstStyle/>
                    <a:p>
                      <a:r>
                        <a:rPr lang="fr-FR" sz="1800" dirty="0" smtClean="0"/>
                        <a:t>Erreurs et notions associées</a:t>
                      </a:r>
                      <a:endParaRPr lang="fr-FR" sz="1800" dirty="0"/>
                    </a:p>
                  </a:txBody>
                  <a:tcPr marL="91456" marR="91456" marT="45709" marB="45709"/>
                </a:tc>
                <a:tc>
                  <a:txBody>
                    <a:bodyPr/>
                    <a:lstStyle/>
                    <a:p>
                      <a:r>
                        <a:rPr lang="fr-FR" sz="1400" dirty="0" smtClean="0"/>
                        <a:t>Identifier les différentes sources d’erreur</a:t>
                      </a:r>
                      <a:r>
                        <a:rPr lang="fr-FR" sz="1400" baseline="0" dirty="0" smtClean="0"/>
                        <a:t> (des limites du mesurage à la précision des mesures) lors d’une mesure : variabilités du phénomène et de l’acte de mesure (facteurs liés à l’opérateur, aux instruments, </a:t>
                      </a:r>
                      <a:r>
                        <a:rPr lang="fr-FR" sz="1400" baseline="0" dirty="0" err="1" smtClean="0"/>
                        <a:t>etc</a:t>
                      </a:r>
                      <a:r>
                        <a:rPr lang="fr-FR" sz="1400" baseline="0" dirty="0" smtClean="0"/>
                        <a:t> ,…)</a:t>
                      </a:r>
                      <a:endParaRPr lang="fr-FR" sz="1400" dirty="0"/>
                    </a:p>
                  </a:txBody>
                  <a:tcPr marL="91456" marR="91456" marT="45709" marB="45709"/>
                </a:tc>
                <a:tc>
                  <a:txBody>
                    <a:bodyPr/>
                    <a:lstStyle/>
                    <a:p>
                      <a:r>
                        <a:rPr lang="fr-FR" sz="1400" dirty="0" smtClean="0"/>
                        <a:t>Identifier les composantes de l'erreur : </a:t>
                      </a:r>
                      <a:r>
                        <a:rPr lang="fr-FR" sz="1400" smtClean="0"/>
                        <a:t>composantes </a:t>
                      </a:r>
                      <a:r>
                        <a:rPr lang="fr-FR" sz="1400" smtClean="0"/>
                        <a:t>aléatoires </a:t>
                      </a:r>
                      <a:r>
                        <a:rPr lang="fr-FR" sz="1400" dirty="0" smtClean="0"/>
                        <a:t>(erreurs de lecture, erreurs du à l’appareil,</a:t>
                      </a:r>
                      <a:r>
                        <a:rPr lang="fr-FR" sz="1400" baseline="0" dirty="0" smtClean="0"/>
                        <a:t> …) </a:t>
                      </a:r>
                      <a:r>
                        <a:rPr lang="fr-FR" sz="1400" dirty="0" smtClean="0"/>
                        <a:t>et les composantes systématiques  (</a:t>
                      </a:r>
                      <a:r>
                        <a:rPr lang="fr-FR" sz="1400" baseline="0" dirty="0" smtClean="0"/>
                        <a:t> erreur de méthode, défaut d’étalonnage, …)</a:t>
                      </a:r>
                      <a:endParaRPr lang="fr-FR" sz="1400" dirty="0"/>
                    </a:p>
                  </a:txBody>
                  <a:tcPr marL="91456" marR="91456" marT="45709" marB="45709"/>
                </a:tc>
              </a:tr>
              <a:tr h="2927955">
                <a:tc>
                  <a:txBody>
                    <a:bodyPr/>
                    <a:lstStyle/>
                    <a:p>
                      <a:r>
                        <a:rPr lang="fr-FR" sz="1800" dirty="0" smtClean="0"/>
                        <a:t>Incertitudes et notions associées</a:t>
                      </a:r>
                      <a:endParaRPr lang="fr-FR" sz="1800" dirty="0"/>
                    </a:p>
                  </a:txBody>
                  <a:tcPr marL="91456" marR="91456" marT="45709" marB="45709"/>
                </a:tc>
                <a:tc>
                  <a:txBody>
                    <a:bodyPr/>
                    <a:lstStyle/>
                    <a:p>
                      <a:r>
                        <a:rPr lang="fr-FR" sz="1400" dirty="0" smtClean="0"/>
                        <a:t>Evaluer et comparer les incertitudes associées à chaque source d’erreur.</a:t>
                      </a:r>
                    </a:p>
                    <a:p>
                      <a:endParaRPr lang="fr-FR" sz="1400" dirty="0" smtClean="0"/>
                    </a:p>
                    <a:p>
                      <a:r>
                        <a:rPr lang="fr-FR" sz="1400" dirty="0" smtClean="0"/>
                        <a:t>Evaluer l’incertitude de répétabilité à l’aide d’une formule d’évaluation fournie.</a:t>
                      </a:r>
                    </a:p>
                    <a:p>
                      <a:endParaRPr lang="fr-FR" sz="1400" dirty="0" smtClean="0"/>
                    </a:p>
                    <a:p>
                      <a:endParaRPr lang="fr-FR" sz="1400" dirty="0" smtClean="0"/>
                    </a:p>
                    <a:p>
                      <a:endParaRPr lang="fr-FR" sz="1400" dirty="0" smtClean="0"/>
                    </a:p>
                    <a:p>
                      <a:r>
                        <a:rPr lang="fr-FR" sz="1400" dirty="0" smtClean="0"/>
                        <a:t>Evaluer l’incertitude d’une mesure unique à l’aide d’un</a:t>
                      </a:r>
                      <a:r>
                        <a:rPr lang="fr-FR" sz="1400" baseline="0" dirty="0" smtClean="0"/>
                        <a:t> instrument de mesure.</a:t>
                      </a:r>
                    </a:p>
                    <a:p>
                      <a:endParaRPr lang="fr-FR" sz="1400" baseline="0" dirty="0" smtClean="0"/>
                    </a:p>
                    <a:p>
                      <a:r>
                        <a:rPr lang="fr-FR" sz="1400" baseline="0" dirty="0" smtClean="0"/>
                        <a:t>Evaluer, à l’aide d’une formule fournie, l’incertitude d’une mesure obtenue lors de la réalisation d’un protocole dans lequel interviennent plusieurs sources d’erreurs.</a:t>
                      </a:r>
                      <a:endParaRPr lang="fr-FR" sz="1600" dirty="0"/>
                    </a:p>
                  </a:txBody>
                  <a:tcPr marL="91456" marR="91456" marT="45709" marB="45709"/>
                </a:tc>
                <a:tc>
                  <a:txBody>
                    <a:bodyPr/>
                    <a:lstStyle/>
                    <a:p>
                      <a:endParaRPr lang="fr-FR" sz="1400" dirty="0" smtClean="0"/>
                    </a:p>
                    <a:p>
                      <a:endParaRPr lang="fr-FR" sz="1400" dirty="0" smtClean="0"/>
                    </a:p>
                    <a:p>
                      <a:endParaRPr lang="fr-FR" sz="14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sz="1400" dirty="0" smtClean="0"/>
                        <a:t>Incertitude de type A : utiliser un tableur ou les fonctions de la calculatrice pour obtenir</a:t>
                      </a:r>
                      <a:r>
                        <a:rPr lang="fr-FR" sz="1400" baseline="0" dirty="0" smtClean="0"/>
                        <a:t> l’écart-type expérimental </a:t>
                      </a:r>
                      <a:r>
                        <a:rPr lang="fr-FR" sz="1800" kern="1200" dirty="0" err="1" smtClean="0">
                          <a:solidFill>
                            <a:schemeClr val="dk1"/>
                          </a:solidFill>
                          <a:latin typeface="+mn-lt"/>
                          <a:ea typeface="+mn-ea"/>
                          <a:cs typeface="+mn-cs"/>
                        </a:rPr>
                        <a:t>s</a:t>
                      </a:r>
                      <a:r>
                        <a:rPr lang="fr-FR" sz="1800" kern="1200" baseline="-25000" dirty="0" err="1" smtClean="0">
                          <a:solidFill>
                            <a:schemeClr val="dk1"/>
                          </a:solidFill>
                          <a:latin typeface="+mn-lt"/>
                          <a:ea typeface="+mn-ea"/>
                          <a:cs typeface="+mn-cs"/>
                        </a:rPr>
                        <a:t>exp</a:t>
                      </a:r>
                      <a:r>
                        <a:rPr lang="fr-FR" sz="1800" kern="1200" baseline="-25000" dirty="0" smtClean="0">
                          <a:solidFill>
                            <a:schemeClr val="dk1"/>
                          </a:solidFill>
                          <a:latin typeface="+mn-lt"/>
                          <a:ea typeface="+mn-ea"/>
                          <a:cs typeface="+mn-cs"/>
                        </a:rPr>
                        <a:t> </a:t>
                      </a:r>
                      <a:r>
                        <a:rPr lang="fr-FR" sz="1800" kern="1200" dirty="0" smtClean="0">
                          <a:solidFill>
                            <a:schemeClr val="dk1"/>
                          </a:solidFill>
                          <a:latin typeface="+mn-lt"/>
                          <a:ea typeface="+mn-ea"/>
                          <a:cs typeface="+mn-cs"/>
                        </a:rPr>
                        <a:t> ou </a:t>
                      </a:r>
                      <a:r>
                        <a:rPr lang="fr-FR" sz="1800" kern="1200" dirty="0" err="1" smtClean="0">
                          <a:solidFill>
                            <a:schemeClr val="dk1"/>
                          </a:solidFill>
                          <a:latin typeface="+mn-lt"/>
                          <a:ea typeface="+mn-ea"/>
                          <a:cs typeface="+mn-cs"/>
                        </a:rPr>
                        <a:t>σ</a:t>
                      </a:r>
                      <a:r>
                        <a:rPr lang="fr-FR" sz="1800" kern="1200" baseline="-25000" dirty="0" err="1" smtClean="0">
                          <a:solidFill>
                            <a:schemeClr val="dk1"/>
                          </a:solidFill>
                          <a:latin typeface="+mn-lt"/>
                          <a:ea typeface="+mn-ea"/>
                          <a:cs typeface="+mn-cs"/>
                        </a:rPr>
                        <a:t>n</a:t>
                      </a:r>
                      <a:r>
                        <a:rPr lang="fr-FR" sz="1800" kern="1200" baseline="-25000" dirty="0" smtClean="0">
                          <a:solidFill>
                            <a:schemeClr val="dk1"/>
                          </a:solidFill>
                          <a:latin typeface="+mn-lt"/>
                          <a:ea typeface="+mn-ea"/>
                          <a:cs typeface="+mn-cs"/>
                        </a:rPr>
                        <a:t>-1 </a:t>
                      </a:r>
                    </a:p>
                    <a:p>
                      <a:pPr marL="0" marR="0" indent="0" algn="l" defTabSz="914400" rtl="0" eaLnBrk="1" fontAlgn="auto" latinLnBrk="0" hangingPunct="1">
                        <a:lnSpc>
                          <a:spcPct val="100000"/>
                        </a:lnSpc>
                        <a:spcBef>
                          <a:spcPts val="0"/>
                        </a:spcBef>
                        <a:spcAft>
                          <a:spcPts val="0"/>
                        </a:spcAft>
                        <a:buClrTx/>
                        <a:buSzTx/>
                        <a:buFontTx/>
                        <a:buNone/>
                        <a:tabLst/>
                        <a:defRPr/>
                      </a:pPr>
                      <a:r>
                        <a:rPr lang="fr-FR" sz="1400" kern="1200" baseline="0" dirty="0" smtClean="0">
                          <a:solidFill>
                            <a:schemeClr val="dk1"/>
                          </a:solidFill>
                          <a:latin typeface="+mn-lt"/>
                          <a:ea typeface="+mn-ea"/>
                          <a:cs typeface="+mn-cs"/>
                        </a:rPr>
                        <a:t>puis l’incertitude de </a:t>
                      </a:r>
                      <a:r>
                        <a:rPr lang="fr-FR" sz="1400" kern="1200" baseline="0" dirty="0" err="1" smtClean="0">
                          <a:solidFill>
                            <a:schemeClr val="dk1"/>
                          </a:solidFill>
                          <a:latin typeface="+mn-lt"/>
                          <a:ea typeface="+mn-ea"/>
                          <a:cs typeface="+mn-cs"/>
                        </a:rPr>
                        <a:t>répétabilité</a:t>
                      </a:r>
                      <a:r>
                        <a:rPr lang="fr-FR" sz="1400" kern="1200" baseline="0" dirty="0" smtClean="0">
                          <a:solidFill>
                            <a:schemeClr val="dk1"/>
                          </a:solidFill>
                          <a:latin typeface="+mn-lt"/>
                          <a:ea typeface="+mn-ea"/>
                          <a:cs typeface="+mn-cs"/>
                        </a:rPr>
                        <a:t> </a:t>
                      </a:r>
                      <a:r>
                        <a:rPr lang="fr-FR" sz="1800" kern="1200" dirty="0" err="1" smtClean="0">
                          <a:solidFill>
                            <a:schemeClr val="dk1"/>
                          </a:solidFill>
                          <a:latin typeface="+mn-lt"/>
                          <a:ea typeface="+mn-ea"/>
                          <a:cs typeface="+mn-cs"/>
                        </a:rPr>
                        <a:t>u</a:t>
                      </a:r>
                      <a:r>
                        <a:rPr lang="fr-FR" sz="1800" kern="1200" baseline="-25000" dirty="0" err="1" smtClean="0">
                          <a:solidFill>
                            <a:schemeClr val="dk1"/>
                          </a:solidFill>
                          <a:latin typeface="+mn-lt"/>
                          <a:ea typeface="+mn-ea"/>
                          <a:cs typeface="+mn-cs"/>
                        </a:rPr>
                        <a:t>rép</a:t>
                      </a:r>
                      <a:endParaRPr lang="fr-FR" sz="1800" kern="1200" baseline="-25000" dirty="0" smtClean="0">
                        <a:solidFill>
                          <a:schemeClr val="dk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fr-FR" sz="8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sz="1400" dirty="0" smtClean="0"/>
                        <a:t>Incertitude de type B : incertitude associée à la lecture avec un appareil numérique ou à graduations, un instrument étalonné, …</a:t>
                      </a: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kern="1200" baseline="0" dirty="0" smtClean="0">
                        <a:solidFill>
                          <a:schemeClr val="dk1"/>
                        </a:solidFill>
                        <a:latin typeface="+mn-lt"/>
                        <a:ea typeface="+mn-ea"/>
                        <a:cs typeface="+mn-cs"/>
                      </a:endParaRPr>
                    </a:p>
                    <a:p>
                      <a:r>
                        <a:rPr lang="fr-FR" sz="1400" dirty="0" smtClean="0"/>
                        <a:t>Incertitude type composée </a:t>
                      </a:r>
                      <a:r>
                        <a:rPr lang="fr-FR" sz="1400" baseline="0" dirty="0" smtClean="0"/>
                        <a:t> : </a:t>
                      </a:r>
                      <a:r>
                        <a:rPr lang="fr-FR" sz="1400" b="1" baseline="0" dirty="0" smtClean="0"/>
                        <a:t>formule fournie obligatoirement</a:t>
                      </a:r>
                      <a:endParaRPr lang="fr-FR" sz="1400" b="1" dirty="0" smtClean="0"/>
                    </a:p>
                    <a:p>
                      <a:endParaRPr lang="fr-FR" sz="1400" dirty="0"/>
                    </a:p>
                  </a:txBody>
                  <a:tcPr marL="91456" marR="91456" marT="45709" marB="45709"/>
                </a:tc>
              </a:tr>
            </a:tbl>
          </a:graphicData>
        </a:graphic>
      </p:graphicFrame>
      <p:sp>
        <p:nvSpPr>
          <p:cNvPr id="8" name="Rectangle 7"/>
          <p:cNvSpPr/>
          <p:nvPr/>
        </p:nvSpPr>
        <p:spPr>
          <a:xfrm>
            <a:off x="251520" y="836712"/>
            <a:ext cx="6665030" cy="369332"/>
          </a:xfrm>
          <a:prstGeom prst="rect">
            <a:avLst/>
          </a:prstGeom>
        </p:spPr>
        <p:txBody>
          <a:bodyPr wrap="none">
            <a:spAutoFit/>
          </a:bodyPr>
          <a:lstStyle/>
          <a:p>
            <a:r>
              <a:rPr lang="fr-FR" b="1" i="1" dirty="0" smtClean="0"/>
              <a:t>A propos des incertitudes : (Cf. préambule du programme) </a:t>
            </a:r>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0"/>
          </p:nvPr>
        </p:nvSpPr>
        <p:spPr>
          <a:xfrm>
            <a:off x="2267744" y="6381328"/>
            <a:ext cx="3960440" cy="324272"/>
          </a:xfrm>
        </p:spPr>
        <p:txBody>
          <a:bodyPr/>
          <a:lstStyle/>
          <a:p>
            <a:pPr>
              <a:defRPr/>
            </a:pPr>
            <a:r>
              <a:rPr lang="fr-FR" dirty="0" smtClean="0"/>
              <a:t>Inspection pédagogique régionale Physique - Chimie</a:t>
            </a:r>
            <a:endParaRPr lang="fr-FR" dirty="0"/>
          </a:p>
        </p:txBody>
      </p:sp>
      <p:sp>
        <p:nvSpPr>
          <p:cNvPr id="3" name="Espace réservé du numéro de diapositive 2"/>
          <p:cNvSpPr>
            <a:spLocks noGrp="1"/>
          </p:cNvSpPr>
          <p:nvPr>
            <p:ph type="sldNum" sz="quarter" idx="11"/>
          </p:nvPr>
        </p:nvSpPr>
        <p:spPr/>
        <p:txBody>
          <a:bodyPr/>
          <a:lstStyle/>
          <a:p>
            <a:pPr>
              <a:defRPr/>
            </a:pPr>
            <a:fld id="{56A5A9AC-BFBB-4C00-8B73-40AB423FF0CB}" type="slidenum">
              <a:rPr lang="fr-FR" smtClean="0"/>
              <a:pPr>
                <a:defRPr/>
              </a:pPr>
              <a:t>17</a:t>
            </a:fld>
            <a:endParaRPr lang="fr-FR" dirty="0"/>
          </a:p>
        </p:txBody>
      </p:sp>
      <p:graphicFrame>
        <p:nvGraphicFramePr>
          <p:cNvPr id="7" name="Espace réservé du contenu 3"/>
          <p:cNvGraphicFramePr>
            <a:graphicFrameLocks/>
          </p:cNvGraphicFramePr>
          <p:nvPr/>
        </p:nvGraphicFramePr>
        <p:xfrm>
          <a:off x="179512" y="662380"/>
          <a:ext cx="8856984" cy="6078988"/>
        </p:xfrm>
        <a:graphic>
          <a:graphicData uri="http://schemas.openxmlformats.org/drawingml/2006/table">
            <a:tbl>
              <a:tblPr firstRow="1" bandRow="1">
                <a:tableStyleId>{5C22544A-7EE6-4342-B048-85BDC9FD1C3A}</a:tableStyleId>
              </a:tblPr>
              <a:tblGrid>
                <a:gridCol w="1690792"/>
                <a:gridCol w="3583096"/>
                <a:gridCol w="3583096"/>
              </a:tblGrid>
              <a:tr h="684050">
                <a:tc>
                  <a:txBody>
                    <a:bodyPr/>
                    <a:lstStyle/>
                    <a:p>
                      <a:r>
                        <a:rPr lang="fr-FR" sz="1800" dirty="0" smtClean="0">
                          <a:solidFill>
                            <a:schemeClr val="tx1"/>
                          </a:solidFill>
                        </a:rPr>
                        <a:t>Notions et contenus</a:t>
                      </a:r>
                      <a:endParaRPr lang="fr-FR" sz="1800" dirty="0">
                        <a:solidFill>
                          <a:schemeClr val="tx1"/>
                        </a:solidFill>
                      </a:endParaRPr>
                    </a:p>
                  </a:txBody>
                  <a:tcPr marL="91456" marR="91456" marT="45709" marB="45709">
                    <a:solidFill>
                      <a:schemeClr val="accent2">
                        <a:lumMod val="20000"/>
                        <a:lumOff val="80000"/>
                      </a:schemeClr>
                    </a:solidFill>
                  </a:tcPr>
                </a:tc>
                <a:tc>
                  <a:txBody>
                    <a:bodyPr/>
                    <a:lstStyle/>
                    <a:p>
                      <a:r>
                        <a:rPr lang="fr-FR" sz="1800" b="1" dirty="0" smtClean="0">
                          <a:solidFill>
                            <a:schemeClr val="tx1"/>
                          </a:solidFill>
                        </a:rPr>
                        <a:t>Compétences expérimentales</a:t>
                      </a:r>
                      <a:r>
                        <a:rPr lang="fr-FR" sz="1800" b="1" baseline="0" dirty="0" smtClean="0">
                          <a:solidFill>
                            <a:schemeClr val="tx1"/>
                          </a:solidFill>
                        </a:rPr>
                        <a:t> exigibles</a:t>
                      </a:r>
                      <a:endParaRPr lang="fr-FR" sz="1800" b="1" dirty="0">
                        <a:solidFill>
                          <a:schemeClr val="tx1"/>
                        </a:solidFill>
                      </a:endParaRPr>
                    </a:p>
                  </a:txBody>
                  <a:tcPr marL="91456" marR="91456" marT="45709" marB="45709">
                    <a:solidFill>
                      <a:schemeClr val="accent2">
                        <a:lumMod val="20000"/>
                        <a:lumOff val="80000"/>
                      </a:schemeClr>
                    </a:solidFill>
                  </a:tcPr>
                </a:tc>
                <a:tc>
                  <a:txBody>
                    <a:bodyPr/>
                    <a:lstStyle/>
                    <a:p>
                      <a:r>
                        <a:rPr lang="fr-FR" sz="1800" b="1" dirty="0" smtClean="0">
                          <a:solidFill>
                            <a:schemeClr val="tx1"/>
                          </a:solidFill>
                        </a:rPr>
                        <a:t>Commentaires </a:t>
                      </a:r>
                      <a:endParaRPr lang="fr-FR" sz="1800" b="1" dirty="0">
                        <a:solidFill>
                          <a:schemeClr val="tx1"/>
                        </a:solidFill>
                      </a:endParaRPr>
                    </a:p>
                  </a:txBody>
                  <a:tcPr marL="91456" marR="91456" marT="45709" marB="45709">
                    <a:solidFill>
                      <a:schemeClr val="accent2">
                        <a:lumMod val="20000"/>
                        <a:lumOff val="80000"/>
                      </a:schemeClr>
                    </a:solidFill>
                  </a:tcPr>
                </a:tc>
              </a:tr>
              <a:tr h="126016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dirty="0" smtClean="0">
                          <a:ln>
                            <a:noFill/>
                          </a:ln>
                          <a:solidFill>
                            <a:srgbClr val="000000"/>
                          </a:solidFill>
                          <a:effectLst/>
                          <a:latin typeface="Arial" pitchFamily="34" charset="0"/>
                        </a:rPr>
                        <a:t>Expression et acceptabilité du résultat</a:t>
                      </a:r>
                    </a:p>
                  </a:txBody>
                  <a:tcPr marL="91456" marR="91456" marT="45709" marB="45709"/>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000000"/>
                          </a:solidFill>
                          <a:effectLst/>
                          <a:latin typeface="Arial" pitchFamily="34" charset="0"/>
                        </a:rPr>
                        <a:t>Maîtriser l’usage des chiffres significatifs et l’écriture scientifique. Associer l’incertitude à cette écriture.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rgbClr val="000000"/>
                        </a:solidFill>
                        <a:effectLst/>
                        <a:latin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000000"/>
                          </a:solidFill>
                          <a:effectLst/>
                          <a:latin typeface="Arial" pitchFamily="34" charset="0"/>
                        </a:rPr>
                        <a:t>Exprimer le résultat d’une opération de mesure par une valeur issue éventuellement d’une moyenne et une incertitude de mesure associée à un niveau de confiance.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rgbClr val="000000"/>
                        </a:solidFill>
                        <a:effectLst/>
                        <a:latin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rgbClr val="000000"/>
                        </a:solidFill>
                        <a:effectLst/>
                        <a:latin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000000"/>
                          </a:solidFill>
                          <a:effectLst/>
                          <a:latin typeface="Arial" pitchFamily="34" charset="0"/>
                        </a:rPr>
                        <a:t>Evaluer la précision relative.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rgbClr val="000000"/>
                        </a:solidFill>
                        <a:effectLst/>
                        <a:latin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000000"/>
                          </a:solidFill>
                          <a:effectLst/>
                          <a:latin typeface="Arial" pitchFamily="34" charset="0"/>
                        </a:rPr>
                        <a:t>Déterminer les mesures à conserver en fonction d’un critère donné.</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rgbClr val="000000"/>
                        </a:solidFill>
                        <a:effectLst/>
                        <a:latin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rgbClr val="000000"/>
                        </a:solidFill>
                        <a:effectLst/>
                        <a:latin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000000"/>
                          </a:solidFill>
                          <a:effectLst/>
                          <a:latin typeface="Arial" pitchFamily="34" charset="0"/>
                        </a:rPr>
                        <a:t>Commenter le résultat d’une opération de mesure en le comparant à une valeur de référence.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rgbClr val="000000"/>
                        </a:solidFill>
                        <a:effectLst/>
                        <a:latin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000000"/>
                          </a:solidFill>
                          <a:effectLst/>
                          <a:latin typeface="Arial" pitchFamily="34" charset="0"/>
                        </a:rPr>
                        <a:t>Faire des propositions pour améliorer la démarche.</a:t>
                      </a:r>
                    </a:p>
                    <a:p>
                      <a:endParaRPr lang="fr-FR" sz="1400" dirty="0"/>
                    </a:p>
                  </a:txBody>
                  <a:tcPr marL="91456" marR="91456" marT="45709" marB="45709"/>
                </a:tc>
                <a:tc>
                  <a:txBody>
                    <a:bodyPr/>
                    <a:lstStyle/>
                    <a:p>
                      <a:r>
                        <a:rPr lang="fr-FR" sz="1400" dirty="0" smtClean="0"/>
                        <a:t>Si</a:t>
                      </a:r>
                      <a:r>
                        <a:rPr lang="fr-FR" sz="1400" baseline="0" dirty="0" smtClean="0"/>
                        <a:t> le résultat est au 1/10</a:t>
                      </a:r>
                      <a:r>
                        <a:rPr lang="fr-FR" sz="1400" baseline="30000" dirty="0" smtClean="0"/>
                        <a:t>ème </a:t>
                      </a:r>
                      <a:r>
                        <a:rPr lang="fr-FR" sz="1400" baseline="0" dirty="0" smtClean="0"/>
                        <a:t>, l’incertitude doit être au 1/10</a:t>
                      </a:r>
                      <a:r>
                        <a:rPr lang="fr-FR" sz="1400" baseline="30000" dirty="0" smtClean="0"/>
                        <a:t>ème</a:t>
                      </a:r>
                      <a:r>
                        <a:rPr lang="fr-FR" sz="1400" baseline="0" dirty="0" smtClean="0"/>
                        <a:t>  . </a:t>
                      </a:r>
                      <a:endParaRPr lang="fr-FR" sz="1400" baseline="30000" dirty="0" smtClean="0"/>
                    </a:p>
                    <a:p>
                      <a:r>
                        <a:rPr lang="fr-FR" sz="1400" dirty="0" smtClean="0"/>
                        <a:t>(Si</a:t>
                      </a:r>
                      <a:r>
                        <a:rPr lang="fr-FR" sz="1400" baseline="0" dirty="0" smtClean="0"/>
                        <a:t> le résultat est au 1/100</a:t>
                      </a:r>
                      <a:r>
                        <a:rPr lang="fr-FR" sz="1400" baseline="30000" dirty="0" smtClean="0"/>
                        <a:t>ème </a:t>
                      </a:r>
                      <a:r>
                        <a:rPr lang="fr-FR" sz="1400" baseline="0" dirty="0" smtClean="0"/>
                        <a:t>, l’incertitude doit être au 1/100</a:t>
                      </a:r>
                      <a:r>
                        <a:rPr lang="fr-FR" sz="1400" baseline="30000" dirty="0" smtClean="0"/>
                        <a:t>ème.</a:t>
                      </a:r>
                      <a:r>
                        <a:rPr lang="fr-FR" sz="1400" baseline="0" dirty="0" smtClean="0"/>
                        <a:t> …)</a:t>
                      </a:r>
                    </a:p>
                    <a:p>
                      <a:r>
                        <a:rPr lang="fr-FR" sz="1400" baseline="0" dirty="0" smtClean="0"/>
                        <a:t>M = m </a:t>
                      </a:r>
                      <a:r>
                        <a:rPr lang="fr-FR" sz="1400" i="0" kern="1200" dirty="0" smtClean="0">
                          <a:solidFill>
                            <a:schemeClr val="dk1"/>
                          </a:solidFill>
                          <a:latin typeface="+mn-lt"/>
                          <a:ea typeface="+mn-ea"/>
                          <a:cs typeface="+mn-cs"/>
                          <a:sym typeface="Symbol"/>
                        </a:rPr>
                        <a:t></a:t>
                      </a:r>
                      <a:r>
                        <a:rPr lang="fr-FR" sz="1400" i="1" kern="1200" dirty="0" smtClean="0">
                          <a:solidFill>
                            <a:schemeClr val="dk1"/>
                          </a:solidFill>
                          <a:latin typeface="+mn-lt"/>
                          <a:ea typeface="+mn-ea"/>
                          <a:cs typeface="+mn-cs"/>
                        </a:rPr>
                        <a:t> </a:t>
                      </a:r>
                      <a:r>
                        <a:rPr lang="fr-FR" sz="1400" i="0" kern="1200" dirty="0" smtClean="0">
                          <a:solidFill>
                            <a:schemeClr val="dk1"/>
                          </a:solidFill>
                          <a:latin typeface="+mn-lt"/>
                          <a:ea typeface="+mn-ea"/>
                          <a:cs typeface="+mn-cs"/>
                        </a:rPr>
                        <a:t>U(M) où m est la valeur mesurée ou une valeur moyenne.</a:t>
                      </a:r>
                    </a:p>
                    <a:p>
                      <a:r>
                        <a:rPr lang="fr-FR" sz="1400" i="0" kern="1200" baseline="0" dirty="0" smtClean="0">
                          <a:solidFill>
                            <a:schemeClr val="dk1"/>
                          </a:solidFill>
                          <a:latin typeface="+mn-lt"/>
                          <a:ea typeface="+mn-ea"/>
                          <a:cs typeface="+mn-cs"/>
                        </a:rPr>
                        <a:t>L’incertitude de mesure ou incertitude élargie U(M) dépend du niveau de confiance. Elle se déduit de l’incertitude-type u(M) : </a:t>
                      </a:r>
                      <a:r>
                        <a:rPr lang="fr-FR" sz="1400" b="1" i="0" kern="1200" baseline="0" dirty="0" smtClean="0">
                          <a:solidFill>
                            <a:schemeClr val="dk1"/>
                          </a:solidFill>
                          <a:latin typeface="+mn-lt"/>
                          <a:ea typeface="+mn-ea"/>
                          <a:cs typeface="+mn-cs"/>
                        </a:rPr>
                        <a:t>U(M) = k. u(M) </a:t>
                      </a:r>
                      <a:r>
                        <a:rPr lang="fr-FR" sz="1400" i="0" kern="1200" baseline="0" dirty="0" smtClean="0">
                          <a:solidFill>
                            <a:schemeClr val="dk1"/>
                          </a:solidFill>
                          <a:latin typeface="+mn-lt"/>
                          <a:ea typeface="+mn-ea"/>
                          <a:cs typeface="+mn-cs"/>
                        </a:rPr>
                        <a:t>(avec k = 2 pour un niveau de confiance de 95 %).</a:t>
                      </a:r>
                    </a:p>
                    <a:p>
                      <a:pPr marL="0" marR="0" indent="0" algn="l" defTabSz="914400" rtl="0" eaLnBrk="1" fontAlgn="auto" latinLnBrk="0" hangingPunct="1">
                        <a:lnSpc>
                          <a:spcPct val="100000"/>
                        </a:lnSpc>
                        <a:spcBef>
                          <a:spcPts val="0"/>
                        </a:spcBef>
                        <a:spcAft>
                          <a:spcPts val="0"/>
                        </a:spcAft>
                        <a:buClrTx/>
                        <a:buSzTx/>
                        <a:buFontTx/>
                        <a:buNone/>
                        <a:tabLst/>
                        <a:defRPr/>
                      </a:pPr>
                      <a:r>
                        <a:rPr lang="fr-FR" sz="1400" i="0" baseline="0" dirty="0" smtClean="0"/>
                        <a:t>Déterminer l’incertitude relative soit le rapport U(M)/m .</a:t>
                      </a:r>
                    </a:p>
                    <a:p>
                      <a:pPr marL="0" marR="0" indent="0" algn="l" defTabSz="914400" rtl="0" eaLnBrk="1" fontAlgn="auto" latinLnBrk="0" hangingPunct="1">
                        <a:lnSpc>
                          <a:spcPct val="100000"/>
                        </a:lnSpc>
                        <a:spcBef>
                          <a:spcPts val="0"/>
                        </a:spcBef>
                        <a:spcAft>
                          <a:spcPts val="0"/>
                        </a:spcAft>
                        <a:buClrTx/>
                        <a:buSzTx/>
                        <a:buFontTx/>
                        <a:buNone/>
                        <a:tabLst/>
                        <a:defRPr/>
                      </a:pPr>
                      <a:r>
                        <a:rPr lang="fr-FR" sz="1400" i="0" kern="1200" baseline="0" dirty="0" smtClean="0">
                          <a:solidFill>
                            <a:schemeClr val="dk1"/>
                          </a:solidFill>
                          <a:latin typeface="+mn-lt"/>
                          <a:ea typeface="+mn-ea"/>
                          <a:cs typeface="+mn-cs"/>
                        </a:rPr>
                        <a:t>Rejeter les valeurs qui s'écartent trop de la valeur moyenne et refaire le calcul de la moyenne (pour un graphique, éliminer les points trop éloignés de la courbe). </a:t>
                      </a:r>
                      <a:endParaRPr lang="fr-FR" sz="1800" kern="1200" dirty="0" smtClean="0">
                        <a:solidFill>
                          <a:schemeClr val="dk1"/>
                        </a:solidFill>
                        <a:latin typeface="+mn-lt"/>
                        <a:ea typeface="+mn-ea"/>
                        <a:cs typeface="+mn-cs"/>
                      </a:endParaRPr>
                    </a:p>
                    <a:p>
                      <a:r>
                        <a:rPr lang="fr-FR" sz="1400" i="0" baseline="0" dirty="0" smtClean="0"/>
                        <a:t>On peut calculer l’écart relatif  (exprimé en %) à la valeur de référence.</a:t>
                      </a:r>
                    </a:p>
                    <a:p>
                      <a:endParaRPr lang="fr-FR" sz="1200" i="0" baseline="0" dirty="0" smtClean="0"/>
                    </a:p>
                    <a:p>
                      <a:r>
                        <a:rPr lang="fr-FR" sz="1400" i="0" baseline="0" dirty="0" smtClean="0"/>
                        <a:t>Exemples : Le matériel n’a pas été utilisé correctement (</a:t>
                      </a:r>
                      <a:r>
                        <a:rPr lang="fr-FR" sz="1400" i="0" baseline="0" dirty="0" err="1" smtClean="0"/>
                        <a:t>pb</a:t>
                      </a:r>
                      <a:r>
                        <a:rPr lang="fr-FR" sz="1400" i="0" baseline="0" dirty="0" smtClean="0"/>
                        <a:t> d’étalonnage,…)</a:t>
                      </a:r>
                    </a:p>
                    <a:p>
                      <a:r>
                        <a:rPr lang="fr-FR" sz="1400" i="0" baseline="0" dirty="0" smtClean="0"/>
                        <a:t>Le protocole peut être amélioré …</a:t>
                      </a:r>
                    </a:p>
                    <a:p>
                      <a:r>
                        <a:rPr lang="fr-FR" sz="1400" i="0" baseline="0" dirty="0" smtClean="0"/>
                        <a:t>Le nombre de mesures aurait du être plus important …</a:t>
                      </a:r>
                    </a:p>
                  </a:txBody>
                  <a:tcPr marL="91456" marR="91456" marT="45709" marB="45709"/>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0"/>
          </p:nvPr>
        </p:nvSpPr>
        <p:spPr>
          <a:xfrm>
            <a:off x="2267744" y="6381328"/>
            <a:ext cx="3960440" cy="324272"/>
          </a:xfrm>
        </p:spPr>
        <p:txBody>
          <a:bodyPr/>
          <a:lstStyle/>
          <a:p>
            <a:pPr>
              <a:defRPr/>
            </a:pPr>
            <a:r>
              <a:rPr lang="fr-FR" dirty="0" smtClean="0"/>
              <a:t>Inspection pédagogique régionale Physique - Chimie</a:t>
            </a:r>
            <a:endParaRPr lang="fr-FR" dirty="0"/>
          </a:p>
        </p:txBody>
      </p:sp>
      <p:sp>
        <p:nvSpPr>
          <p:cNvPr id="3" name="Espace réservé du numéro de diapositive 2"/>
          <p:cNvSpPr>
            <a:spLocks noGrp="1"/>
          </p:cNvSpPr>
          <p:nvPr>
            <p:ph type="sldNum" sz="quarter" idx="11"/>
          </p:nvPr>
        </p:nvSpPr>
        <p:spPr/>
        <p:txBody>
          <a:bodyPr/>
          <a:lstStyle/>
          <a:p>
            <a:pPr>
              <a:defRPr/>
            </a:pPr>
            <a:fld id="{56A5A9AC-BFBB-4C00-8B73-40AB423FF0CB}" type="slidenum">
              <a:rPr lang="fr-FR" smtClean="0"/>
              <a:pPr>
                <a:defRPr/>
              </a:pPr>
              <a:t>18</a:t>
            </a:fld>
            <a:endParaRPr lang="fr-FR" dirty="0"/>
          </a:p>
        </p:txBody>
      </p:sp>
      <p:sp>
        <p:nvSpPr>
          <p:cNvPr id="4" name="Rectangle 3"/>
          <p:cNvSpPr>
            <a:spLocks noChangeArrowheads="1"/>
          </p:cNvSpPr>
          <p:nvPr/>
        </p:nvSpPr>
        <p:spPr bwMode="auto">
          <a:xfrm>
            <a:off x="2051720" y="416858"/>
            <a:ext cx="6696695" cy="707886"/>
          </a:xfrm>
          <a:prstGeom prst="rect">
            <a:avLst/>
          </a:prstGeom>
          <a:noFill/>
          <a:ln w="9525">
            <a:noFill/>
            <a:miter lim="800000"/>
            <a:headEnd/>
            <a:tailEnd/>
          </a:ln>
        </p:spPr>
        <p:txBody>
          <a:bodyPr wrap="square">
            <a:spAutoFit/>
          </a:bodyPr>
          <a:lstStyle/>
          <a:p>
            <a:pPr algn="r"/>
            <a:r>
              <a:rPr lang="fr-FR" sz="4000" dirty="0" smtClean="0">
                <a:solidFill>
                  <a:schemeClr val="tx2"/>
                </a:solidFill>
              </a:rPr>
              <a:t>Des  questions fréquentes</a:t>
            </a:r>
            <a:endParaRPr lang="fr-FR" sz="4000" dirty="0">
              <a:solidFill>
                <a:schemeClr val="tx2"/>
              </a:solidFill>
            </a:endParaRPr>
          </a:p>
        </p:txBody>
      </p:sp>
      <p:sp>
        <p:nvSpPr>
          <p:cNvPr id="5" name="ZoneTexte 4"/>
          <p:cNvSpPr txBox="1"/>
          <p:nvPr/>
        </p:nvSpPr>
        <p:spPr>
          <a:xfrm>
            <a:off x="72008" y="1124744"/>
            <a:ext cx="8964488" cy="5109091"/>
          </a:xfrm>
          <a:prstGeom prst="rect">
            <a:avLst/>
          </a:prstGeom>
          <a:noFill/>
        </p:spPr>
        <p:txBody>
          <a:bodyPr wrap="square" rtlCol="0">
            <a:spAutoFit/>
          </a:bodyPr>
          <a:lstStyle/>
          <a:p>
            <a:pPr>
              <a:buClr>
                <a:schemeClr val="bg2"/>
              </a:buClr>
              <a:buFont typeface="Wingdings" pitchFamily="2" charset="2"/>
              <a:buChar char="Ø"/>
            </a:pPr>
            <a:r>
              <a:rPr lang="fr-FR" sz="2800" b="1" i="1" dirty="0" smtClean="0"/>
              <a:t> A propos de la partie « Images numériques » du programme :  </a:t>
            </a:r>
          </a:p>
          <a:p>
            <a:pPr>
              <a:buClr>
                <a:schemeClr val="bg2"/>
              </a:buClr>
            </a:pPr>
            <a:r>
              <a:rPr lang="fr-FR" sz="2400" dirty="0" smtClean="0"/>
              <a:t>- Thème abordé à la journée de décembre </a:t>
            </a:r>
          </a:p>
          <a:p>
            <a:pPr>
              <a:buClr>
                <a:schemeClr val="bg2"/>
              </a:buClr>
            </a:pPr>
            <a:r>
              <a:rPr lang="fr-FR" sz="2400" dirty="0" smtClean="0"/>
              <a:t>- Un document en ligne sur le site académique</a:t>
            </a:r>
            <a:r>
              <a:rPr lang="fr-FR" sz="2800" dirty="0" smtClean="0"/>
              <a:t>  : </a:t>
            </a:r>
          </a:p>
          <a:p>
            <a:pPr>
              <a:buClr>
                <a:schemeClr val="bg2"/>
              </a:buClr>
            </a:pPr>
            <a:r>
              <a:rPr lang="fr-FR" sz="1600" dirty="0" smtClean="0"/>
              <a:t>http://www.ac-nancy-metz.fr/enseign/physique/Nouveau_Lycee/Terminale%20S/Terminale_S.htm</a:t>
            </a:r>
            <a:endParaRPr lang="fr-FR" sz="2400" dirty="0" smtClean="0"/>
          </a:p>
          <a:p>
            <a:pPr>
              <a:buClr>
                <a:schemeClr val="bg2"/>
              </a:buClr>
              <a:buFont typeface="Wingdings" pitchFamily="2" charset="2"/>
              <a:buChar char="Ø"/>
            </a:pPr>
            <a:endParaRPr lang="fr-FR" sz="2800" b="1" i="1" dirty="0" smtClean="0"/>
          </a:p>
          <a:p>
            <a:pPr>
              <a:buClr>
                <a:schemeClr val="bg2"/>
              </a:buClr>
              <a:buFont typeface="Wingdings" pitchFamily="2" charset="2"/>
              <a:buChar char="Ø"/>
            </a:pPr>
            <a:endParaRPr lang="fr-FR" sz="1400" b="1" i="1" dirty="0" smtClean="0"/>
          </a:p>
          <a:p>
            <a:pPr>
              <a:buClr>
                <a:schemeClr val="bg2"/>
              </a:buClr>
              <a:buFont typeface="Wingdings" pitchFamily="2" charset="2"/>
              <a:buChar char="Ø"/>
            </a:pPr>
            <a:r>
              <a:rPr lang="fr-FR" sz="2800" b="1" i="1" dirty="0" smtClean="0"/>
              <a:t>A propos la résolution de problèmes : </a:t>
            </a:r>
          </a:p>
          <a:p>
            <a:pPr>
              <a:buClr>
                <a:schemeClr val="bg2"/>
              </a:buClr>
            </a:pPr>
            <a:r>
              <a:rPr lang="fr-FR" sz="2400" dirty="0" smtClean="0"/>
              <a:t>- Thème abordé plus longuement à la journée de décembre</a:t>
            </a:r>
          </a:p>
          <a:p>
            <a:pPr>
              <a:buClr>
                <a:schemeClr val="bg2"/>
              </a:buClr>
            </a:pPr>
            <a:r>
              <a:rPr lang="fr-FR" sz="2400" dirty="0" smtClean="0"/>
              <a:t>- Un document en ligne sur le site </a:t>
            </a:r>
            <a:r>
              <a:rPr lang="fr-FR" sz="2400" dirty="0" err="1" smtClean="0"/>
              <a:t>Eduscol</a:t>
            </a:r>
            <a:r>
              <a:rPr lang="fr-FR" sz="2400" dirty="0" smtClean="0"/>
              <a:t>  </a:t>
            </a:r>
          </a:p>
          <a:p>
            <a:pPr>
              <a:buClr>
                <a:schemeClr val="bg2"/>
              </a:buClr>
            </a:pPr>
            <a:r>
              <a:rPr lang="fr-FR" dirty="0" smtClean="0">
                <a:hlinkClick r:id="rId2"/>
              </a:rPr>
              <a:t>http://eduscol.education.fr/cid60323/ressources-pour-le-lycee.html</a:t>
            </a:r>
            <a:r>
              <a:rPr lang="fr-FR" dirty="0" smtClean="0"/>
              <a:t> </a:t>
            </a:r>
          </a:p>
          <a:p>
            <a:pPr>
              <a:buClr>
                <a:schemeClr val="bg2"/>
              </a:buClr>
            </a:pPr>
            <a:endParaRPr lang="fr-FR" dirty="0" smtClean="0"/>
          </a:p>
          <a:p>
            <a:pPr>
              <a:buClr>
                <a:schemeClr val="bg2"/>
              </a:buClr>
            </a:pPr>
            <a:endParaRPr lang="fr-FR" sz="2400" dirty="0" smtClean="0"/>
          </a:p>
          <a:p>
            <a:pPr>
              <a:buClr>
                <a:schemeClr val="bg2"/>
              </a:buClr>
              <a:buFont typeface="Wingdings" pitchFamily="2" charset="2"/>
              <a:buChar char="Ø"/>
            </a:pPr>
            <a:endParaRPr lang="fr-FR"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0"/>
          </p:nvPr>
        </p:nvSpPr>
        <p:spPr>
          <a:xfrm>
            <a:off x="2267744" y="6381328"/>
            <a:ext cx="3960440" cy="324272"/>
          </a:xfrm>
        </p:spPr>
        <p:txBody>
          <a:bodyPr/>
          <a:lstStyle/>
          <a:p>
            <a:pPr>
              <a:defRPr/>
            </a:pPr>
            <a:r>
              <a:rPr lang="fr-FR" dirty="0" smtClean="0"/>
              <a:t>Inspection pédagogique régionale Physique - Chimie</a:t>
            </a:r>
            <a:endParaRPr lang="fr-FR" dirty="0"/>
          </a:p>
        </p:txBody>
      </p:sp>
      <p:sp>
        <p:nvSpPr>
          <p:cNvPr id="3" name="Espace réservé du numéro de diapositive 2"/>
          <p:cNvSpPr>
            <a:spLocks noGrp="1"/>
          </p:cNvSpPr>
          <p:nvPr>
            <p:ph type="sldNum" sz="quarter" idx="11"/>
          </p:nvPr>
        </p:nvSpPr>
        <p:spPr/>
        <p:txBody>
          <a:bodyPr/>
          <a:lstStyle/>
          <a:p>
            <a:pPr>
              <a:defRPr/>
            </a:pPr>
            <a:fld id="{56A5A9AC-BFBB-4C00-8B73-40AB423FF0CB}" type="slidenum">
              <a:rPr lang="fr-FR" smtClean="0"/>
              <a:pPr>
                <a:defRPr/>
              </a:pPr>
              <a:t>19</a:t>
            </a:fld>
            <a:endParaRPr lang="fr-FR" dirty="0"/>
          </a:p>
        </p:txBody>
      </p:sp>
      <p:sp>
        <p:nvSpPr>
          <p:cNvPr id="4" name="Rectangle 3"/>
          <p:cNvSpPr>
            <a:spLocks noChangeArrowheads="1"/>
          </p:cNvSpPr>
          <p:nvPr/>
        </p:nvSpPr>
        <p:spPr bwMode="auto">
          <a:xfrm>
            <a:off x="2051720" y="416858"/>
            <a:ext cx="6696695" cy="707886"/>
          </a:xfrm>
          <a:prstGeom prst="rect">
            <a:avLst/>
          </a:prstGeom>
          <a:noFill/>
          <a:ln w="9525">
            <a:noFill/>
            <a:miter lim="800000"/>
            <a:headEnd/>
            <a:tailEnd/>
          </a:ln>
        </p:spPr>
        <p:txBody>
          <a:bodyPr wrap="square">
            <a:spAutoFit/>
          </a:bodyPr>
          <a:lstStyle/>
          <a:p>
            <a:pPr algn="r"/>
            <a:r>
              <a:rPr lang="fr-FR" sz="4000" dirty="0" smtClean="0">
                <a:solidFill>
                  <a:schemeClr val="tx2"/>
                </a:solidFill>
              </a:rPr>
              <a:t>Des  exemples d’activités </a:t>
            </a:r>
            <a:endParaRPr lang="fr-FR" sz="4000" dirty="0">
              <a:solidFill>
                <a:schemeClr val="tx2"/>
              </a:solidFill>
            </a:endParaRPr>
          </a:p>
        </p:txBody>
      </p:sp>
      <p:sp>
        <p:nvSpPr>
          <p:cNvPr id="5" name="ZoneTexte 4"/>
          <p:cNvSpPr txBox="1"/>
          <p:nvPr/>
        </p:nvSpPr>
        <p:spPr>
          <a:xfrm>
            <a:off x="504056" y="1484784"/>
            <a:ext cx="8316416" cy="4555093"/>
          </a:xfrm>
          <a:prstGeom prst="rect">
            <a:avLst/>
          </a:prstGeom>
          <a:noFill/>
        </p:spPr>
        <p:txBody>
          <a:bodyPr wrap="square" rtlCol="0">
            <a:spAutoFit/>
          </a:bodyPr>
          <a:lstStyle/>
          <a:p>
            <a:pPr eaLnBrk="1" hangingPunct="1">
              <a:buClr>
                <a:schemeClr val="bg2"/>
              </a:buClr>
              <a:buFont typeface="Wingdings" pitchFamily="2" charset="2"/>
              <a:buChar char="Ø"/>
            </a:pPr>
            <a:r>
              <a:rPr lang="fr-FR" sz="2800" b="1" i="1" dirty="0" smtClean="0"/>
              <a:t> </a:t>
            </a:r>
            <a:r>
              <a:rPr lang="fr-FR" sz="2800" i="1" dirty="0" smtClean="0"/>
              <a:t>Un exemple d’activité en physique (présentation/échanges)</a:t>
            </a:r>
          </a:p>
          <a:p>
            <a:pPr eaLnBrk="1" hangingPunct="1">
              <a:buClr>
                <a:schemeClr val="bg2"/>
              </a:buClr>
              <a:buFont typeface="Wingdings" pitchFamily="2" charset="2"/>
              <a:buChar char="Ø"/>
            </a:pPr>
            <a:endParaRPr lang="fr-FR" sz="2800" i="1" dirty="0" smtClean="0"/>
          </a:p>
          <a:p>
            <a:pPr eaLnBrk="1" hangingPunct="1">
              <a:buClr>
                <a:schemeClr val="bg2"/>
              </a:buClr>
              <a:buFont typeface="Wingdings" pitchFamily="2" charset="2"/>
              <a:buChar char="Ø"/>
            </a:pPr>
            <a:r>
              <a:rPr lang="fr-FR" sz="2800" i="1" dirty="0" smtClean="0"/>
              <a:t>Un exemple d’activité en chimie (présentation/échanges) </a:t>
            </a:r>
          </a:p>
          <a:p>
            <a:pPr eaLnBrk="1" hangingPunct="1">
              <a:buClr>
                <a:schemeClr val="bg2"/>
              </a:buClr>
              <a:buFont typeface="Wingdings" pitchFamily="2" charset="2"/>
              <a:buChar char="Ø"/>
            </a:pPr>
            <a:endParaRPr lang="fr-FR" sz="2800" i="1" dirty="0" smtClean="0"/>
          </a:p>
          <a:p>
            <a:pPr eaLnBrk="1" hangingPunct="1">
              <a:buClr>
                <a:schemeClr val="bg2"/>
              </a:buClr>
              <a:buFont typeface="Wingdings" pitchFamily="2" charset="2"/>
              <a:buChar char="Ø"/>
            </a:pPr>
            <a:r>
              <a:rPr lang="fr-FR" sz="2800" i="1" dirty="0" smtClean="0"/>
              <a:t>Un exemple d’activité en enseignement de spécialité (présentation/échanges)</a:t>
            </a:r>
          </a:p>
          <a:p>
            <a:pPr>
              <a:buClr>
                <a:schemeClr val="bg2"/>
              </a:buClr>
            </a:pPr>
            <a:endParaRPr lang="fr-FR" dirty="0" smtClean="0"/>
          </a:p>
          <a:p>
            <a:pPr>
              <a:buClr>
                <a:schemeClr val="bg2"/>
              </a:buClr>
            </a:pPr>
            <a:endParaRPr lang="fr-FR" sz="2400" dirty="0" smtClean="0"/>
          </a:p>
          <a:p>
            <a:pPr>
              <a:buClr>
                <a:schemeClr val="bg2"/>
              </a:buClr>
              <a:buFont typeface="Wingdings" pitchFamily="2" charset="2"/>
              <a:buChar char="Ø"/>
            </a:pPr>
            <a:endParaRPr lang="fr-FR"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Espace réservé du numéro de diapositive 1"/>
          <p:cNvSpPr>
            <a:spLocks noGrp="1"/>
          </p:cNvSpPr>
          <p:nvPr>
            <p:ph type="sldNum" sz="quarter" idx="11"/>
          </p:nvPr>
        </p:nvSpPr>
        <p:spPr>
          <a:ln>
            <a:miter lim="800000"/>
            <a:headEnd/>
            <a:tailEnd/>
          </a:ln>
        </p:spPr>
        <p:txBody>
          <a:bodyPr/>
          <a:lstStyle/>
          <a:p>
            <a:pPr>
              <a:defRPr/>
            </a:pPr>
            <a:fld id="{F377B04B-1C82-41AA-8B2F-21658FC6D37B}" type="slidenum">
              <a:rPr lang="fr-FR" smtClean="0"/>
              <a:pPr>
                <a:defRPr/>
              </a:pPr>
              <a:t>2</a:t>
            </a:fld>
            <a:endParaRPr lang="fr-FR" smtClean="0"/>
          </a:p>
        </p:txBody>
      </p:sp>
      <p:sp>
        <p:nvSpPr>
          <p:cNvPr id="5" name="Espace réservé du pied de page 4"/>
          <p:cNvSpPr>
            <a:spLocks noGrp="1"/>
          </p:cNvSpPr>
          <p:nvPr>
            <p:ph type="ftr" sz="quarter" idx="10"/>
          </p:nvPr>
        </p:nvSpPr>
        <p:spPr/>
        <p:txBody>
          <a:bodyPr/>
          <a:lstStyle/>
          <a:p>
            <a:pPr>
              <a:defRPr/>
            </a:pPr>
            <a:r>
              <a:rPr lang="fr-FR" dirty="0" smtClean="0"/>
              <a:t>Inspection pédagogique régionale Physique - Chimie</a:t>
            </a:r>
            <a:endParaRPr lang="fr-FR" dirty="0"/>
          </a:p>
        </p:txBody>
      </p:sp>
      <p:sp>
        <p:nvSpPr>
          <p:cNvPr id="7" name="Espace réservé du contenu 4"/>
          <p:cNvSpPr>
            <a:spLocks noGrp="1"/>
          </p:cNvSpPr>
          <p:nvPr>
            <p:ph idx="1"/>
          </p:nvPr>
        </p:nvSpPr>
        <p:spPr>
          <a:xfrm>
            <a:off x="179512" y="620688"/>
            <a:ext cx="8784976" cy="5832648"/>
          </a:xfrm>
        </p:spPr>
        <p:txBody>
          <a:bodyPr/>
          <a:lstStyle/>
          <a:p>
            <a:pPr algn="ctr" eaLnBrk="1" hangingPunct="1">
              <a:buFont typeface="Wingdings" pitchFamily="2" charset="2"/>
              <a:buNone/>
            </a:pPr>
            <a:r>
              <a:rPr lang="fr-FR" sz="1800" i="1" dirty="0" smtClean="0"/>
              <a:t>	</a:t>
            </a:r>
            <a:r>
              <a:rPr lang="fr-FR" b="1" dirty="0" smtClean="0"/>
              <a:t>Programme prévisionnel de la journée </a:t>
            </a:r>
          </a:p>
          <a:p>
            <a:pPr algn="ctr" eaLnBrk="1" hangingPunct="1">
              <a:buFont typeface="Wingdings" pitchFamily="2" charset="2"/>
              <a:buNone/>
            </a:pPr>
            <a:endParaRPr lang="fr-FR" sz="1400" b="1" dirty="0" smtClean="0"/>
          </a:p>
          <a:p>
            <a:pPr eaLnBrk="1" hangingPunct="1">
              <a:buFont typeface="Wingdings" pitchFamily="2" charset="2"/>
              <a:buNone/>
            </a:pPr>
            <a:r>
              <a:rPr lang="fr-FR" sz="1800" i="1" dirty="0" smtClean="0"/>
              <a:t>	</a:t>
            </a:r>
            <a:r>
              <a:rPr lang="fr-FR" sz="1800" b="1" i="1" dirty="0" smtClean="0"/>
              <a:t>9 h – 9 h 45 : </a:t>
            </a:r>
            <a:r>
              <a:rPr lang="fr-FR" sz="1800" i="1" dirty="0" smtClean="0"/>
              <a:t>Introduction de la journée par les IA-IPR (informations, questions fréquentes, …)</a:t>
            </a:r>
            <a:endParaRPr lang="fr-FR" sz="800" i="1" dirty="0" smtClean="0"/>
          </a:p>
          <a:p>
            <a:pPr eaLnBrk="1" hangingPunct="1">
              <a:buNone/>
            </a:pPr>
            <a:r>
              <a:rPr lang="fr-FR" sz="1800" b="1" i="1" dirty="0" smtClean="0"/>
              <a:t>	9 h 45 – 10 h 25 : </a:t>
            </a:r>
            <a:r>
              <a:rPr lang="fr-FR" sz="1800" i="1" dirty="0" smtClean="0"/>
              <a:t>Un exemple d’activité en physique (présentation/échanges)</a:t>
            </a:r>
          </a:p>
          <a:p>
            <a:pPr eaLnBrk="1" hangingPunct="1">
              <a:buNone/>
            </a:pPr>
            <a:r>
              <a:rPr lang="fr-FR" sz="1800" b="1" i="1" dirty="0" smtClean="0"/>
              <a:t>	10 h 25 – 11 h 05 :</a:t>
            </a:r>
            <a:r>
              <a:rPr lang="fr-FR" sz="1800" i="1" dirty="0" smtClean="0"/>
              <a:t> Un exemple d’activité en chimie (présentation/échanges) </a:t>
            </a:r>
          </a:p>
          <a:p>
            <a:pPr eaLnBrk="1" hangingPunct="1">
              <a:buNone/>
            </a:pPr>
            <a:r>
              <a:rPr lang="fr-FR" sz="1800" i="1" dirty="0" smtClean="0"/>
              <a:t>	</a:t>
            </a:r>
            <a:r>
              <a:rPr lang="fr-FR" sz="1800" b="1" i="1" dirty="0" smtClean="0"/>
              <a:t>11 h 05 – 11 h 20 :</a:t>
            </a:r>
            <a:r>
              <a:rPr lang="fr-FR" sz="1800" i="1" dirty="0" smtClean="0"/>
              <a:t> Pause </a:t>
            </a:r>
          </a:p>
          <a:p>
            <a:pPr eaLnBrk="1" hangingPunct="1">
              <a:buNone/>
            </a:pPr>
            <a:r>
              <a:rPr lang="fr-FR" sz="1800" b="1" i="1" dirty="0" smtClean="0"/>
              <a:t>	11 h 20 – 12 h  :</a:t>
            </a:r>
            <a:r>
              <a:rPr lang="fr-FR" sz="1800" i="1" dirty="0" smtClean="0"/>
              <a:t> Un exemple d’activité en enseignement de spécialité (présentation/échanges)</a:t>
            </a:r>
          </a:p>
          <a:p>
            <a:pPr eaLnBrk="1" hangingPunct="1">
              <a:buNone/>
            </a:pPr>
            <a:endParaRPr lang="fr-FR" sz="1200" i="1" dirty="0" smtClean="0"/>
          </a:p>
          <a:p>
            <a:pPr eaLnBrk="1" hangingPunct="1">
              <a:buNone/>
            </a:pPr>
            <a:r>
              <a:rPr lang="fr-FR" sz="1800" b="1" i="1" dirty="0" smtClean="0"/>
              <a:t>REPAS (en fonction de l’horaire prévu dans l’établissement)</a:t>
            </a:r>
          </a:p>
          <a:p>
            <a:pPr eaLnBrk="1" hangingPunct="1">
              <a:buNone/>
            </a:pPr>
            <a:endParaRPr lang="fr-FR" sz="1200" b="1" i="1" dirty="0" smtClean="0"/>
          </a:p>
          <a:p>
            <a:pPr eaLnBrk="1" hangingPunct="1">
              <a:buNone/>
            </a:pPr>
            <a:r>
              <a:rPr lang="fr-FR" sz="1800" b="1" i="1" dirty="0" smtClean="0"/>
              <a:t>	13 h 30 – 14 h  : </a:t>
            </a:r>
            <a:r>
              <a:rPr lang="fr-FR" sz="1800" i="1" dirty="0" smtClean="0"/>
              <a:t>Présentation des travaux en atelier  : </a:t>
            </a:r>
            <a:r>
              <a:rPr lang="fr-FR" sz="1800" b="1" i="1" dirty="0" smtClean="0"/>
              <a:t>« élaboration d’une activité visant à mettre en œuvre une démarche expérimentale »</a:t>
            </a:r>
            <a:r>
              <a:rPr lang="fr-FR" sz="1800" i="1" dirty="0" smtClean="0"/>
              <a:t> </a:t>
            </a:r>
          </a:p>
          <a:p>
            <a:pPr eaLnBrk="1" hangingPunct="1">
              <a:buNone/>
            </a:pPr>
            <a:r>
              <a:rPr lang="fr-FR" sz="1800" i="1" dirty="0" smtClean="0"/>
              <a:t>	(consignes, répartition des items  et groupes)</a:t>
            </a:r>
          </a:p>
          <a:p>
            <a:pPr eaLnBrk="1" hangingPunct="1">
              <a:buNone/>
            </a:pPr>
            <a:r>
              <a:rPr lang="fr-FR" sz="800" i="1" dirty="0" smtClean="0"/>
              <a:t/>
            </a:r>
            <a:br>
              <a:rPr lang="fr-FR" sz="800" i="1" dirty="0" smtClean="0"/>
            </a:br>
            <a:r>
              <a:rPr lang="fr-FR" sz="1800" b="1" i="1" dirty="0" smtClean="0"/>
              <a:t>14 h  – 16 h  : </a:t>
            </a:r>
            <a:r>
              <a:rPr lang="fr-FR" sz="1800" i="1" dirty="0" smtClean="0"/>
              <a:t>Travaux de groupes</a:t>
            </a:r>
          </a:p>
          <a:p>
            <a:pPr eaLnBrk="1" hangingPunct="1">
              <a:buFont typeface="Wingdings" pitchFamily="2" charset="2"/>
              <a:buNone/>
            </a:pPr>
            <a:r>
              <a:rPr lang="fr-FR" sz="1800" b="1" i="1" dirty="0" smtClean="0"/>
              <a:t>	16 h  – 16 h 30 : </a:t>
            </a:r>
            <a:r>
              <a:rPr lang="fr-FR" sz="1800" i="1" dirty="0" smtClean="0"/>
              <a:t>Conclusion</a:t>
            </a:r>
            <a:r>
              <a:rPr lang="fr-FR" sz="1800" b="1" i="1" dirty="0" smtClean="0"/>
              <a:t> </a:t>
            </a:r>
            <a:r>
              <a:rPr lang="fr-FR" sz="1800" i="1" dirty="0" smtClean="0"/>
              <a:t>de la journée et consignes pour la seconde journée de travail (décembre 2012).</a:t>
            </a:r>
            <a:endParaRPr lang="fr-FR" sz="18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0"/>
          </p:nvPr>
        </p:nvSpPr>
        <p:spPr>
          <a:xfrm>
            <a:off x="2267744" y="6381328"/>
            <a:ext cx="3960440" cy="324272"/>
          </a:xfrm>
        </p:spPr>
        <p:txBody>
          <a:bodyPr/>
          <a:lstStyle/>
          <a:p>
            <a:pPr>
              <a:defRPr/>
            </a:pPr>
            <a:r>
              <a:rPr lang="fr-FR" dirty="0" smtClean="0"/>
              <a:t>Inspection pédagogique régionale Physique - Chimie</a:t>
            </a:r>
            <a:endParaRPr lang="fr-FR" dirty="0"/>
          </a:p>
        </p:txBody>
      </p:sp>
      <p:sp>
        <p:nvSpPr>
          <p:cNvPr id="3" name="Espace réservé du numéro de diapositive 2"/>
          <p:cNvSpPr>
            <a:spLocks noGrp="1"/>
          </p:cNvSpPr>
          <p:nvPr>
            <p:ph type="sldNum" sz="quarter" idx="11"/>
          </p:nvPr>
        </p:nvSpPr>
        <p:spPr/>
        <p:txBody>
          <a:bodyPr/>
          <a:lstStyle/>
          <a:p>
            <a:pPr>
              <a:defRPr/>
            </a:pPr>
            <a:fld id="{56A5A9AC-BFBB-4C00-8B73-40AB423FF0CB}" type="slidenum">
              <a:rPr lang="fr-FR" smtClean="0"/>
              <a:pPr>
                <a:defRPr/>
              </a:pPr>
              <a:t>20</a:t>
            </a:fld>
            <a:endParaRPr lang="fr-FR" dirty="0"/>
          </a:p>
        </p:txBody>
      </p:sp>
      <p:sp>
        <p:nvSpPr>
          <p:cNvPr id="4" name="Rectangle 3"/>
          <p:cNvSpPr>
            <a:spLocks noChangeArrowheads="1"/>
          </p:cNvSpPr>
          <p:nvPr/>
        </p:nvSpPr>
        <p:spPr bwMode="auto">
          <a:xfrm>
            <a:off x="2051720" y="332656"/>
            <a:ext cx="6696695" cy="707886"/>
          </a:xfrm>
          <a:prstGeom prst="rect">
            <a:avLst/>
          </a:prstGeom>
          <a:noFill/>
          <a:ln w="9525">
            <a:noFill/>
            <a:miter lim="800000"/>
            <a:headEnd/>
            <a:tailEnd/>
          </a:ln>
        </p:spPr>
        <p:txBody>
          <a:bodyPr wrap="square">
            <a:spAutoFit/>
          </a:bodyPr>
          <a:lstStyle/>
          <a:p>
            <a:pPr algn="r"/>
            <a:r>
              <a:rPr lang="fr-FR" sz="4000" dirty="0" smtClean="0">
                <a:solidFill>
                  <a:schemeClr val="tx2"/>
                </a:solidFill>
              </a:rPr>
              <a:t>Les travaux en atelier </a:t>
            </a:r>
            <a:endParaRPr lang="fr-FR" sz="4000" dirty="0">
              <a:solidFill>
                <a:schemeClr val="tx2"/>
              </a:solidFill>
            </a:endParaRPr>
          </a:p>
        </p:txBody>
      </p:sp>
      <p:sp>
        <p:nvSpPr>
          <p:cNvPr id="5" name="ZoneTexte 4"/>
          <p:cNvSpPr txBox="1"/>
          <p:nvPr/>
        </p:nvSpPr>
        <p:spPr>
          <a:xfrm>
            <a:off x="179512" y="908720"/>
            <a:ext cx="8784976" cy="5509200"/>
          </a:xfrm>
          <a:prstGeom prst="rect">
            <a:avLst/>
          </a:prstGeom>
          <a:noFill/>
        </p:spPr>
        <p:txBody>
          <a:bodyPr wrap="square" rtlCol="0">
            <a:spAutoFit/>
          </a:bodyPr>
          <a:lstStyle/>
          <a:p>
            <a:pPr eaLnBrk="1" hangingPunct="1">
              <a:buClr>
                <a:schemeClr val="bg2"/>
              </a:buClr>
              <a:buFont typeface="Wingdings" pitchFamily="2" charset="2"/>
              <a:buChar char="Ø"/>
            </a:pPr>
            <a:r>
              <a:rPr lang="fr-FR" sz="2800" b="1" i="1" dirty="0" smtClean="0"/>
              <a:t> Les consignes : </a:t>
            </a:r>
          </a:p>
          <a:p>
            <a:pPr lvl="1">
              <a:buClr>
                <a:schemeClr val="bg2"/>
              </a:buClr>
              <a:buFont typeface="Wingdings" pitchFamily="2" charset="2"/>
              <a:buChar char="Ø"/>
            </a:pPr>
            <a:r>
              <a:rPr lang="fr-FR" sz="2800" i="1" dirty="0" smtClean="0"/>
              <a:t> A partir d’une « compétence attendue élèves » du programme (cf. répartition), </a:t>
            </a:r>
            <a:r>
              <a:rPr lang="fr-FR" sz="2800" b="1" i="1" dirty="0" smtClean="0"/>
              <a:t>élaborer une activité visant à mettre en œuvre une démarche expérimentale</a:t>
            </a:r>
          </a:p>
          <a:p>
            <a:pPr lvl="2">
              <a:buClr>
                <a:schemeClr val="bg2"/>
              </a:buClr>
              <a:buFont typeface="Wingdings" pitchFamily="2" charset="2"/>
              <a:buChar char="§"/>
            </a:pPr>
            <a:r>
              <a:rPr lang="fr-FR" sz="2800" b="1" i="1" dirty="0" smtClean="0"/>
              <a:t> </a:t>
            </a:r>
            <a:r>
              <a:rPr lang="fr-FR" sz="2400" b="1" i="1" dirty="0" smtClean="0"/>
              <a:t>Elaborer l’activité à partir des « domaines de compétences » travaillés ou évalués  au cours de la séance</a:t>
            </a:r>
          </a:p>
          <a:p>
            <a:pPr lvl="2">
              <a:buClr>
                <a:schemeClr val="bg2"/>
              </a:buClr>
              <a:buFont typeface="Wingdings" pitchFamily="2" charset="2"/>
              <a:buChar char="§"/>
            </a:pPr>
            <a:r>
              <a:rPr lang="fr-FR" sz="2400" b="1" i="1" dirty="0" smtClean="0"/>
              <a:t>Prendre en compte dans l’activité  les notions d’incertitudes associées aux mesures</a:t>
            </a:r>
          </a:p>
          <a:p>
            <a:pPr lvl="2">
              <a:buClr>
                <a:schemeClr val="bg2"/>
              </a:buClr>
              <a:buFont typeface="Wingdings" pitchFamily="2" charset="2"/>
              <a:buChar char="§"/>
            </a:pPr>
            <a:r>
              <a:rPr lang="fr-FR" sz="2400" b="1" i="1" dirty="0" smtClean="0"/>
              <a:t>Respecter le cadre de restitution</a:t>
            </a:r>
            <a:r>
              <a:rPr lang="fr-FR" sz="1600" b="1" i="1" dirty="0" smtClean="0"/>
              <a:t> </a:t>
            </a:r>
            <a:r>
              <a:rPr lang="fr-FR" b="1" i="1" dirty="0" smtClean="0"/>
              <a:t> : restitution par groupe au cours de la journée de décembre mais retour des productions attendu pour le mercredi 12 décembre (adresses des formateurs) </a:t>
            </a:r>
          </a:p>
          <a:p>
            <a:pPr eaLnBrk="1" hangingPunct="1">
              <a:buClr>
                <a:schemeClr val="bg2"/>
              </a:buClr>
              <a:buFont typeface="Wingdings" pitchFamily="2" charset="2"/>
              <a:buChar char="Ø"/>
            </a:pPr>
            <a:r>
              <a:rPr lang="fr-FR" sz="2800" b="1" i="1" dirty="0" smtClean="0"/>
              <a:t>Les groupes</a:t>
            </a:r>
            <a:endParaRPr lang="fr-FR"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idx="4294967295"/>
          </p:nvPr>
        </p:nvSpPr>
        <p:spPr>
          <a:xfrm>
            <a:off x="323528" y="1268760"/>
            <a:ext cx="8424936" cy="4896544"/>
          </a:xfrm>
        </p:spPr>
        <p:txBody>
          <a:bodyPr/>
          <a:lstStyle/>
          <a:p>
            <a:pPr marL="365125" indent="-255588" eaLnBrk="1" hangingPunct="1">
              <a:buNone/>
              <a:defRPr/>
            </a:pPr>
            <a:r>
              <a:rPr lang="fr-FR" b="1" dirty="0" smtClean="0">
                <a:solidFill>
                  <a:schemeClr val="tx2"/>
                </a:solidFill>
              </a:rPr>
              <a:t>	</a:t>
            </a:r>
            <a:r>
              <a:rPr lang="fr-FR" b="1" i="1" dirty="0" smtClean="0">
                <a:solidFill>
                  <a:schemeClr val="tx2"/>
                </a:solidFill>
              </a:rPr>
              <a:t>Les textes officiels </a:t>
            </a:r>
            <a:r>
              <a:rPr lang="fr-FR" sz="2000" b="1" dirty="0" smtClean="0">
                <a:solidFill>
                  <a:schemeClr val="tx2"/>
                </a:solidFill>
              </a:rPr>
              <a:t>(Les programmes et </a:t>
            </a:r>
            <a:r>
              <a:rPr lang="fr-FR" sz="2000" b="1" dirty="0" smtClean="0"/>
              <a:t>L’évaluation au baccalauréat S à compter de la session 2013)</a:t>
            </a:r>
          </a:p>
          <a:p>
            <a:pPr marL="365125" indent="-255588" eaLnBrk="1" hangingPunct="1">
              <a:buNone/>
              <a:defRPr/>
            </a:pPr>
            <a:endParaRPr lang="fr-FR" sz="1800" b="1" dirty="0" smtClean="0"/>
          </a:p>
          <a:p>
            <a:pPr marL="365125" indent="-255588" eaLnBrk="1" hangingPunct="1">
              <a:buFont typeface="Wingdings" pitchFamily="2" charset="2"/>
              <a:buChar char="Ø"/>
              <a:defRPr/>
            </a:pPr>
            <a:r>
              <a:rPr lang="fr-FR" sz="2400" b="1" dirty="0" smtClean="0"/>
              <a:t>Bulletin officiel spécial n° 8 du 13 octobre 2011</a:t>
            </a:r>
            <a:r>
              <a:rPr lang="fr-FR" sz="2400" dirty="0" smtClean="0"/>
              <a:t> </a:t>
            </a:r>
            <a:r>
              <a:rPr lang="fr-FR" sz="2000" dirty="0" smtClean="0"/>
              <a:t>(arrêté du 22-7-2011 - J.O. du 1-9-2011  (NOR : MENE1120556A) </a:t>
            </a:r>
            <a:r>
              <a:rPr lang="fr-FR" sz="2400" dirty="0" smtClean="0"/>
              <a:t>: </a:t>
            </a:r>
          </a:p>
          <a:p>
            <a:pPr marL="365125" indent="-255588" eaLnBrk="1" hangingPunct="1">
              <a:buNone/>
              <a:defRPr/>
            </a:pPr>
            <a:r>
              <a:rPr lang="fr-FR" sz="2400" b="1" dirty="0" smtClean="0"/>
              <a:t>	Programmes de l'enseignement spécifique et de la spécialité de physique-chimie en classe de terminale de la série scientifique</a:t>
            </a:r>
          </a:p>
          <a:p>
            <a:pPr marL="365125" indent="-255588" eaLnBrk="1" hangingPunct="1">
              <a:buFont typeface="Wingdings" pitchFamily="2" charset="2"/>
              <a:buChar char="Ø"/>
              <a:defRPr/>
            </a:pPr>
            <a:endParaRPr lang="fr-FR" sz="1200" b="1" dirty="0" smtClean="0"/>
          </a:p>
          <a:p>
            <a:pPr eaLnBrk="1" hangingPunct="1">
              <a:lnSpc>
                <a:spcPct val="80000"/>
              </a:lnSpc>
              <a:spcBef>
                <a:spcPct val="0"/>
              </a:spcBef>
              <a:buClrTx/>
              <a:buSzTx/>
              <a:buFontTx/>
              <a:buNone/>
            </a:pPr>
            <a:endParaRPr lang="fr-FR" sz="2400" i="1" dirty="0" smtClean="0"/>
          </a:p>
          <a:p>
            <a:pPr eaLnBrk="1" hangingPunct="1">
              <a:lnSpc>
                <a:spcPct val="80000"/>
              </a:lnSpc>
              <a:spcBef>
                <a:spcPct val="0"/>
              </a:spcBef>
              <a:buSzTx/>
              <a:buFont typeface="Wingdings" pitchFamily="2" charset="2"/>
              <a:buChar char="Ø"/>
            </a:pPr>
            <a:r>
              <a:rPr lang="fr-FR" sz="2400" b="1" dirty="0" smtClean="0"/>
              <a:t>Bulletin officiel spécial n°7 du 6 octobre 2011</a:t>
            </a:r>
            <a:r>
              <a:rPr lang="fr-FR" sz="2400" dirty="0" smtClean="0"/>
              <a:t> </a:t>
            </a:r>
            <a:r>
              <a:rPr lang="fr-FR" sz="2000" dirty="0" smtClean="0"/>
              <a:t>(note de service n° 2011-154 du 3-10-2011)(NOR : MENE1123763N) : </a:t>
            </a:r>
          </a:p>
          <a:p>
            <a:pPr eaLnBrk="1" hangingPunct="1">
              <a:lnSpc>
                <a:spcPct val="80000"/>
              </a:lnSpc>
              <a:spcBef>
                <a:spcPct val="0"/>
              </a:spcBef>
              <a:buSzTx/>
              <a:buNone/>
            </a:pPr>
            <a:r>
              <a:rPr lang="fr-FR" sz="2000" b="1" dirty="0" smtClean="0"/>
              <a:t>	</a:t>
            </a:r>
            <a:r>
              <a:rPr lang="fr-FR" sz="2400" b="1" dirty="0" smtClean="0"/>
              <a:t>Baccalauréat général, série scientifique : épreuve de physique - chimie à compter de la session</a:t>
            </a:r>
          </a:p>
          <a:p>
            <a:pPr marL="365125" indent="-255588" eaLnBrk="1" hangingPunct="1">
              <a:defRPr/>
            </a:pPr>
            <a:endParaRPr lang="fr-FR" sz="2800" b="1" dirty="0" smtClean="0"/>
          </a:p>
          <a:p>
            <a:pPr marL="365125" indent="-255588" eaLnBrk="1" hangingPunct="1">
              <a:lnSpc>
                <a:spcPct val="80000"/>
              </a:lnSpc>
              <a:defRPr/>
            </a:pPr>
            <a:endParaRPr lang="fr-FR" sz="2800" dirty="0" smtClean="0"/>
          </a:p>
        </p:txBody>
      </p:sp>
      <p:sp>
        <p:nvSpPr>
          <p:cNvPr id="5124" name="Rectangle 6"/>
          <p:cNvSpPr>
            <a:spLocks noChangeArrowheads="1"/>
          </p:cNvSpPr>
          <p:nvPr/>
        </p:nvSpPr>
        <p:spPr bwMode="auto">
          <a:xfrm>
            <a:off x="2051720" y="476672"/>
            <a:ext cx="6696695" cy="707886"/>
          </a:xfrm>
          <a:prstGeom prst="rect">
            <a:avLst/>
          </a:prstGeom>
          <a:noFill/>
          <a:ln w="9525">
            <a:noFill/>
            <a:miter lim="800000"/>
            <a:headEnd/>
            <a:tailEnd/>
          </a:ln>
        </p:spPr>
        <p:txBody>
          <a:bodyPr wrap="square">
            <a:spAutoFit/>
          </a:bodyPr>
          <a:lstStyle/>
          <a:p>
            <a:pPr algn="r"/>
            <a:r>
              <a:rPr lang="fr-FR" sz="4000" dirty="0" smtClean="0">
                <a:solidFill>
                  <a:schemeClr val="tx2"/>
                </a:solidFill>
              </a:rPr>
              <a:t>Quelques incontournables</a:t>
            </a:r>
            <a:endParaRPr lang="fr-FR" sz="4000" dirty="0">
              <a:solidFill>
                <a:schemeClr val="tx2"/>
              </a:solidFill>
            </a:endParaRPr>
          </a:p>
        </p:txBody>
      </p:sp>
      <p:sp>
        <p:nvSpPr>
          <p:cNvPr id="5125" name="Espace réservé du numéro de diapositive 1"/>
          <p:cNvSpPr>
            <a:spLocks noGrp="1"/>
          </p:cNvSpPr>
          <p:nvPr>
            <p:ph type="sldNum" sz="quarter" idx="11"/>
          </p:nvPr>
        </p:nvSpPr>
        <p:spPr>
          <a:ln>
            <a:miter lim="800000"/>
            <a:headEnd/>
            <a:tailEnd/>
          </a:ln>
        </p:spPr>
        <p:txBody>
          <a:bodyPr/>
          <a:lstStyle/>
          <a:p>
            <a:pPr>
              <a:defRPr/>
            </a:pPr>
            <a:fld id="{D12D2628-5BCF-4FDD-BB38-DF988ACBC7CE}" type="slidenum">
              <a:rPr lang="fr-FR" smtClean="0"/>
              <a:pPr>
                <a:defRPr/>
              </a:pPr>
              <a:t>3</a:t>
            </a:fld>
            <a:endParaRPr lang="fr-FR" dirty="0" smtClean="0"/>
          </a:p>
        </p:txBody>
      </p:sp>
      <p:sp>
        <p:nvSpPr>
          <p:cNvPr id="6" name="Espace réservé du pied de page 5"/>
          <p:cNvSpPr>
            <a:spLocks noGrp="1"/>
          </p:cNvSpPr>
          <p:nvPr>
            <p:ph type="ftr" sz="quarter" idx="10"/>
          </p:nvPr>
        </p:nvSpPr>
        <p:spPr/>
        <p:txBody>
          <a:bodyPr/>
          <a:lstStyle/>
          <a:p>
            <a:pPr>
              <a:defRPr/>
            </a:pPr>
            <a:r>
              <a:rPr lang="fr-FR" smtClean="0"/>
              <a:t>Inspection pédagogique régionale Physique - Chimie</a:t>
            </a:r>
            <a:endParaRPr lang="fr-F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body" idx="1"/>
          </p:nvPr>
        </p:nvSpPr>
        <p:spPr>
          <a:xfrm>
            <a:off x="179512" y="1196752"/>
            <a:ext cx="8640960" cy="5256584"/>
          </a:xfrm>
        </p:spPr>
        <p:txBody>
          <a:bodyPr/>
          <a:lstStyle/>
          <a:p>
            <a:pPr>
              <a:lnSpc>
                <a:spcPct val="80000"/>
              </a:lnSpc>
              <a:buNone/>
            </a:pPr>
            <a:r>
              <a:rPr lang="fr-FR" sz="2400" dirty="0" smtClean="0"/>
              <a:t>	</a:t>
            </a:r>
            <a:r>
              <a:rPr lang="fr-FR" sz="2800" b="1" i="1" dirty="0" smtClean="0"/>
              <a:t>L’évaluation au baccalauréat S à compter de la session 2013</a:t>
            </a:r>
          </a:p>
          <a:p>
            <a:pPr>
              <a:lnSpc>
                <a:spcPct val="80000"/>
              </a:lnSpc>
              <a:buNone/>
            </a:pPr>
            <a:endParaRPr lang="fr-FR" sz="1800" b="1" dirty="0" smtClean="0"/>
          </a:p>
          <a:p>
            <a:pPr>
              <a:lnSpc>
                <a:spcPct val="80000"/>
              </a:lnSpc>
              <a:buFont typeface="Wingdings" pitchFamily="2" charset="2"/>
              <a:buChar char="Ø"/>
            </a:pPr>
            <a:r>
              <a:rPr lang="fr-FR" sz="2400" b="1" dirty="0" smtClean="0"/>
              <a:t>Épreuve écrite et pratique</a:t>
            </a:r>
          </a:p>
          <a:p>
            <a:pPr>
              <a:lnSpc>
                <a:spcPct val="80000"/>
              </a:lnSpc>
              <a:buFont typeface="Wingdings" pitchFamily="2" charset="2"/>
              <a:buNone/>
            </a:pPr>
            <a:r>
              <a:rPr lang="fr-FR" sz="2400" dirty="0" smtClean="0"/>
              <a:t>	Coefficient : 6</a:t>
            </a:r>
          </a:p>
          <a:p>
            <a:pPr>
              <a:lnSpc>
                <a:spcPct val="80000"/>
              </a:lnSpc>
              <a:buFont typeface="Wingdings" pitchFamily="2" charset="2"/>
              <a:buNone/>
            </a:pPr>
            <a:r>
              <a:rPr lang="fr-FR" sz="2400" dirty="0" smtClean="0"/>
              <a:t>	Coefficient : 8 pour les candidats ayant choisi cette discipline comme enseignement de spécialité</a:t>
            </a:r>
          </a:p>
          <a:p>
            <a:pPr>
              <a:lnSpc>
                <a:spcPct val="80000"/>
              </a:lnSpc>
            </a:pPr>
            <a:endParaRPr lang="fr-FR" sz="2000" dirty="0" smtClean="0"/>
          </a:p>
          <a:p>
            <a:pPr>
              <a:lnSpc>
                <a:spcPct val="80000"/>
              </a:lnSpc>
              <a:buFont typeface="Wingdings" pitchFamily="2" charset="2"/>
              <a:buChar char="Ø"/>
            </a:pPr>
            <a:r>
              <a:rPr lang="fr-FR" sz="2400" b="1" dirty="0" smtClean="0"/>
              <a:t>Évaluation et notation</a:t>
            </a:r>
          </a:p>
          <a:p>
            <a:pPr lvl="1">
              <a:lnSpc>
                <a:spcPct val="80000"/>
              </a:lnSpc>
              <a:buFont typeface="Wingdings" pitchFamily="2" charset="2"/>
              <a:buChar char="Ø"/>
            </a:pPr>
            <a:r>
              <a:rPr lang="fr-FR" sz="2400" dirty="0" smtClean="0"/>
              <a:t>L'épreuve de PC comporte </a:t>
            </a:r>
            <a:r>
              <a:rPr lang="fr-FR" sz="2400" b="1" dirty="0" smtClean="0"/>
              <a:t>deux parties</a:t>
            </a:r>
            <a:r>
              <a:rPr lang="fr-FR" sz="2400" dirty="0" smtClean="0"/>
              <a:t> : une </a:t>
            </a:r>
            <a:r>
              <a:rPr lang="fr-FR" sz="2400" b="1" dirty="0" smtClean="0"/>
              <a:t>partie écrite</a:t>
            </a:r>
            <a:r>
              <a:rPr lang="fr-FR" sz="2400" dirty="0" smtClean="0"/>
              <a:t>, (comptant pour </a:t>
            </a:r>
            <a:r>
              <a:rPr lang="fr-FR" sz="2400" b="1" dirty="0" smtClean="0"/>
              <a:t>16 pts</a:t>
            </a:r>
            <a:r>
              <a:rPr lang="fr-FR" sz="2400" dirty="0" smtClean="0"/>
              <a:t>), et une </a:t>
            </a:r>
            <a:r>
              <a:rPr lang="fr-FR" sz="2400" b="1" dirty="0" smtClean="0"/>
              <a:t>partie pratique</a:t>
            </a:r>
            <a:r>
              <a:rPr lang="fr-FR" sz="2400" dirty="0" smtClean="0"/>
              <a:t> avec évaluation des compétences expérimentales, (comptant pour </a:t>
            </a:r>
            <a:r>
              <a:rPr lang="fr-FR" sz="2400" b="1" dirty="0" smtClean="0"/>
              <a:t>4 pts</a:t>
            </a:r>
            <a:r>
              <a:rPr lang="fr-FR" sz="2400" dirty="0" smtClean="0"/>
              <a:t>).</a:t>
            </a:r>
          </a:p>
          <a:p>
            <a:pPr lvl="1">
              <a:lnSpc>
                <a:spcPct val="80000"/>
              </a:lnSpc>
              <a:buFont typeface="Wingdings" pitchFamily="2" charset="2"/>
              <a:buChar char="Ø"/>
            </a:pPr>
            <a:r>
              <a:rPr lang="fr-FR" sz="2400" dirty="0" smtClean="0"/>
              <a:t>Pour améliorer la lisibilité des résultats des évaluations de </a:t>
            </a:r>
            <a:r>
              <a:rPr lang="fr-FR" sz="2400" b="1" dirty="0" smtClean="0"/>
              <a:t>chaque partie</a:t>
            </a:r>
            <a:r>
              <a:rPr lang="fr-FR" sz="2400" dirty="0" smtClean="0"/>
              <a:t>, celles-ci sont notées sur </a:t>
            </a:r>
            <a:r>
              <a:rPr lang="fr-FR" sz="2400" b="1" dirty="0" smtClean="0"/>
              <a:t>20 points</a:t>
            </a:r>
            <a:r>
              <a:rPr lang="fr-FR" sz="2400" dirty="0" smtClean="0"/>
              <a:t> ; la note globale de l'épreuve est donnée sur 20 points</a:t>
            </a:r>
            <a:r>
              <a:rPr lang="fr-FR" sz="2000" dirty="0" smtClean="0"/>
              <a:t>.</a:t>
            </a:r>
          </a:p>
        </p:txBody>
      </p:sp>
      <p:sp>
        <p:nvSpPr>
          <p:cNvPr id="4" name="Espace réservé du numéro de diapositive 3"/>
          <p:cNvSpPr>
            <a:spLocks noGrp="1"/>
          </p:cNvSpPr>
          <p:nvPr>
            <p:ph type="sldNum" sz="quarter" idx="11"/>
          </p:nvPr>
        </p:nvSpPr>
        <p:spPr/>
        <p:txBody>
          <a:bodyPr/>
          <a:lstStyle/>
          <a:p>
            <a:pPr>
              <a:defRPr/>
            </a:pPr>
            <a:fld id="{E893BEE4-E582-482E-983B-756010F15C78}" type="slidenum">
              <a:rPr lang="fr-FR" smtClean="0"/>
              <a:pPr>
                <a:defRPr/>
              </a:pPr>
              <a:t>4</a:t>
            </a:fld>
            <a:endParaRPr lang="fr-FR" dirty="0"/>
          </a:p>
        </p:txBody>
      </p:sp>
      <p:sp>
        <p:nvSpPr>
          <p:cNvPr id="5" name="Espace réservé du pied de page 4"/>
          <p:cNvSpPr>
            <a:spLocks noGrp="1"/>
          </p:cNvSpPr>
          <p:nvPr>
            <p:ph type="ftr" sz="quarter" idx="10"/>
          </p:nvPr>
        </p:nvSpPr>
        <p:spPr/>
        <p:txBody>
          <a:bodyPr/>
          <a:lstStyle/>
          <a:p>
            <a:pPr>
              <a:defRPr/>
            </a:pPr>
            <a:r>
              <a:rPr lang="fr-FR" dirty="0" smtClean="0"/>
              <a:t>Inspection pédagogique régionale Physique - Chimie</a:t>
            </a:r>
            <a:endParaRPr lang="fr-FR" dirty="0"/>
          </a:p>
        </p:txBody>
      </p:sp>
      <p:sp>
        <p:nvSpPr>
          <p:cNvPr id="6" name="Rectangle 6"/>
          <p:cNvSpPr>
            <a:spLocks noChangeArrowheads="1"/>
          </p:cNvSpPr>
          <p:nvPr/>
        </p:nvSpPr>
        <p:spPr bwMode="auto">
          <a:xfrm>
            <a:off x="2051720" y="476672"/>
            <a:ext cx="6696695" cy="707886"/>
          </a:xfrm>
          <a:prstGeom prst="rect">
            <a:avLst/>
          </a:prstGeom>
          <a:noFill/>
          <a:ln w="9525">
            <a:noFill/>
            <a:miter lim="800000"/>
            <a:headEnd/>
            <a:tailEnd/>
          </a:ln>
        </p:spPr>
        <p:txBody>
          <a:bodyPr wrap="square">
            <a:spAutoFit/>
          </a:bodyPr>
          <a:lstStyle/>
          <a:p>
            <a:pPr algn="r"/>
            <a:r>
              <a:rPr lang="fr-FR" sz="4000" dirty="0" smtClean="0">
                <a:solidFill>
                  <a:schemeClr val="tx2"/>
                </a:solidFill>
              </a:rPr>
              <a:t>Quelques incontournables</a:t>
            </a:r>
            <a:endParaRPr lang="fr-FR" sz="4000" dirty="0">
              <a:solidFill>
                <a:schemeClr val="tx2"/>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body" idx="1"/>
          </p:nvPr>
        </p:nvSpPr>
        <p:spPr>
          <a:xfrm>
            <a:off x="179388" y="1196975"/>
            <a:ext cx="8785225" cy="5113338"/>
          </a:xfrm>
        </p:spPr>
        <p:txBody>
          <a:bodyPr/>
          <a:lstStyle/>
          <a:p>
            <a:pPr algn="just">
              <a:lnSpc>
                <a:spcPct val="80000"/>
              </a:lnSpc>
              <a:buNone/>
            </a:pPr>
            <a:r>
              <a:rPr lang="fr-FR" sz="2400" b="1" dirty="0" smtClean="0"/>
              <a:t>	</a:t>
            </a:r>
            <a:r>
              <a:rPr lang="fr-FR" sz="2400" b="1" i="1" dirty="0" smtClean="0"/>
              <a:t>L’épreuve écrite de physique-chimie à compter de la session 2013</a:t>
            </a:r>
            <a:r>
              <a:rPr lang="fr-FR" sz="2400" i="1" dirty="0" smtClean="0"/>
              <a:t> </a:t>
            </a:r>
            <a:r>
              <a:rPr lang="fr-FR" sz="2000" i="1" dirty="0" smtClean="0"/>
              <a:t>(Durée : 3 h 30, notée sur 20 points)</a:t>
            </a:r>
            <a:r>
              <a:rPr lang="fr-FR" sz="1800" i="1" dirty="0" smtClean="0"/>
              <a:t> </a:t>
            </a:r>
          </a:p>
          <a:p>
            <a:pPr algn="just">
              <a:lnSpc>
                <a:spcPct val="80000"/>
              </a:lnSpc>
              <a:buNone/>
            </a:pPr>
            <a:r>
              <a:rPr lang="fr-FR" sz="1800" dirty="0" smtClean="0"/>
              <a:t>	</a:t>
            </a:r>
            <a:endParaRPr lang="fr-FR" sz="1800" b="1" i="1" dirty="0" smtClean="0"/>
          </a:p>
          <a:p>
            <a:pPr>
              <a:lnSpc>
                <a:spcPct val="80000"/>
              </a:lnSpc>
              <a:buFont typeface="Wingdings" pitchFamily="2" charset="2"/>
              <a:buChar char="Ø"/>
            </a:pPr>
            <a:r>
              <a:rPr lang="fr-FR" sz="2400" b="1" dirty="0" smtClean="0"/>
              <a:t>Objectifs : E</a:t>
            </a:r>
            <a:r>
              <a:rPr lang="fr-FR" sz="2200" b="1" dirty="0" smtClean="0"/>
              <a:t>valuer des compétences portant essentiellement sur le programme de terminale </a:t>
            </a:r>
            <a:r>
              <a:rPr lang="fr-FR" sz="2200" dirty="0" smtClean="0"/>
              <a:t>en s'appuyant de façon équilibrée sur différents domaines du programme</a:t>
            </a:r>
            <a:r>
              <a:rPr lang="fr-FR" sz="2200" b="1" dirty="0" smtClean="0"/>
              <a:t>.</a:t>
            </a:r>
            <a:r>
              <a:rPr lang="fr-FR" sz="2200" dirty="0" smtClean="0"/>
              <a:t> </a:t>
            </a:r>
            <a:br>
              <a:rPr lang="fr-FR" sz="2200" dirty="0" smtClean="0"/>
            </a:br>
            <a:r>
              <a:rPr lang="fr-FR" sz="2200" dirty="0" smtClean="0"/>
              <a:t>(</a:t>
            </a:r>
            <a:r>
              <a:rPr lang="fr-FR" sz="2000" dirty="0" smtClean="0"/>
              <a:t>Les notions et compétences mobilisées dans les programmes des classes antérieures doivent toutefois être assimilées par les candidats qui peuvent avoir à les utiliser.)</a:t>
            </a:r>
          </a:p>
          <a:p>
            <a:pPr>
              <a:lnSpc>
                <a:spcPct val="80000"/>
              </a:lnSpc>
              <a:buFont typeface="Wingdings" pitchFamily="2" charset="2"/>
              <a:buChar char="Ø"/>
            </a:pPr>
            <a:endParaRPr lang="fr-FR" sz="2200" dirty="0" smtClean="0"/>
          </a:p>
          <a:p>
            <a:pPr algn="just">
              <a:lnSpc>
                <a:spcPct val="80000"/>
              </a:lnSpc>
              <a:buFont typeface="Wingdings" pitchFamily="2" charset="2"/>
              <a:buChar char="Ø"/>
            </a:pPr>
            <a:r>
              <a:rPr lang="fr-FR" sz="2200" b="1" dirty="0" smtClean="0"/>
              <a:t>Sujet constitué de trois exercices :</a:t>
            </a:r>
          </a:p>
          <a:p>
            <a:pPr>
              <a:lnSpc>
                <a:spcPct val="80000"/>
              </a:lnSpc>
              <a:buFont typeface="Wingdings" pitchFamily="2" charset="2"/>
              <a:buNone/>
            </a:pPr>
            <a:r>
              <a:rPr lang="fr-FR" sz="2200" dirty="0" smtClean="0"/>
              <a:t>	- </a:t>
            </a:r>
            <a:r>
              <a:rPr lang="fr-FR" sz="2200" b="1" dirty="0" smtClean="0"/>
              <a:t>deux exercices communs</a:t>
            </a:r>
            <a:r>
              <a:rPr lang="fr-FR" sz="2200" dirty="0" smtClean="0"/>
              <a:t> à tous les candidats (</a:t>
            </a:r>
            <a:r>
              <a:rPr lang="fr-FR" sz="2200" b="1" dirty="0" smtClean="0"/>
              <a:t>15 points)</a:t>
            </a:r>
          </a:p>
          <a:p>
            <a:pPr>
              <a:lnSpc>
                <a:spcPct val="80000"/>
              </a:lnSpc>
              <a:buFont typeface="Wingdings" pitchFamily="2" charset="2"/>
              <a:buNone/>
            </a:pPr>
            <a:r>
              <a:rPr lang="fr-FR" sz="2200" dirty="0" smtClean="0"/>
              <a:t>	- </a:t>
            </a:r>
            <a:r>
              <a:rPr lang="fr-FR" sz="2200" b="1" dirty="0" smtClean="0"/>
              <a:t>troisième exercice, (5 points), différent selon l’enseignement de spécialité choisi.</a:t>
            </a:r>
            <a:r>
              <a:rPr lang="fr-FR" sz="2200" dirty="0" smtClean="0"/>
              <a:t> </a:t>
            </a:r>
            <a:br>
              <a:rPr lang="fr-FR" sz="2200" dirty="0" smtClean="0"/>
            </a:br>
            <a:endParaRPr lang="fr-FR" sz="2200" dirty="0" smtClean="0"/>
          </a:p>
          <a:p>
            <a:pPr>
              <a:lnSpc>
                <a:spcPct val="80000"/>
              </a:lnSpc>
              <a:buFont typeface="Wingdings" pitchFamily="2" charset="2"/>
              <a:buNone/>
            </a:pPr>
            <a:r>
              <a:rPr lang="fr-FR" sz="2200" dirty="0" smtClean="0"/>
              <a:t>	</a:t>
            </a:r>
            <a:r>
              <a:rPr lang="fr-FR" sz="2000" dirty="0" smtClean="0"/>
              <a:t>En fonction du contenu des exercices, l'usage des calculatrices peut être interdit ou autorisé. Cette précision est portée sur le sujet de l'épreuve. </a:t>
            </a:r>
            <a:endParaRPr lang="fr-FR" sz="2200" dirty="0" smtClean="0"/>
          </a:p>
        </p:txBody>
      </p:sp>
      <p:sp>
        <p:nvSpPr>
          <p:cNvPr id="79875" name="Rectangle 3"/>
          <p:cNvSpPr>
            <a:spLocks noGrp="1" noChangeArrowheads="1"/>
          </p:cNvSpPr>
          <p:nvPr>
            <p:ph type="title"/>
          </p:nvPr>
        </p:nvSpPr>
        <p:spPr>
          <a:xfrm>
            <a:off x="457200" y="312739"/>
            <a:ext cx="8507413" cy="884014"/>
          </a:xfrm>
          <a:noFill/>
        </p:spPr>
        <p:txBody>
          <a:bodyPr/>
          <a:lstStyle/>
          <a:p>
            <a:r>
              <a:rPr lang="fr-FR" sz="2000" dirty="0" smtClean="0"/>
              <a:t/>
            </a:r>
            <a:br>
              <a:rPr lang="fr-FR" sz="2000" dirty="0" smtClean="0"/>
            </a:br>
            <a:endParaRPr lang="fr-FR" sz="2000" dirty="0" smtClean="0"/>
          </a:p>
        </p:txBody>
      </p:sp>
      <p:sp>
        <p:nvSpPr>
          <p:cNvPr id="4" name="Espace réservé du numéro de diapositive 3"/>
          <p:cNvSpPr>
            <a:spLocks noGrp="1"/>
          </p:cNvSpPr>
          <p:nvPr>
            <p:ph type="sldNum" sz="quarter" idx="11"/>
          </p:nvPr>
        </p:nvSpPr>
        <p:spPr/>
        <p:txBody>
          <a:bodyPr/>
          <a:lstStyle/>
          <a:p>
            <a:pPr>
              <a:defRPr/>
            </a:pPr>
            <a:fld id="{E893BEE4-E582-482E-983B-756010F15C78}" type="slidenum">
              <a:rPr lang="fr-FR" smtClean="0"/>
              <a:pPr>
                <a:defRPr/>
              </a:pPr>
              <a:t>5</a:t>
            </a:fld>
            <a:endParaRPr lang="fr-FR" dirty="0"/>
          </a:p>
        </p:txBody>
      </p:sp>
      <p:sp>
        <p:nvSpPr>
          <p:cNvPr id="5" name="Espace réservé du pied de page 4"/>
          <p:cNvSpPr>
            <a:spLocks noGrp="1"/>
          </p:cNvSpPr>
          <p:nvPr>
            <p:ph type="ftr" sz="quarter" idx="10"/>
          </p:nvPr>
        </p:nvSpPr>
        <p:spPr/>
        <p:txBody>
          <a:bodyPr/>
          <a:lstStyle/>
          <a:p>
            <a:pPr>
              <a:defRPr/>
            </a:pPr>
            <a:r>
              <a:rPr lang="fr-FR" smtClean="0"/>
              <a:t>Inspection pédagogique régionale Physique - Chimie</a:t>
            </a:r>
            <a:endParaRPr lang="fr-FR" dirty="0"/>
          </a:p>
        </p:txBody>
      </p:sp>
      <p:sp>
        <p:nvSpPr>
          <p:cNvPr id="6" name="Rectangle 6"/>
          <p:cNvSpPr>
            <a:spLocks noChangeArrowheads="1"/>
          </p:cNvSpPr>
          <p:nvPr/>
        </p:nvSpPr>
        <p:spPr bwMode="auto">
          <a:xfrm>
            <a:off x="2051720" y="332656"/>
            <a:ext cx="6696695" cy="707886"/>
          </a:xfrm>
          <a:prstGeom prst="rect">
            <a:avLst/>
          </a:prstGeom>
          <a:noFill/>
          <a:ln w="9525">
            <a:noFill/>
            <a:miter lim="800000"/>
            <a:headEnd/>
            <a:tailEnd/>
          </a:ln>
        </p:spPr>
        <p:txBody>
          <a:bodyPr wrap="square">
            <a:spAutoFit/>
          </a:bodyPr>
          <a:lstStyle/>
          <a:p>
            <a:pPr algn="r"/>
            <a:r>
              <a:rPr lang="fr-FR" sz="4000" dirty="0" smtClean="0">
                <a:solidFill>
                  <a:schemeClr val="tx2"/>
                </a:solidFill>
              </a:rPr>
              <a:t>Quelques incontournables</a:t>
            </a:r>
            <a:endParaRPr lang="fr-FR" sz="4000" dirty="0">
              <a:solidFill>
                <a:schemeClr val="tx2"/>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body" idx="1"/>
          </p:nvPr>
        </p:nvSpPr>
        <p:spPr>
          <a:xfrm>
            <a:off x="467545" y="1124397"/>
            <a:ext cx="8208912" cy="4968899"/>
          </a:xfrm>
        </p:spPr>
        <p:txBody>
          <a:bodyPr/>
          <a:lstStyle/>
          <a:p>
            <a:pPr>
              <a:lnSpc>
                <a:spcPct val="80000"/>
              </a:lnSpc>
              <a:buNone/>
            </a:pPr>
            <a:r>
              <a:rPr lang="fr-FR" sz="800" dirty="0" smtClean="0"/>
              <a:t> 	</a:t>
            </a:r>
            <a:r>
              <a:rPr lang="fr-FR" sz="2000" b="1" i="1" dirty="0" smtClean="0"/>
              <a:t> </a:t>
            </a:r>
            <a:r>
              <a:rPr lang="fr-FR" sz="2800" b="1" i="1" dirty="0" smtClean="0"/>
              <a:t>L’évaluation au baccalauréat S à compter de la session 2013 </a:t>
            </a:r>
            <a:r>
              <a:rPr lang="fr-FR" sz="2800" dirty="0" smtClean="0"/>
              <a:t> </a:t>
            </a:r>
            <a:br>
              <a:rPr lang="fr-FR" sz="2800" dirty="0" smtClean="0"/>
            </a:br>
            <a:r>
              <a:rPr lang="fr-FR" sz="2000" dirty="0" smtClean="0"/>
              <a:t>(Préambule du programme, Bulletin officiel spécial n° 8 du 13 octobre 2011 )</a:t>
            </a:r>
            <a:endParaRPr lang="fr-FR" sz="2400" dirty="0" smtClean="0"/>
          </a:p>
          <a:p>
            <a:pPr algn="just">
              <a:lnSpc>
                <a:spcPct val="80000"/>
              </a:lnSpc>
              <a:buNone/>
            </a:pPr>
            <a:endParaRPr lang="fr-FR" sz="2800" dirty="0" smtClean="0"/>
          </a:p>
          <a:p>
            <a:pPr algn="just">
              <a:lnSpc>
                <a:spcPct val="80000"/>
              </a:lnSpc>
              <a:buFont typeface="Wingdings" pitchFamily="2" charset="2"/>
              <a:buChar char="Ø"/>
            </a:pPr>
            <a:r>
              <a:rPr lang="fr-FR" sz="2000" dirty="0" smtClean="0"/>
              <a:t>« Tout en poursuivant l’effort en cours de </a:t>
            </a:r>
            <a:r>
              <a:rPr lang="fr-FR" sz="2000" b="1" dirty="0" err="1" smtClean="0"/>
              <a:t>contextualisation</a:t>
            </a:r>
            <a:r>
              <a:rPr lang="fr-FR" sz="2000" dirty="0" smtClean="0"/>
              <a:t> de leur problématique, </a:t>
            </a:r>
            <a:r>
              <a:rPr lang="fr-FR" sz="2000" b="1" dirty="0" smtClean="0"/>
              <a:t>ces épreuves mettront ainsi l’accent sur l’acquisition de la méthodologie scientifique. »</a:t>
            </a:r>
            <a:r>
              <a:rPr lang="fr-FR" sz="2000" dirty="0" smtClean="0"/>
              <a:t> </a:t>
            </a:r>
          </a:p>
          <a:p>
            <a:pPr algn="just">
              <a:lnSpc>
                <a:spcPct val="80000"/>
              </a:lnSpc>
              <a:buFont typeface="Wingdings" pitchFamily="2" charset="2"/>
              <a:buChar char="Ø"/>
            </a:pPr>
            <a:endParaRPr lang="fr-FR" sz="2000" dirty="0" smtClean="0"/>
          </a:p>
          <a:p>
            <a:pPr algn="just">
              <a:lnSpc>
                <a:spcPct val="80000"/>
              </a:lnSpc>
              <a:buFont typeface="Wingdings" pitchFamily="2" charset="2"/>
              <a:buChar char="Ø"/>
            </a:pPr>
            <a:r>
              <a:rPr lang="fr-FR" sz="2000" dirty="0" smtClean="0"/>
              <a:t>« L’accent mis sur la méthodologie aura aussi notamment pour conséquence que les </a:t>
            </a:r>
            <a:r>
              <a:rPr lang="fr-FR" sz="2000" b="1" dirty="0" smtClean="0"/>
              <a:t>épreuves d’évaluation fourniront tous les éléments de savoir (formules, propriétés, données physicochimiques, schémas, </a:t>
            </a:r>
            <a:r>
              <a:rPr lang="fr-FR" sz="2000" b="1" dirty="0" err="1" smtClean="0"/>
              <a:t>etc</a:t>
            </a:r>
            <a:r>
              <a:rPr lang="fr-FR" sz="2000" b="1" dirty="0" smtClean="0"/>
              <a:t>…) nécessaires à leur résolution si cette dernière implique la mise en œuvre de compétences non exigibles car ne figurant pas dans la colonne de droite du programme. » </a:t>
            </a:r>
          </a:p>
          <a:p>
            <a:pPr>
              <a:lnSpc>
                <a:spcPct val="80000"/>
              </a:lnSpc>
              <a:buFont typeface="Wingdings" pitchFamily="2" charset="2"/>
              <a:buNone/>
            </a:pPr>
            <a:endParaRPr lang="fr-FR" sz="800" dirty="0" smtClean="0"/>
          </a:p>
          <a:p>
            <a:pPr algn="r">
              <a:lnSpc>
                <a:spcPct val="80000"/>
              </a:lnSpc>
              <a:buFont typeface="Wingdings" pitchFamily="2" charset="2"/>
              <a:buNone/>
            </a:pPr>
            <a:endParaRPr lang="fr-FR" sz="1600" dirty="0" smtClean="0"/>
          </a:p>
        </p:txBody>
      </p:sp>
      <p:sp>
        <p:nvSpPr>
          <p:cNvPr id="4" name="Espace réservé du numéro de diapositive 3"/>
          <p:cNvSpPr>
            <a:spLocks noGrp="1"/>
          </p:cNvSpPr>
          <p:nvPr>
            <p:ph type="sldNum" sz="quarter" idx="11"/>
          </p:nvPr>
        </p:nvSpPr>
        <p:spPr/>
        <p:txBody>
          <a:bodyPr/>
          <a:lstStyle/>
          <a:p>
            <a:pPr>
              <a:defRPr/>
            </a:pPr>
            <a:fld id="{E893BEE4-E582-482E-983B-756010F15C78}" type="slidenum">
              <a:rPr lang="fr-FR" smtClean="0"/>
              <a:pPr>
                <a:defRPr/>
              </a:pPr>
              <a:t>6</a:t>
            </a:fld>
            <a:endParaRPr lang="fr-FR" dirty="0"/>
          </a:p>
        </p:txBody>
      </p:sp>
      <p:sp>
        <p:nvSpPr>
          <p:cNvPr id="5" name="Espace réservé du pied de page 4"/>
          <p:cNvSpPr>
            <a:spLocks noGrp="1"/>
          </p:cNvSpPr>
          <p:nvPr>
            <p:ph type="ftr" sz="quarter" idx="10"/>
          </p:nvPr>
        </p:nvSpPr>
        <p:spPr/>
        <p:txBody>
          <a:bodyPr/>
          <a:lstStyle/>
          <a:p>
            <a:pPr>
              <a:defRPr/>
            </a:pPr>
            <a:r>
              <a:rPr lang="fr-FR" dirty="0" smtClean="0"/>
              <a:t>Inspection pédagogique régionale Physique - Chimie</a:t>
            </a:r>
            <a:endParaRPr lang="fr-FR" dirty="0"/>
          </a:p>
        </p:txBody>
      </p:sp>
      <p:sp>
        <p:nvSpPr>
          <p:cNvPr id="7" name="Rectangle 6"/>
          <p:cNvSpPr>
            <a:spLocks noChangeArrowheads="1"/>
          </p:cNvSpPr>
          <p:nvPr/>
        </p:nvSpPr>
        <p:spPr bwMode="auto">
          <a:xfrm>
            <a:off x="2051720" y="332656"/>
            <a:ext cx="6696695" cy="707886"/>
          </a:xfrm>
          <a:prstGeom prst="rect">
            <a:avLst/>
          </a:prstGeom>
          <a:noFill/>
          <a:ln w="9525">
            <a:noFill/>
            <a:miter lim="800000"/>
            <a:headEnd/>
            <a:tailEnd/>
          </a:ln>
        </p:spPr>
        <p:txBody>
          <a:bodyPr wrap="square">
            <a:spAutoFit/>
          </a:bodyPr>
          <a:lstStyle/>
          <a:p>
            <a:pPr algn="r"/>
            <a:r>
              <a:rPr lang="fr-FR" sz="4000" dirty="0" smtClean="0">
                <a:solidFill>
                  <a:schemeClr val="tx2"/>
                </a:solidFill>
              </a:rPr>
              <a:t>Quelques incontournables</a:t>
            </a:r>
            <a:endParaRPr lang="fr-FR" sz="4000" dirty="0">
              <a:solidFill>
                <a:schemeClr val="tx2"/>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3" name="Rectangle 3"/>
          <p:cNvSpPr>
            <a:spLocks noGrp="1" noChangeArrowheads="1"/>
          </p:cNvSpPr>
          <p:nvPr>
            <p:ph type="body" idx="4294967295"/>
          </p:nvPr>
        </p:nvSpPr>
        <p:spPr>
          <a:xfrm>
            <a:off x="179512" y="1196752"/>
            <a:ext cx="8640960" cy="5112568"/>
          </a:xfrm>
        </p:spPr>
        <p:txBody>
          <a:bodyPr/>
          <a:lstStyle/>
          <a:p>
            <a:pPr>
              <a:lnSpc>
                <a:spcPct val="80000"/>
              </a:lnSpc>
              <a:buNone/>
            </a:pPr>
            <a:r>
              <a:rPr lang="fr-FR" sz="2800" b="1" dirty="0" smtClean="0"/>
              <a:t>	L’évaluation des compétences expérimentales </a:t>
            </a:r>
          </a:p>
          <a:p>
            <a:pPr>
              <a:lnSpc>
                <a:spcPct val="80000"/>
              </a:lnSpc>
              <a:buNone/>
            </a:pPr>
            <a:r>
              <a:rPr lang="fr-FR" sz="2800" b="1" i="1" dirty="0" smtClean="0"/>
              <a:t>	Définition de l’épreuve d’ECE </a:t>
            </a:r>
            <a:r>
              <a:rPr lang="fr-FR" sz="2000" b="1" i="1" dirty="0" smtClean="0"/>
              <a:t>(durée 1h, 20 points) </a:t>
            </a:r>
            <a:r>
              <a:rPr lang="fr-FR" sz="2000" dirty="0" smtClean="0"/>
              <a:t>(Bulletin officiel spécial n°7 du 6 octobre 2011)</a:t>
            </a:r>
          </a:p>
          <a:p>
            <a:pPr algn="just">
              <a:lnSpc>
                <a:spcPct val="80000"/>
              </a:lnSpc>
              <a:buFont typeface="Wingdings" pitchFamily="2" charset="2"/>
              <a:buNone/>
            </a:pPr>
            <a:endParaRPr lang="fr-FR" sz="2400" b="1" dirty="0" smtClean="0"/>
          </a:p>
          <a:p>
            <a:pPr>
              <a:lnSpc>
                <a:spcPct val="80000"/>
              </a:lnSpc>
              <a:buFont typeface="Wingdings" pitchFamily="2" charset="2"/>
              <a:buChar char="Ø"/>
            </a:pPr>
            <a:r>
              <a:rPr lang="fr-FR" sz="2400" b="1" dirty="0" smtClean="0"/>
              <a:t>Epreuve pratique </a:t>
            </a:r>
            <a:r>
              <a:rPr lang="fr-FR" sz="2400" dirty="0" smtClean="0"/>
              <a:t>ayant pour objectif d'évaluer des compétences expérimentales dans </a:t>
            </a:r>
            <a:r>
              <a:rPr lang="fr-FR" sz="2400" b="1" dirty="0" smtClean="0"/>
              <a:t>le cadre de l'environnement du laboratoire.</a:t>
            </a:r>
          </a:p>
          <a:p>
            <a:pPr>
              <a:lnSpc>
                <a:spcPct val="80000"/>
              </a:lnSpc>
              <a:buFont typeface="Wingdings" pitchFamily="2" charset="2"/>
              <a:buChar char="Ø"/>
            </a:pPr>
            <a:r>
              <a:rPr lang="fr-FR" sz="2400" b="1" dirty="0" smtClean="0"/>
              <a:t>Selon les situations</a:t>
            </a:r>
            <a:r>
              <a:rPr lang="fr-FR" sz="2400" dirty="0" smtClean="0"/>
              <a:t>, le candidat peut être conduit à </a:t>
            </a:r>
            <a:r>
              <a:rPr lang="fr-FR" sz="2400" b="1" dirty="0" smtClean="0"/>
              <a:t>s'approprier et analyser une problématique</a:t>
            </a:r>
            <a:r>
              <a:rPr lang="fr-FR" sz="2400" dirty="0" smtClean="0"/>
              <a:t>, </a:t>
            </a:r>
            <a:r>
              <a:rPr lang="fr-FR" sz="2400" b="1" dirty="0" smtClean="0"/>
              <a:t>à justifier ou à proposer un protocole expérimental, à le réaliser, à porter un jugement critique sur la pertinence des hypothèses et des résultats en vue de les valider.</a:t>
            </a:r>
            <a:r>
              <a:rPr lang="fr-FR" sz="2400" dirty="0" smtClean="0"/>
              <a:t> </a:t>
            </a:r>
          </a:p>
          <a:p>
            <a:pPr>
              <a:lnSpc>
                <a:spcPct val="80000"/>
              </a:lnSpc>
              <a:buFont typeface="Wingdings" pitchFamily="2" charset="2"/>
              <a:buChar char="Ø"/>
            </a:pPr>
            <a:r>
              <a:rPr lang="fr-FR" sz="2400" dirty="0" smtClean="0"/>
              <a:t>Le candidat peut aussi être amené à faire preuve d'initiative et à communiquer en utilisant des langages et des outils pertinents…</a:t>
            </a:r>
            <a:endParaRPr lang="fr-FR" sz="1600" dirty="0" smtClean="0"/>
          </a:p>
          <a:p>
            <a:pPr algn="r" eaLnBrk="1" hangingPunct="1">
              <a:lnSpc>
                <a:spcPct val="80000"/>
              </a:lnSpc>
              <a:buNone/>
            </a:pPr>
            <a:endParaRPr lang="fr-FR" sz="1200" dirty="0" smtClean="0"/>
          </a:p>
        </p:txBody>
      </p:sp>
      <p:sp>
        <p:nvSpPr>
          <p:cNvPr id="87044" name="Espace réservé du numéro de diapositive 1"/>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805F6600-86AF-4625-9D9A-40B94F2BA26A}" type="slidenum">
              <a:rPr lang="fr-FR" sz="1200">
                <a:latin typeface="Arial Black" pitchFamily="34" charset="0"/>
              </a:rPr>
              <a:pPr algn="r"/>
              <a:t>7</a:t>
            </a:fld>
            <a:endParaRPr lang="fr-FR" sz="1200">
              <a:latin typeface="Arial Black" pitchFamily="34" charset="0"/>
            </a:endParaRPr>
          </a:p>
        </p:txBody>
      </p:sp>
      <p:sp>
        <p:nvSpPr>
          <p:cNvPr id="5" name="Espace réservé du numéro de diapositive 4"/>
          <p:cNvSpPr>
            <a:spLocks noGrp="1"/>
          </p:cNvSpPr>
          <p:nvPr>
            <p:ph type="sldNum" sz="quarter" idx="11"/>
          </p:nvPr>
        </p:nvSpPr>
        <p:spPr/>
        <p:txBody>
          <a:bodyPr/>
          <a:lstStyle/>
          <a:p>
            <a:pPr>
              <a:defRPr/>
            </a:pPr>
            <a:fld id="{56A5A9AC-BFBB-4C00-8B73-40AB423FF0CB}" type="slidenum">
              <a:rPr lang="fr-FR" smtClean="0"/>
              <a:pPr>
                <a:defRPr/>
              </a:pPr>
              <a:t>7</a:t>
            </a:fld>
            <a:endParaRPr lang="fr-FR" dirty="0"/>
          </a:p>
        </p:txBody>
      </p:sp>
      <p:sp>
        <p:nvSpPr>
          <p:cNvPr id="6" name="Espace réservé du pied de page 5"/>
          <p:cNvSpPr>
            <a:spLocks noGrp="1"/>
          </p:cNvSpPr>
          <p:nvPr>
            <p:ph type="ftr" sz="quarter" idx="10"/>
          </p:nvPr>
        </p:nvSpPr>
        <p:spPr>
          <a:xfrm>
            <a:off x="2483768" y="6248400"/>
            <a:ext cx="4032448" cy="457200"/>
          </a:xfrm>
        </p:spPr>
        <p:txBody>
          <a:bodyPr/>
          <a:lstStyle/>
          <a:p>
            <a:pPr>
              <a:defRPr/>
            </a:pPr>
            <a:r>
              <a:rPr lang="fr-FR" dirty="0" smtClean="0"/>
              <a:t>Inspection pédagogique régionale Physique - Chimie</a:t>
            </a:r>
            <a:endParaRPr lang="fr-FR" dirty="0"/>
          </a:p>
        </p:txBody>
      </p:sp>
      <p:sp>
        <p:nvSpPr>
          <p:cNvPr id="7" name="Rectangle 6"/>
          <p:cNvSpPr>
            <a:spLocks noChangeArrowheads="1"/>
          </p:cNvSpPr>
          <p:nvPr/>
        </p:nvSpPr>
        <p:spPr bwMode="auto">
          <a:xfrm>
            <a:off x="2051720" y="332656"/>
            <a:ext cx="6696695" cy="707886"/>
          </a:xfrm>
          <a:prstGeom prst="rect">
            <a:avLst/>
          </a:prstGeom>
          <a:noFill/>
          <a:ln w="9525">
            <a:noFill/>
            <a:miter lim="800000"/>
            <a:headEnd/>
            <a:tailEnd/>
          </a:ln>
        </p:spPr>
        <p:txBody>
          <a:bodyPr wrap="square">
            <a:spAutoFit/>
          </a:bodyPr>
          <a:lstStyle/>
          <a:p>
            <a:pPr algn="r"/>
            <a:r>
              <a:rPr lang="fr-FR" sz="4000" dirty="0" smtClean="0">
                <a:solidFill>
                  <a:schemeClr val="tx2"/>
                </a:solidFill>
              </a:rPr>
              <a:t>Quelques incontournables</a:t>
            </a:r>
            <a:endParaRPr lang="fr-FR" sz="4000" dirty="0">
              <a:solidFill>
                <a:schemeClr val="tx2"/>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7" name="Rectangle 3"/>
          <p:cNvSpPr>
            <a:spLocks noGrp="1" noChangeArrowheads="1"/>
          </p:cNvSpPr>
          <p:nvPr>
            <p:ph type="body" idx="4294967295"/>
          </p:nvPr>
        </p:nvSpPr>
        <p:spPr>
          <a:xfrm>
            <a:off x="144016" y="1268760"/>
            <a:ext cx="8748464" cy="5040560"/>
          </a:xfrm>
        </p:spPr>
        <p:txBody>
          <a:bodyPr/>
          <a:lstStyle/>
          <a:p>
            <a:pPr>
              <a:lnSpc>
                <a:spcPct val="90000"/>
              </a:lnSpc>
              <a:buNone/>
            </a:pPr>
            <a:r>
              <a:rPr lang="fr-FR" sz="2800" b="1" i="1" dirty="0" smtClean="0"/>
              <a:t>	L’épreuve d’ECE de physique-chimie à compter de la session 2013</a:t>
            </a:r>
            <a:r>
              <a:rPr lang="fr-FR" sz="2800" i="1" dirty="0" smtClean="0"/>
              <a:t> </a:t>
            </a:r>
          </a:p>
          <a:p>
            <a:pPr>
              <a:lnSpc>
                <a:spcPct val="90000"/>
              </a:lnSpc>
              <a:buNone/>
            </a:pPr>
            <a:endParaRPr lang="fr-FR" sz="1800" b="1" i="1" dirty="0" smtClean="0"/>
          </a:p>
          <a:p>
            <a:pPr>
              <a:lnSpc>
                <a:spcPct val="90000"/>
              </a:lnSpc>
              <a:buFont typeface="Wingdings" pitchFamily="2" charset="2"/>
              <a:buChar char="Ø"/>
            </a:pPr>
            <a:r>
              <a:rPr lang="fr-FR" sz="2400" b="1" i="1" dirty="0" smtClean="0"/>
              <a:t>Objectifs </a:t>
            </a:r>
            <a:r>
              <a:rPr lang="fr-FR" sz="2800" b="1" dirty="0" smtClean="0"/>
              <a:t>: </a:t>
            </a:r>
          </a:p>
          <a:p>
            <a:pPr lvl="1">
              <a:lnSpc>
                <a:spcPct val="90000"/>
              </a:lnSpc>
              <a:buFont typeface="Wingdings" pitchFamily="2" charset="2"/>
              <a:buChar char="Ø"/>
            </a:pPr>
            <a:r>
              <a:rPr lang="fr-FR" sz="2400" dirty="0" smtClean="0"/>
              <a:t>Évaluer des compétences expérimentales associées aux démarches scientifiques </a:t>
            </a:r>
          </a:p>
          <a:p>
            <a:pPr lvl="1">
              <a:lnSpc>
                <a:spcPct val="90000"/>
              </a:lnSpc>
              <a:buFont typeface="Wingdings" pitchFamily="2" charset="2"/>
              <a:buChar char="Ø"/>
            </a:pPr>
            <a:endParaRPr lang="fr-FR" sz="1800" dirty="0" smtClean="0"/>
          </a:p>
          <a:p>
            <a:pPr>
              <a:lnSpc>
                <a:spcPct val="90000"/>
              </a:lnSpc>
              <a:buFont typeface="Wingdings" pitchFamily="2" charset="2"/>
              <a:buChar char="Ø"/>
            </a:pPr>
            <a:r>
              <a:rPr lang="fr-FR" sz="2400" b="1" i="1" dirty="0" smtClean="0"/>
              <a:t>Modalités : </a:t>
            </a:r>
          </a:p>
          <a:p>
            <a:pPr lvl="1">
              <a:lnSpc>
                <a:spcPct val="90000"/>
              </a:lnSpc>
              <a:buFont typeface="Wingdings" pitchFamily="2" charset="2"/>
              <a:buChar char="Ø"/>
            </a:pPr>
            <a:r>
              <a:rPr lang="fr-FR" sz="2400" dirty="0" smtClean="0"/>
              <a:t>L’épreuve est conçue dans l’esprit d’une tâche complexe.</a:t>
            </a:r>
          </a:p>
          <a:p>
            <a:pPr lvl="1">
              <a:lnSpc>
                <a:spcPct val="90000"/>
              </a:lnSpc>
              <a:buFont typeface="Wingdings" pitchFamily="2" charset="2"/>
              <a:buChar char="Ø"/>
            </a:pPr>
            <a:r>
              <a:rPr lang="fr-FR" sz="2400" dirty="0" smtClean="0"/>
              <a:t>Le sujet est </a:t>
            </a:r>
            <a:r>
              <a:rPr lang="fr-FR" sz="2400" dirty="0" err="1" smtClean="0"/>
              <a:t>contextualisé</a:t>
            </a:r>
            <a:r>
              <a:rPr lang="fr-FR" sz="2400" dirty="0" smtClean="0"/>
              <a:t> (fondé sur une situation concrète ou sur une problématique).</a:t>
            </a:r>
          </a:p>
          <a:p>
            <a:pPr lvl="1">
              <a:lnSpc>
                <a:spcPct val="90000"/>
              </a:lnSpc>
              <a:buFont typeface="Wingdings" pitchFamily="2" charset="2"/>
              <a:buChar char="Ø"/>
            </a:pPr>
            <a:r>
              <a:rPr lang="fr-FR" sz="2400" dirty="0" smtClean="0"/>
              <a:t>Le candidat doit agir en autonomie et faire preuve d’initiative tout au long de l’épreuve. </a:t>
            </a:r>
            <a:endParaRPr lang="fr-FR" sz="2000" i="1" dirty="0" smtClean="0"/>
          </a:p>
          <a:p>
            <a:pPr>
              <a:lnSpc>
                <a:spcPct val="90000"/>
              </a:lnSpc>
            </a:pPr>
            <a:endParaRPr lang="fr-FR" sz="2800" i="1" dirty="0" smtClean="0"/>
          </a:p>
        </p:txBody>
      </p:sp>
      <p:sp>
        <p:nvSpPr>
          <p:cNvPr id="88068" name="Espace réservé du numéro de diapositive 1"/>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77D9DCAD-B5E1-49DB-92E5-229951E3B647}" type="slidenum">
              <a:rPr lang="fr-FR" sz="1200">
                <a:latin typeface="Arial Black" pitchFamily="34" charset="0"/>
              </a:rPr>
              <a:pPr algn="r"/>
              <a:t>8</a:t>
            </a:fld>
            <a:endParaRPr lang="fr-FR" sz="1200">
              <a:latin typeface="Arial Black" pitchFamily="34" charset="0"/>
            </a:endParaRPr>
          </a:p>
        </p:txBody>
      </p:sp>
      <p:sp>
        <p:nvSpPr>
          <p:cNvPr id="5" name="Espace réservé du numéro de diapositive 4"/>
          <p:cNvSpPr>
            <a:spLocks noGrp="1"/>
          </p:cNvSpPr>
          <p:nvPr>
            <p:ph type="sldNum" sz="quarter" idx="11"/>
          </p:nvPr>
        </p:nvSpPr>
        <p:spPr/>
        <p:txBody>
          <a:bodyPr/>
          <a:lstStyle/>
          <a:p>
            <a:pPr>
              <a:defRPr/>
            </a:pPr>
            <a:fld id="{56A5A9AC-BFBB-4C00-8B73-40AB423FF0CB}" type="slidenum">
              <a:rPr lang="fr-FR" smtClean="0"/>
              <a:pPr>
                <a:defRPr/>
              </a:pPr>
              <a:t>8</a:t>
            </a:fld>
            <a:endParaRPr lang="fr-FR" dirty="0"/>
          </a:p>
        </p:txBody>
      </p:sp>
      <p:sp>
        <p:nvSpPr>
          <p:cNvPr id="6" name="Espace réservé du pied de page 5"/>
          <p:cNvSpPr>
            <a:spLocks noGrp="1"/>
          </p:cNvSpPr>
          <p:nvPr>
            <p:ph type="ftr" sz="quarter" idx="10"/>
          </p:nvPr>
        </p:nvSpPr>
        <p:spPr>
          <a:xfrm>
            <a:off x="3059832" y="6284168"/>
            <a:ext cx="3744416" cy="457200"/>
          </a:xfrm>
        </p:spPr>
        <p:txBody>
          <a:bodyPr/>
          <a:lstStyle/>
          <a:p>
            <a:pPr>
              <a:defRPr/>
            </a:pPr>
            <a:r>
              <a:rPr lang="fr-FR" dirty="0" smtClean="0"/>
              <a:t>Inspection pédagogique régionale Physique - Chimie</a:t>
            </a:r>
            <a:endParaRPr lang="fr-FR" dirty="0"/>
          </a:p>
        </p:txBody>
      </p:sp>
      <p:sp>
        <p:nvSpPr>
          <p:cNvPr id="8" name="Rectangle 7"/>
          <p:cNvSpPr>
            <a:spLocks noChangeArrowheads="1"/>
          </p:cNvSpPr>
          <p:nvPr/>
        </p:nvSpPr>
        <p:spPr bwMode="auto">
          <a:xfrm>
            <a:off x="2051720" y="332656"/>
            <a:ext cx="6696695" cy="707886"/>
          </a:xfrm>
          <a:prstGeom prst="rect">
            <a:avLst/>
          </a:prstGeom>
          <a:noFill/>
          <a:ln w="9525">
            <a:noFill/>
            <a:miter lim="800000"/>
            <a:headEnd/>
            <a:tailEnd/>
          </a:ln>
        </p:spPr>
        <p:txBody>
          <a:bodyPr wrap="square">
            <a:spAutoFit/>
          </a:bodyPr>
          <a:lstStyle/>
          <a:p>
            <a:pPr algn="r"/>
            <a:r>
              <a:rPr lang="fr-FR" sz="4000" dirty="0" smtClean="0">
                <a:solidFill>
                  <a:schemeClr val="tx2"/>
                </a:solidFill>
              </a:rPr>
              <a:t>Quelques incontournables</a:t>
            </a:r>
            <a:endParaRPr lang="fr-FR" sz="4000" dirty="0">
              <a:solidFill>
                <a:schemeClr val="tx2"/>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3"/>
          <p:cNvSpPr>
            <a:spLocks noGrp="1" noChangeArrowheads="1"/>
          </p:cNvSpPr>
          <p:nvPr>
            <p:ph type="body" idx="4294967295"/>
          </p:nvPr>
        </p:nvSpPr>
        <p:spPr>
          <a:xfrm>
            <a:off x="251520" y="1340768"/>
            <a:ext cx="8713787" cy="4822304"/>
          </a:xfrm>
        </p:spPr>
        <p:txBody>
          <a:bodyPr/>
          <a:lstStyle/>
          <a:p>
            <a:pPr>
              <a:lnSpc>
                <a:spcPct val="80000"/>
              </a:lnSpc>
              <a:buNone/>
            </a:pPr>
            <a:r>
              <a:rPr lang="fr-FR" sz="2800" b="1" i="1" dirty="0" smtClean="0"/>
              <a:t>	L’épreuve d’ECE de physique-chimie à compter de la session 2013</a:t>
            </a:r>
            <a:r>
              <a:rPr lang="fr-FR" sz="2800" i="1" dirty="0" smtClean="0"/>
              <a:t> </a:t>
            </a:r>
          </a:p>
          <a:p>
            <a:pPr>
              <a:lnSpc>
                <a:spcPct val="80000"/>
              </a:lnSpc>
              <a:buNone/>
            </a:pPr>
            <a:endParaRPr lang="fr-FR" sz="2800" i="1" dirty="0" smtClean="0"/>
          </a:p>
          <a:p>
            <a:pPr>
              <a:lnSpc>
                <a:spcPct val="80000"/>
              </a:lnSpc>
              <a:buFont typeface="Wingdings" pitchFamily="2" charset="2"/>
              <a:buChar char="Ø"/>
            </a:pPr>
            <a:r>
              <a:rPr lang="fr-FR" sz="2800" b="1" i="1" dirty="0" smtClean="0"/>
              <a:t>Compétences à évaluer :</a:t>
            </a:r>
            <a:r>
              <a:rPr lang="fr-FR" sz="2400" b="1" i="1" dirty="0" smtClean="0"/>
              <a:t>  </a:t>
            </a:r>
          </a:p>
          <a:p>
            <a:pPr>
              <a:lnSpc>
                <a:spcPct val="80000"/>
              </a:lnSpc>
              <a:buFont typeface="Wingdings" pitchFamily="2" charset="2"/>
              <a:buChar char="Ø"/>
            </a:pPr>
            <a:endParaRPr lang="fr-FR" sz="2000" b="1" i="1" dirty="0" smtClean="0"/>
          </a:p>
          <a:p>
            <a:pPr>
              <a:lnSpc>
                <a:spcPct val="80000"/>
              </a:lnSpc>
              <a:buFont typeface="Wingdings" pitchFamily="2" charset="2"/>
              <a:buNone/>
            </a:pPr>
            <a:r>
              <a:rPr lang="fr-FR" sz="2400" dirty="0" smtClean="0"/>
              <a:t>    Le sujet doit permettre de mobiliser </a:t>
            </a:r>
            <a:r>
              <a:rPr lang="fr-FR" sz="2400" b="1" dirty="0" smtClean="0"/>
              <a:t>certaines</a:t>
            </a:r>
            <a:r>
              <a:rPr lang="fr-FR" sz="2400" dirty="0" smtClean="0"/>
              <a:t> des  compétences suivantes :</a:t>
            </a:r>
            <a:endParaRPr lang="fr-FR" sz="2400" b="1" dirty="0" smtClean="0"/>
          </a:p>
          <a:p>
            <a:pPr lvl="2">
              <a:lnSpc>
                <a:spcPct val="80000"/>
              </a:lnSpc>
              <a:buFont typeface="Wingdings" pitchFamily="2" charset="2"/>
              <a:buChar char="Ø"/>
            </a:pPr>
            <a:r>
              <a:rPr lang="fr-FR" b="1" dirty="0" smtClean="0"/>
              <a:t>s'approprier</a:t>
            </a:r>
            <a:r>
              <a:rPr lang="fr-FR" dirty="0" smtClean="0"/>
              <a:t>,</a:t>
            </a:r>
            <a:endParaRPr lang="fr-FR" b="1" dirty="0" smtClean="0"/>
          </a:p>
          <a:p>
            <a:pPr lvl="2">
              <a:lnSpc>
                <a:spcPct val="80000"/>
              </a:lnSpc>
              <a:buFont typeface="Wingdings" pitchFamily="2" charset="2"/>
              <a:buChar char="Ø"/>
            </a:pPr>
            <a:r>
              <a:rPr lang="fr-FR" b="1" dirty="0" smtClean="0"/>
              <a:t>analyser,</a:t>
            </a:r>
          </a:p>
          <a:p>
            <a:pPr lvl="2">
              <a:lnSpc>
                <a:spcPct val="80000"/>
              </a:lnSpc>
              <a:buFont typeface="Wingdings" pitchFamily="2" charset="2"/>
              <a:buChar char="Ø"/>
            </a:pPr>
            <a:r>
              <a:rPr lang="fr-FR" b="1" dirty="0" smtClean="0"/>
              <a:t>réaliser,</a:t>
            </a:r>
          </a:p>
          <a:p>
            <a:pPr lvl="2">
              <a:lnSpc>
                <a:spcPct val="80000"/>
              </a:lnSpc>
              <a:buFont typeface="Wingdings" pitchFamily="2" charset="2"/>
              <a:buChar char="Ø"/>
            </a:pPr>
            <a:r>
              <a:rPr lang="fr-FR" b="1" dirty="0" smtClean="0"/>
              <a:t>valider,</a:t>
            </a:r>
          </a:p>
          <a:p>
            <a:pPr lvl="2">
              <a:lnSpc>
                <a:spcPct val="80000"/>
              </a:lnSpc>
              <a:buFont typeface="Wingdings" pitchFamily="2" charset="2"/>
              <a:buChar char="Ø"/>
            </a:pPr>
            <a:r>
              <a:rPr lang="fr-FR" b="1" dirty="0" smtClean="0"/>
              <a:t>communiquer,</a:t>
            </a:r>
          </a:p>
          <a:p>
            <a:pPr lvl="2">
              <a:lnSpc>
                <a:spcPct val="80000"/>
              </a:lnSpc>
              <a:buFont typeface="Wingdings" pitchFamily="2" charset="2"/>
              <a:buChar char="Ø"/>
            </a:pPr>
            <a:r>
              <a:rPr lang="fr-FR" b="1" dirty="0" smtClean="0"/>
              <a:t>être autonome et faire preuve d'initiative.</a:t>
            </a:r>
          </a:p>
          <a:p>
            <a:pPr lvl="1">
              <a:lnSpc>
                <a:spcPct val="80000"/>
              </a:lnSpc>
            </a:pPr>
            <a:endParaRPr lang="fr-FR" sz="3200" b="1" dirty="0" smtClean="0"/>
          </a:p>
          <a:p>
            <a:pPr lvl="1" algn="r">
              <a:lnSpc>
                <a:spcPct val="80000"/>
              </a:lnSpc>
              <a:buFont typeface="Wingdings" pitchFamily="2" charset="2"/>
              <a:buNone/>
            </a:pPr>
            <a:endParaRPr lang="fr-FR" sz="2400" b="1" dirty="0" smtClean="0"/>
          </a:p>
        </p:txBody>
      </p:sp>
      <p:sp>
        <p:nvSpPr>
          <p:cNvPr id="89092" name="Espace réservé du numéro de diapositive 1"/>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a:fld id="{DE44819F-3C82-4599-B3CC-24DFF3EFEF95}" type="slidenum">
              <a:rPr lang="fr-FR" sz="1200">
                <a:latin typeface="Arial Black" pitchFamily="34" charset="0"/>
              </a:rPr>
              <a:pPr algn="r"/>
              <a:t>9</a:t>
            </a:fld>
            <a:endParaRPr lang="fr-FR" sz="1200">
              <a:latin typeface="Arial Black" pitchFamily="34" charset="0"/>
            </a:endParaRPr>
          </a:p>
        </p:txBody>
      </p:sp>
      <p:sp>
        <p:nvSpPr>
          <p:cNvPr id="5" name="Espace réservé du numéro de diapositive 4"/>
          <p:cNvSpPr>
            <a:spLocks noGrp="1"/>
          </p:cNvSpPr>
          <p:nvPr>
            <p:ph type="sldNum" sz="quarter" idx="11"/>
          </p:nvPr>
        </p:nvSpPr>
        <p:spPr/>
        <p:txBody>
          <a:bodyPr/>
          <a:lstStyle/>
          <a:p>
            <a:pPr>
              <a:defRPr/>
            </a:pPr>
            <a:fld id="{56A5A9AC-BFBB-4C00-8B73-40AB423FF0CB}" type="slidenum">
              <a:rPr lang="fr-FR" smtClean="0"/>
              <a:pPr>
                <a:defRPr/>
              </a:pPr>
              <a:t>9</a:t>
            </a:fld>
            <a:endParaRPr lang="fr-FR" dirty="0"/>
          </a:p>
        </p:txBody>
      </p:sp>
      <p:sp>
        <p:nvSpPr>
          <p:cNvPr id="6" name="Espace réservé du pied de page 5"/>
          <p:cNvSpPr>
            <a:spLocks noGrp="1"/>
          </p:cNvSpPr>
          <p:nvPr>
            <p:ph type="ftr" sz="quarter" idx="10"/>
          </p:nvPr>
        </p:nvSpPr>
        <p:spPr/>
        <p:txBody>
          <a:bodyPr/>
          <a:lstStyle/>
          <a:p>
            <a:pPr>
              <a:defRPr/>
            </a:pPr>
            <a:r>
              <a:rPr lang="fr-FR" smtClean="0"/>
              <a:t>Inspection pédagogique régionale Physique - Chimie</a:t>
            </a:r>
            <a:endParaRPr lang="fr-FR"/>
          </a:p>
        </p:txBody>
      </p:sp>
      <p:sp>
        <p:nvSpPr>
          <p:cNvPr id="7" name="Rectangle 6"/>
          <p:cNvSpPr>
            <a:spLocks noChangeArrowheads="1"/>
          </p:cNvSpPr>
          <p:nvPr/>
        </p:nvSpPr>
        <p:spPr bwMode="auto">
          <a:xfrm>
            <a:off x="2051720" y="416858"/>
            <a:ext cx="6696695" cy="707886"/>
          </a:xfrm>
          <a:prstGeom prst="rect">
            <a:avLst/>
          </a:prstGeom>
          <a:noFill/>
          <a:ln w="9525">
            <a:noFill/>
            <a:miter lim="800000"/>
            <a:headEnd/>
            <a:tailEnd/>
          </a:ln>
        </p:spPr>
        <p:txBody>
          <a:bodyPr wrap="square">
            <a:spAutoFit/>
          </a:bodyPr>
          <a:lstStyle/>
          <a:p>
            <a:pPr algn="r"/>
            <a:r>
              <a:rPr lang="fr-FR" sz="4000" dirty="0" smtClean="0">
                <a:solidFill>
                  <a:schemeClr val="tx2"/>
                </a:solidFill>
              </a:rPr>
              <a:t>Quelques incontournables</a:t>
            </a:r>
            <a:endParaRPr lang="fr-FR" sz="4000" dirty="0">
              <a:solidFill>
                <a:schemeClr val="tx2"/>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Pixel">
  <a:themeElements>
    <a:clrScheme name="1_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1_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1_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1_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1_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1_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1_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1_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1_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1_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1_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1_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1_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Pixel</Template>
  <TotalTime>2459</TotalTime>
  <Words>1361</Words>
  <Application>Microsoft Office PowerPoint</Application>
  <PresentationFormat>Affichage à l'écran (4:3)</PresentationFormat>
  <Paragraphs>283</Paragraphs>
  <Slides>20</Slides>
  <Notes>12</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1_Pixel</vt:lpstr>
      <vt:lpstr>Le nouveau baccalauréat S </vt:lpstr>
      <vt:lpstr>Présentation PowerPoint</vt:lpstr>
      <vt:lpstr>Présentation PowerPoint</vt:lpstr>
      <vt:lpstr>Présentation PowerPoint</vt:lpstr>
      <vt:lpstr>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Marie-Alice Trossat</dc:creator>
  <cp:lastModifiedBy>Lenovo User</cp:lastModifiedBy>
  <cp:revision>424</cp:revision>
  <cp:lastPrinted>2012-01-25T17:30:51Z</cp:lastPrinted>
  <dcterms:created xsi:type="dcterms:W3CDTF">2011-03-29T20:57:18Z</dcterms:created>
  <dcterms:modified xsi:type="dcterms:W3CDTF">2012-10-22T13:58:22Z</dcterms:modified>
</cp:coreProperties>
</file>