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59" r:id="rId6"/>
    <p:sldId id="273" r:id="rId7"/>
    <p:sldId id="26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5DEB-654B-4B38-9693-3E48E7670CF0}" type="datetimeFigureOut">
              <a:rPr lang="fr-FR" smtClean="0"/>
              <a:t>02/11/2016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ED2E-D498-4EC7-A798-D15D68DE8F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 smtClean="0"/>
              <a:t>Un bouquet de ressources pédagogiques des grands établissements publics culturels et scientifiques à destination spécifique des enseignants du premier et du second degré, ces ressources ayant été choisies en lien avec le ministère et les programmes.</a:t>
            </a:r>
          </a:p>
          <a:p>
            <a:r>
              <a:rPr lang="fr-FR" sz="1400" dirty="0" smtClean="0"/>
              <a:t>Des liens vers d’autres ressources pertinentes des établissements culturels et scientifiques répertoriés sur le portail</a:t>
            </a:r>
          </a:p>
          <a:p>
            <a:r>
              <a:rPr lang="fr-FR" sz="1400" dirty="0" smtClean="0"/>
              <a:t>Des pistes d’utilisation pédagogique des ressources disponibles afin d’aider les enseignants à les intégrer dans leurs enseignements en classe, notamment via les espaces numériques de travail</a:t>
            </a:r>
          </a:p>
          <a:p>
            <a:r>
              <a:rPr lang="fr-FR" sz="1400" dirty="0" smtClean="0"/>
              <a:t>Un service qui s’enrichit régulièrement grâce à </a:t>
            </a:r>
            <a:r>
              <a:rPr lang="fr-FR" sz="1400" b="0" dirty="0" smtClean="0"/>
              <a:t>de nouveaux accords avec d’autres établissements publics scientifiques et culturels.</a:t>
            </a:r>
          </a:p>
          <a:p>
            <a:r>
              <a:rPr lang="fr-FR" sz="1400" b="0" dirty="0" smtClean="0"/>
              <a:t>Il est prévu d’enrichir le portail par des outils d’annotation en ligne, de construction de diaporamas, de mutualisation et de partage de documents.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8BB-AE93-4EE0-AB1E-569DB987217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 smtClean="0"/>
              <a:t>Un bouquet de ressources pédagogiques des grands établissements publics culturels et scientifiques à destination spécifique des enseignants du premier et du second degré, ces ressources ayant été choisies en lien avec le ministère et les programmes.</a:t>
            </a:r>
          </a:p>
          <a:p>
            <a:r>
              <a:rPr lang="fr-FR" sz="1400" dirty="0" smtClean="0"/>
              <a:t>Des liens vers d’autres ressources pertinentes des établissements culturels et scientifiques répertoriés sur le portail</a:t>
            </a:r>
          </a:p>
          <a:p>
            <a:r>
              <a:rPr lang="fr-FR" sz="1400" dirty="0" smtClean="0"/>
              <a:t>Des pistes d’utilisation pédagogique des ressources disponibles afin d’aider les enseignants à les intégrer dans leurs enseignements en classe, notamment via les espaces numériques de travail</a:t>
            </a:r>
          </a:p>
          <a:p>
            <a:r>
              <a:rPr lang="fr-FR" sz="1400" dirty="0" smtClean="0"/>
              <a:t>Un service qui s’enrichit régulièrement grâce à </a:t>
            </a:r>
            <a:r>
              <a:rPr lang="fr-FR" sz="1400" b="0" dirty="0" smtClean="0"/>
              <a:t>de nouveaux accords avec d’autres établissements publics scientifiques et culturels.</a:t>
            </a:r>
          </a:p>
          <a:p>
            <a:r>
              <a:rPr lang="fr-FR" sz="1400" b="0" dirty="0" smtClean="0"/>
              <a:t>Il est prévu d’enrichir le portail par des outils d’annotation en ligne, de construction de diaporamas, de mutualisation et de partage de documents.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8BB-AE93-4EE0-AB1E-569DB987217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3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  <p:grpSp>
        <p:nvGrpSpPr>
          <p:cNvPr id="12" name="Group 2"/>
          <p:cNvGrpSpPr>
            <a:grpSpLocks/>
          </p:cNvGrpSpPr>
          <p:nvPr userDrawn="1"/>
        </p:nvGrpSpPr>
        <p:grpSpPr bwMode="auto">
          <a:xfrm>
            <a:off x="527381" y="5857798"/>
            <a:ext cx="2004483" cy="742950"/>
            <a:chOff x="107555722" y="110608598"/>
            <a:chExt cx="1503803" cy="742949"/>
          </a:xfrm>
        </p:grpSpPr>
        <p:pic>
          <p:nvPicPr>
            <p:cNvPr id="13" name="Picture 3" descr="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55722" y="111098161"/>
              <a:ext cx="771927" cy="25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logodaneversion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87848" y="110608598"/>
              <a:ext cx="1471677" cy="572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828800" y="2112243"/>
            <a:ext cx="85344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4" y="4479542"/>
            <a:ext cx="1101219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2143-791F-4C58-8737-60859C5B0455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8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D9F-5F83-461F-99CD-2088E7179702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2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E7EC-DEBA-41E8-96C3-ADDEBEA830E9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3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7210-295B-4DDB-8F44-E538615D1B20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7A8-EBF1-4558-8737-1D6DC34C7C85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0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E75D-209D-462F-9FA0-B8733B6B9691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8FCB-01AE-4D75-9FB8-BAC22EA97D1B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3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8D5-778A-4475-A34A-F99283ACD5D5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7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3BC1-4D18-47C8-AE03-FFB76DB9A137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3856" y="274638"/>
            <a:ext cx="894278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D04B508E-6DD7-4F24-B661-4C7997E99199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 dirty="0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b="1"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‹N°›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186"/>
            <a:ext cx="2876900" cy="1479598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 rot="16200000">
            <a:off x="-2635121" y="3695496"/>
            <a:ext cx="5805264" cy="51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144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kern="3000" spc="350" dirty="0">
                <a:ln w="50800"/>
                <a:solidFill>
                  <a:srgbClr val="992B09"/>
                </a:solidFill>
                <a:latin typeface="Century Gothic" panose="020B0502020202020204" pitchFamily="34" charset="0"/>
              </a:rPr>
              <a:t>Délégation Académique au </a:t>
            </a:r>
            <a:r>
              <a:rPr lang="fr-FR" sz="1200" b="1" kern="3000" spc="350">
                <a:ln w="50800"/>
                <a:solidFill>
                  <a:srgbClr val="992B09"/>
                </a:solidFill>
                <a:latin typeface="Century Gothic" panose="020B0502020202020204" pitchFamily="34" charset="0"/>
              </a:rPr>
              <a:t>Numérique Éducatif</a:t>
            </a:r>
            <a:endParaRPr lang="fr-FR" sz="1200" b="1" kern="3000" spc="350" dirty="0">
              <a:ln w="50800"/>
              <a:solidFill>
                <a:srgbClr val="992B0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1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26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enumerique.education.gouv.fr/br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acce_public/search.php?mode=simpl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che.media.eduscol.education.fr/file/Numerique/92/8/16p_MASKOTT_MEN_18_07_2016_618928.pdf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enseignant.digitheque-belin.f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edu.tactileo.fr/log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olenumerique.education.gouv.fr/app/uploads/2016/05/EcoleNumerique_BRNE_DIGITHEQU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1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b="1" i="1" dirty="0">
              <a:solidFill>
                <a:prstClr val="black"/>
              </a:solidFill>
            </a:endParaRPr>
          </a:p>
          <a:p>
            <a:endParaRPr lang="fr-FR" b="1" i="1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73443" y="477035"/>
            <a:ext cx="749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hlinkClick r:id="rId3"/>
              </a:rPr>
              <a:t>BRNE</a:t>
            </a:r>
            <a:endParaRPr lang="fr-FR" sz="60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Physique-Chimie</a:t>
            </a:r>
          </a:p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Sciences et technologie</a:t>
            </a:r>
          </a:p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Au 02/11/2016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81008" y="2678029"/>
            <a:ext cx="848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10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89847" y="366321"/>
            <a:ext cx="496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Vous pouvez créer une séance, afficher vos favoris</a:t>
            </a:r>
            <a:endParaRPr lang="fr-F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72" y="1664676"/>
            <a:ext cx="8427907" cy="45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18" y="932041"/>
            <a:ext cx="6191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54" y="5764195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09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11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5" y="1547447"/>
            <a:ext cx="10888910" cy="82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6" y="2499945"/>
            <a:ext cx="10345809" cy="17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06615" y="4360985"/>
            <a:ext cx="524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Toutes les possibilités ne sont pas encore accessibles.</a:t>
            </a:r>
            <a:endParaRPr lang="fr-FR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54" y="5764195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0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91521"/>
            <a:ext cx="2844800" cy="365125"/>
          </a:xfrm>
        </p:spPr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12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06" y="2859308"/>
            <a:ext cx="72866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94184" y="550984"/>
            <a:ext cx="8487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vous connecter   à la banque </a:t>
            </a:r>
            <a:r>
              <a:rPr lang="fr-FR" b="1" dirty="0" err="1"/>
              <a:t>Maskott</a:t>
            </a:r>
            <a:r>
              <a:rPr lang="fr-FR" b="1" dirty="0"/>
              <a:t>-sciences </a:t>
            </a:r>
            <a:r>
              <a:rPr lang="fr-FR" b="1" dirty="0" smtClean="0"/>
              <a:t>: vous </a:t>
            </a:r>
            <a:r>
              <a:rPr lang="fr-FR" b="1" dirty="0"/>
              <a:t>devez fournir </a:t>
            </a:r>
            <a:r>
              <a:rPr lang="fr-FR" b="1" dirty="0" smtClean="0"/>
              <a:t>l’UAI </a:t>
            </a:r>
            <a:r>
              <a:rPr lang="fr-FR" b="1" dirty="0"/>
              <a:t>de votre établissement (collège) 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/>
              <a:t>Pour le connaître </a:t>
            </a:r>
            <a:r>
              <a:rPr lang="fr-FR" sz="1600" b="1" dirty="0"/>
              <a:t>:  </a:t>
            </a:r>
            <a:r>
              <a:rPr lang="fr-FR" sz="1600" b="1" dirty="0">
                <a:hlinkClick r:id="rId3"/>
              </a:rPr>
              <a:t>http://</a:t>
            </a:r>
            <a:r>
              <a:rPr lang="fr-FR" sz="1600" b="1" dirty="0" smtClean="0">
                <a:hlinkClick r:id="rId3"/>
              </a:rPr>
              <a:t>www.education.gouv.fr/acce_public/search.php?mode=simple</a:t>
            </a:r>
            <a:endParaRPr lang="fr-FR" sz="1600" b="1" dirty="0" smtClean="0"/>
          </a:p>
          <a:p>
            <a:endParaRPr lang="fr-FR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" y="1705146"/>
            <a:ext cx="28384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outon d'action : Informations 4">
            <a:hlinkClick r:id="rId5" highlightClick="1"/>
          </p:cNvPr>
          <p:cNvSpPr/>
          <p:nvPr/>
        </p:nvSpPr>
        <p:spPr>
          <a:xfrm>
            <a:off x="1266092" y="4970585"/>
            <a:ext cx="1359877" cy="755748"/>
          </a:xfrm>
          <a:prstGeom prst="actionButtonInformati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37000"/>
                </a:schemeClr>
              </a:gs>
              <a:gs pos="62000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2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88" y="0"/>
            <a:ext cx="10291350" cy="72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13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454515"/>
            <a:ext cx="39687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228" y="5896708"/>
            <a:ext cx="1525772" cy="9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21" y="2367208"/>
            <a:ext cx="692626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21" y="3029073"/>
            <a:ext cx="680402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41" y="3387116"/>
            <a:ext cx="18843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27385" y="1196734"/>
            <a:ext cx="119013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Prof-Prof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6036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14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8" y="1365739"/>
            <a:ext cx="3028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36" y="1365739"/>
            <a:ext cx="2952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16" y="1365739"/>
            <a:ext cx="7064484" cy="361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4492" y="820615"/>
            <a:ext cx="498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Trouver une ressource sur la vitesse par exemple : 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93568" y="5256307"/>
            <a:ext cx="2098431" cy="16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3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15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7169" y="1582614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Vidéos (en anglais, en français), animations avec diverses recherches : par mot clé comme vitesse et en physique-chimie</a:t>
            </a:r>
            <a:endParaRPr lang="fr-FR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54" y="-85359"/>
            <a:ext cx="7948246" cy="69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3" y="5254625"/>
            <a:ext cx="2097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0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" y="494825"/>
            <a:ext cx="6268550" cy="619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83" y="1621576"/>
            <a:ext cx="8534400" cy="340042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83" y="4261338"/>
            <a:ext cx="5004524" cy="242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62" y="494825"/>
            <a:ext cx="2608929" cy="15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2913" y="5474676"/>
            <a:ext cx="1459085" cy="111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1981200" y="3321788"/>
            <a:ext cx="1160585" cy="382704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2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>
                <a:solidFill>
                  <a:srgbClr val="B2B2B2">
                    <a:lumMod val="75000"/>
                  </a:srgbClr>
                </a:solidFill>
              </a:rPr>
              <a:pPr/>
              <a:t>2</a:t>
            </a:fld>
            <a:endParaRPr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b="1" i="1" dirty="0">
              <a:solidFill>
                <a:prstClr val="black"/>
              </a:solidFill>
            </a:endParaRPr>
          </a:p>
          <a:p>
            <a:endParaRPr lang="fr-FR" b="1" i="1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74278" y="477035"/>
            <a:ext cx="97418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</a:rPr>
              <a:t>BRNE</a:t>
            </a:r>
          </a:p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Physique-Chimie &amp; Sciences </a:t>
            </a:r>
            <a:r>
              <a:rPr lang="fr-FR" sz="3600" b="1" dirty="0">
                <a:solidFill>
                  <a:srgbClr val="C00000"/>
                </a:solidFill>
              </a:rPr>
              <a:t>et technologie</a:t>
            </a:r>
          </a:p>
          <a:p>
            <a:pPr algn="ctr"/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1131" y="2193468"/>
            <a:ext cx="84866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-cycle 3 : </a:t>
            </a:r>
            <a:r>
              <a:rPr lang="fr-FR" sz="3200" dirty="0"/>
              <a:t>La banque Digithèque Belin </a:t>
            </a:r>
            <a:r>
              <a:rPr lang="fr-FR" sz="3200" dirty="0" smtClean="0"/>
              <a:t>propose 625 </a:t>
            </a:r>
            <a:r>
              <a:rPr lang="fr-FR" sz="3200" dirty="0"/>
              <a:t>ressources numériques en sciences et technologie. </a:t>
            </a:r>
            <a:endParaRPr lang="fr-FR" sz="3200" dirty="0" smtClean="0"/>
          </a:p>
          <a:p>
            <a:r>
              <a:rPr lang="fr-FR" sz="3200" dirty="0" smtClean="0">
                <a:hlinkClick r:id="rId3"/>
              </a:rPr>
              <a:t>http</a:t>
            </a:r>
            <a:r>
              <a:rPr lang="fr-FR" sz="3200" dirty="0">
                <a:hlinkClick r:id="rId3"/>
              </a:rPr>
              <a:t>://enseignant.digitheque-belin.fr/</a:t>
            </a:r>
            <a:r>
              <a:rPr lang="fr-FR" sz="3200" dirty="0"/>
              <a:t> </a:t>
            </a:r>
            <a:endParaRPr lang="fr-FR" sz="3200" dirty="0" smtClean="0"/>
          </a:p>
          <a:p>
            <a:endParaRPr lang="fr-FR" sz="3200" dirty="0" smtClean="0"/>
          </a:p>
          <a:p>
            <a:r>
              <a:rPr lang="fr-FR" sz="3200" b="1" dirty="0" smtClean="0">
                <a:solidFill>
                  <a:prstClr val="black"/>
                </a:solidFill>
              </a:rPr>
              <a:t>-cycle 4 : </a:t>
            </a:r>
            <a:r>
              <a:rPr lang="fr-FR" sz="3200" dirty="0"/>
              <a:t>La banque </a:t>
            </a:r>
            <a:r>
              <a:rPr lang="fr-FR" sz="3200" dirty="0" err="1"/>
              <a:t>Maskott</a:t>
            </a:r>
            <a:r>
              <a:rPr lang="fr-FR" sz="3200" dirty="0"/>
              <a:t>-sciences  propose désormais 1010 ressources en physique-chimie </a:t>
            </a:r>
            <a:br>
              <a:rPr lang="fr-FR" sz="3200" dirty="0"/>
            </a:br>
            <a:r>
              <a:rPr lang="fr-FR" sz="3200" dirty="0">
                <a:hlinkClick r:id="rId4"/>
              </a:rPr>
              <a:t>https://edu.tactileo.fr/logon</a:t>
            </a:r>
            <a:r>
              <a:rPr lang="fr-FR" sz="3200" dirty="0"/>
              <a:t> </a:t>
            </a:r>
            <a:r>
              <a:rPr lang="fr-FR" sz="3200" dirty="0" smtClean="0"/>
              <a:t> </a:t>
            </a:r>
          </a:p>
          <a:p>
            <a:r>
              <a:rPr lang="fr-FR" sz="3200" dirty="0" smtClean="0"/>
              <a:t>- ou </a:t>
            </a:r>
            <a:r>
              <a:rPr lang="fr-FR" sz="3200" b="1" dirty="0" smtClean="0"/>
              <a:t>via l’ENT Place/CDI/Ressources/BRNE 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1433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06" y="2332038"/>
            <a:ext cx="29575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941" y="3926921"/>
            <a:ext cx="2835275" cy="178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9119103" y="5872525"/>
            <a:ext cx="2734918" cy="817744"/>
            <a:chOff x="8393722" y="5715546"/>
            <a:chExt cx="2734918" cy="8177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722" y="6055575"/>
              <a:ext cx="2734918" cy="4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722" y="5715546"/>
              <a:ext cx="2664579" cy="31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15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3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9846" y="1654351"/>
            <a:ext cx="8792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800" b="1" dirty="0"/>
              <a:t>Libérés de droits et gratuitement mis à disposition pour l’ensemble des enseignants et des élèves des cycles 3 et 4 à partir de la rentrée 2016 sur une durée de trois 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8783" y="3796385"/>
            <a:ext cx="8194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3200" b="1" dirty="0"/>
              <a:t>Disponibles progressivement pour atteindre 100% fin décembre 2016</a:t>
            </a:r>
          </a:p>
        </p:txBody>
      </p:sp>
    </p:spTree>
    <p:extLst>
      <p:ext uri="{BB962C8B-B14F-4D97-AF65-F5344CB8AC3E}">
        <p14:creationId xmlns:p14="http://schemas.microsoft.com/office/powerpoint/2010/main" val="24412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4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6" y="1343757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72" y="949341"/>
            <a:ext cx="8949328" cy="59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uton d'action : Informations 5">
            <a:hlinkClick r:id="rId4" highlightClick="1"/>
          </p:cNvPr>
          <p:cNvSpPr/>
          <p:nvPr/>
        </p:nvSpPr>
        <p:spPr>
          <a:xfrm>
            <a:off x="1336431" y="2989270"/>
            <a:ext cx="738554" cy="644769"/>
          </a:xfrm>
          <a:prstGeom prst="actionButtonInformati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37000"/>
                </a:schemeClr>
              </a:gs>
              <a:gs pos="62000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5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00400" y="679939"/>
            <a:ext cx="876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Pour vous connecter  à la digithèque Belin : inscription avec votre adresse académique </a:t>
            </a:r>
            <a:endParaRPr lang="fr-F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10936"/>
            <a:ext cx="7716978" cy="53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54" y="5764195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7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93" y="2427814"/>
            <a:ext cx="2600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 rot="18642895">
            <a:off x="5465687" y="3315025"/>
            <a:ext cx="1481381" cy="328141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1" y="1431314"/>
            <a:ext cx="2552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4" y="616926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30296" y="3542456"/>
            <a:ext cx="4137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ressources pour le Cycle 3 classées :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Par progressivité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par compétences travaillées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Par dominante : physique-chimie par ex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Par connaissances et compétences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Par objectif d’apprentissage</a:t>
            </a:r>
          </a:p>
          <a:p>
            <a:pPr marL="285750" indent="-285750">
              <a:buFontTx/>
              <a:buChar char="-"/>
            </a:pPr>
            <a:endParaRPr lang="fr-FR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83" y="551003"/>
            <a:ext cx="24860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6" y="3996463"/>
            <a:ext cx="2524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83" y="3952874"/>
            <a:ext cx="26384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88" y="5978769"/>
            <a:ext cx="2377921" cy="8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droite 14"/>
          <p:cNvSpPr/>
          <p:nvPr/>
        </p:nvSpPr>
        <p:spPr>
          <a:xfrm rot="19427615">
            <a:off x="6620146" y="3467937"/>
            <a:ext cx="2420340" cy="328141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19660698">
            <a:off x="6677562" y="4693673"/>
            <a:ext cx="2292928" cy="328141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 rot="12731747">
            <a:off x="1952700" y="4532547"/>
            <a:ext cx="1836233" cy="328141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7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7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6923" y="143021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 exemple en sélectionnant :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03" y="350928"/>
            <a:ext cx="2993781" cy="25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7" y="2946338"/>
            <a:ext cx="8914257" cy="320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54" y="5764195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9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8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85" y="365980"/>
            <a:ext cx="2590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6" y="2268415"/>
            <a:ext cx="5201428" cy="458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17" y="405178"/>
            <a:ext cx="3486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42107" y="1462372"/>
            <a:ext cx="199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Ajouter aux favoris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761724" y="1471082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Aperçu de la ressource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97416" y="3139924"/>
            <a:ext cx="220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Ajouter à la sélection</a:t>
            </a:r>
            <a:endParaRPr lang="fr-FR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54" y="5764195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 rot="2295443">
            <a:off x="5310325" y="2743182"/>
            <a:ext cx="961292" cy="304800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19614534">
            <a:off x="4965505" y="1955131"/>
            <a:ext cx="961292" cy="304800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13114934">
            <a:off x="3755211" y="1970618"/>
            <a:ext cx="961292" cy="304800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20729693">
            <a:off x="3372851" y="4879939"/>
            <a:ext cx="4950389" cy="304800"/>
          </a:xfrm>
          <a:prstGeom prst="rightArrow">
            <a:avLst/>
          </a:prstGeom>
          <a:solidFill>
            <a:srgbClr val="0070C0"/>
          </a:solidFill>
          <a:ln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3FEB-43E4-4951-BA60-B2DC8901B46A}" type="datetime2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mercredi 2 novembre 2016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6EC-57B3-451A-8333-8C33709C35AA}" type="slidenum">
              <a:rPr lang="fr-FR" smtClean="0">
                <a:solidFill>
                  <a:srgbClr val="B2B2B2">
                    <a:lumMod val="75000"/>
                  </a:srgbClr>
                </a:solidFill>
              </a:rPr>
              <a:pPr/>
              <a:t>9</a:t>
            </a:fld>
            <a:endParaRPr lang="fr-FR">
              <a:solidFill>
                <a:srgbClr val="B2B2B2">
                  <a:lumMod val="75000"/>
                </a:srgb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06615" y="743634"/>
            <a:ext cx="865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fiches d’activités, des photos , des vidéos, des QCM, des propositions d’activité expérimentales, une aide pour trouver un protocole, un exemple de mesures…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2" y="1389965"/>
            <a:ext cx="2529861" cy="278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1566614"/>
            <a:ext cx="5054907" cy="245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99" y="4202522"/>
            <a:ext cx="6778137" cy="265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54" y="5707644"/>
            <a:ext cx="2958246" cy="1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50000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60000"/>
                <a:lumOff val="40000"/>
                <a:alpha val="37000"/>
              </a:schemeClr>
            </a:gs>
            <a:gs pos="62000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ln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scene3d>
          <a:camera prst="orthographicFront"/>
          <a:lightRig rig="threePt" dir="t"/>
        </a:scene3d>
        <a:sp3d>
          <a:bevelT/>
          <a:bevelB w="165100" prst="coolSlant"/>
        </a:sp3d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61B0F203C6B43A72CC27325064CAE" ma:contentTypeVersion="1" ma:contentTypeDescription="Crée un document." ma:contentTypeScope="" ma:versionID="9b33b9d60e429c60dc81f7d7fd17b01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ee565551e1a1637f9df0223e78db73b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74D3DB-E316-4123-BCE1-D9ACDDDA8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00E7CC0-01EA-4FF3-B99A-564FBD6AD5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E9FBCE-A003-4A35-9391-B65D157233CA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474</Words>
  <Application>Microsoft Office PowerPoint</Application>
  <PresentationFormat>Personnalisé</PresentationFormat>
  <Paragraphs>77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l'Académie de Nancy-Metz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bconrard</dc:creator>
  <cp:lastModifiedBy>Flo</cp:lastModifiedBy>
  <cp:revision>30</cp:revision>
  <dcterms:created xsi:type="dcterms:W3CDTF">2016-10-04T14:35:09Z</dcterms:created>
  <dcterms:modified xsi:type="dcterms:W3CDTF">2016-11-02T21:02:50Z</dcterms:modified>
</cp:coreProperties>
</file>