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57" r:id="rId5"/>
    <p:sldId id="263" r:id="rId6"/>
    <p:sldId id="259" r:id="rId7"/>
    <p:sldId id="264" r:id="rId8"/>
    <p:sldId id="260" r:id="rId9"/>
    <p:sldId id="265" r:id="rId10"/>
    <p:sldId id="266" r:id="rId11"/>
    <p:sldId id="269" r:id="rId12"/>
    <p:sldId id="267" r:id="rId13"/>
    <p:sldId id="25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871" autoAdjust="0"/>
  </p:normalViewPr>
  <p:slideViewPr>
    <p:cSldViewPr snapToGrid="0">
      <p:cViewPr varScale="1">
        <p:scale>
          <a:sx n="45" d="100"/>
          <a:sy n="45" d="100"/>
        </p:scale>
        <p:origin x="8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9735-5D2C-4ACD-B108-0A80692DEB6D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E26C-E137-4791-A4C8-88E9342D76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3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Compétences ajoutées au programme de terminale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E26C-E137-4791-A4C8-88E9342D76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5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Incertitude type à minima ne tenant compte que de la donnée du constructeur </a:t>
            </a:r>
          </a:p>
          <a:p>
            <a:r>
              <a:rPr lang="fr-FR" dirty="0"/>
              <a:t>Valeur arrondie à 1CS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E26C-E137-4791-A4C8-88E9342D76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89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 un appareil numérique le constructeur donne en général une précision en % de la valeur mesurée  + x digit, cela dépend aussi du calibre.  La plupart des multimètres donnent  0,5% + 2 digits, ainsi si on lit 10,07 V  le digit vaut 0,01 V   u(U) = 0,005*10,07 + 2×0,01 = 0,07 V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E26C-E137-4791-A4C8-88E9342D76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11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Calcul de l’incertitude sur la concentration d’une solution d’acide chlorhydrique préparée  par l’agent de laboratoire,</a:t>
            </a:r>
          </a:p>
          <a:p>
            <a:r>
              <a:rPr lang="fr-FR" dirty="0"/>
              <a:t>indication sur la bouteille  titre massique  35( 11,3 mol/L) -38% (12,3 mol/L)   d = 1,18,  concentration estimée avec une incertitude type u(C</a:t>
            </a:r>
            <a:r>
              <a:rPr lang="fr-FR" baseline="-25000" dirty="0"/>
              <a:t>0</a:t>
            </a:r>
            <a:r>
              <a:rPr lang="fr-FR" baseline="0" dirty="0"/>
              <a:t>) = 0,5 mol/L pour une valeur moyenne C</a:t>
            </a:r>
            <a:r>
              <a:rPr lang="fr-FR" baseline="-25000" dirty="0"/>
              <a:t>0</a:t>
            </a:r>
            <a:r>
              <a:rPr lang="fr-FR" baseline="0" dirty="0"/>
              <a:t> =  11,8 mol/L , </a:t>
            </a:r>
            <a:r>
              <a:rPr lang="fr-FR" baseline="0" dirty="0" err="1"/>
              <a:t>Vp</a:t>
            </a:r>
            <a:r>
              <a:rPr lang="fr-FR" baseline="0" dirty="0"/>
              <a:t> = 8,5 </a:t>
            </a:r>
            <a:r>
              <a:rPr lang="fr-FR" baseline="0" dirty="0" err="1"/>
              <a:t>mL</a:t>
            </a:r>
            <a:r>
              <a:rPr lang="fr-FR" baseline="0" dirty="0"/>
              <a:t> avec une pipette graduée de 10 </a:t>
            </a:r>
            <a:r>
              <a:rPr lang="fr-FR" baseline="0" dirty="0" err="1"/>
              <a:t>mL</a:t>
            </a:r>
            <a:r>
              <a:rPr lang="fr-FR" baseline="0" dirty="0"/>
              <a:t> </a:t>
            </a:r>
          </a:p>
          <a:p>
            <a:r>
              <a:rPr lang="fr-FR" baseline="0" dirty="0"/>
              <a:t>u(</a:t>
            </a:r>
            <a:r>
              <a:rPr lang="fr-FR" baseline="0" dirty="0" err="1"/>
              <a:t>Vp</a:t>
            </a:r>
            <a:r>
              <a:rPr lang="fr-FR" baseline="0" dirty="0"/>
              <a:t>) = 0,1 </a:t>
            </a:r>
            <a:r>
              <a:rPr lang="fr-FR" baseline="0" dirty="0" err="1"/>
              <a:t>mL</a:t>
            </a:r>
            <a:r>
              <a:rPr lang="fr-FR" baseline="0" dirty="0"/>
              <a:t>  V</a:t>
            </a:r>
            <a:r>
              <a:rPr lang="fr-FR" baseline="-25000" dirty="0"/>
              <a:t>f</a:t>
            </a:r>
            <a:r>
              <a:rPr lang="fr-FR" baseline="0" dirty="0"/>
              <a:t> = 1 L concentration visée C = 0,10 mol/L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E26C-E137-4791-A4C8-88E9342D76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0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Z-score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AE26C-E137-4791-A4C8-88E9342D76F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96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9D797-408C-4C24-B5D8-0F0321E51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8B3829-B16A-42CB-81C0-760A967F5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4DEDC1-4002-487B-9B14-167F57B5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DD4B3A-5399-40F7-BA8C-EC698539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4F2FD7-C3AA-4CDA-B1E3-BC4E7BDD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95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259FC-3C34-4213-95DD-D022DCAB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DFBA75-6DF1-452B-9851-D5CBEECB3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1774B-5F82-4D7F-BC5D-C4BD2A49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2FAA39-6BF8-48A6-8FC6-44F6C838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4BDAD-E4B1-4E82-9C22-94078E2B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08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D25A4F-1446-4007-B21F-9C6A118C7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54A393-1EB5-4C1F-BDDB-7DAE7CBA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FFDF6-8BA3-41BA-A042-6A75264F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B4B97-2276-4B65-ABC8-0FD6AC50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8515A9-AEA3-4637-A6C2-E6487F21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80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6B441-9351-433C-9F84-5BDF54A5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204C9-09E9-4325-A785-30A30D6F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11C028-FEC5-42CC-892B-C6A7FB57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3876C-3CEE-49E8-A934-903441F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9558AA-BD2E-4EE3-A15E-9696C709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38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577C6-1CA7-49F2-AB91-F2F29E26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9CF1FC-2715-4B75-92D2-2198E0877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FEA19-1F82-4AEF-94DA-045F0D70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95AF06-7ADE-47FF-AC98-3A6E3788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3ABCB-4276-42B3-A349-CA659EE3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7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6DB21-6CE0-41FC-8C00-864CD690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E23A39-E1EA-4F55-AC9D-6195BDB73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559C72-D096-42E9-8AA9-483174B8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8E5467-6DBB-474B-B1DE-3DD4D392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81E66F-D1E2-43EB-BB03-D88CD977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58DE06-162C-4761-9AAF-C9BE943B0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8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C0386-3D19-4DBC-A3F1-6D31E88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0132A0-0D98-4C5F-81C8-59E5566F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FE366A-F33C-47E6-8249-0D2756797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5583C8-9DC8-4B2F-9D11-AA53AF858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F26D9F-22C1-4CA3-83D6-0840407F0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3E6D05-AC80-4F30-913E-1B95DEB2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81E76D-6533-414C-8326-09D09E53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CC8CDC-B2BD-4C2A-8D72-8C8FADAB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9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9D321-3EB5-40E2-9935-0560C738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B4F8B7-5FF5-46BB-800D-CEC0D7BD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2509EF-0A84-4399-8C71-889CCF4A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F5D322-01D1-4BEC-9771-112BAEB8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94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5E42351-796D-41B0-A4DB-A7F9A1B5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3B76C0-C976-42BC-BE47-8E50EDB5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CD7FC7-64A8-46FC-9CAD-3D695A98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1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1CADA-E329-4B64-B84D-CDAC23A5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20FD13-EBAE-4880-BAAE-E382DB3E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E70BA-805D-4E22-9C66-83D5572A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D2DC27-60BB-452B-88CE-3D185541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EC48A-D0DB-4022-B135-50DBECB0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4C17DD-DED4-4C02-9593-7BFEDDD5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65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8B3D8-756D-47D5-97AB-545FC8C2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ED5CE4-AA34-42FB-ACA0-11D05CECE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7145F0-3906-4C51-91C7-33E5E3A1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54071C-2D43-4BCC-BC08-24EAB74F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5D90D4-51E5-45F7-9524-C8B8F919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BA9E45-1DDD-41B9-BAC1-8611646D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21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65A36C-64AC-45F2-8CE6-914F72C4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4CB9D1-7312-4750-A663-C7ACC1FE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21EDB1-7C85-4CA0-B900-D9896FFC1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1EFE-F418-4B93-BAB9-1BA28B4429DA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05CC49-AE52-4241-B20E-316EDCBEC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AC826-820E-4CBD-AA2F-B72771C8B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1B59-D8A4-421A-B26D-23450319B8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06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pMt2q0yxoo" TargetMode="External"/><Relationship Id="rId2" Type="http://schemas.openxmlformats.org/officeDocument/2006/relationships/hyperlink" Target="http://lommele.com/gtp_lommele/stat2.p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scol.education.fr/cid129214/recherche-et-innovation-en-physique-chimi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B2437-F821-41E0-9934-F6BE2E974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Partie incertitudes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60A19C-03AB-4357-AA0F-E9AEE21F0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05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87DA7-25C0-42FF-90CD-CD99ED2B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</a:t>
            </a:r>
            <a:r>
              <a:rPr lang="fr-FR" baseline="-25000" dirty="0"/>
              <a:t>0</a:t>
            </a:r>
            <a:r>
              <a:rPr lang="fr-FR" dirty="0"/>
              <a:t> = 0,100 </a:t>
            </a:r>
            <a:r>
              <a:rPr lang="fr-FR" dirty="0">
                <a:sym typeface="Symbol" panose="05050102010706020507" pitchFamily="18" charset="2"/>
              </a:rPr>
              <a:t> 0,007 mol/L  soit une incertitude type de 7%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C7FA944-88DE-4C5B-B20D-25948C38B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8631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0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1A8CE-1F5B-41CA-AFD5-122505F3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Didier </a:t>
            </a:r>
            <a:r>
              <a:rPr lang="fr-FR" dirty="0" err="1"/>
              <a:t>Lommelé</a:t>
            </a:r>
            <a:r>
              <a:rPr lang="fr-FR" dirty="0"/>
              <a:t> convient à toute situation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F204E0-3A03-43F2-8C24-74EEFDF2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http://lommele.com/gtp_lommele/stat2.py</a:t>
            </a:r>
            <a:endParaRPr lang="fr-FR" dirty="0"/>
          </a:p>
          <a:p>
            <a:endParaRPr lang="fr-FR" dirty="0"/>
          </a:p>
          <a:p>
            <a:r>
              <a:rPr lang="fr-FR" u="sng" dirty="0">
                <a:hlinkClick r:id="rId3"/>
              </a:rPr>
              <a:t>https://youtu.be/IpMt2q0yxoo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563390-F672-42B2-BE62-90DDD1D9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Comparer le résultat à la valeur de référence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840EEF-7957-43C1-B94D-78E6633AF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FR" b="1" i="0" smtClean="0">
                        <a:latin typeface="Cambria Math" panose="02040503050406030204" pitchFamily="18" charset="0"/>
                      </a:rPr>
                      <m:t>𝐏𝐨𝐮𝐫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𝐪𝐮𝐞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𝐥𝐚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𝐦𝐞𝐬𝐮𝐫𝐞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𝐬𝐨𝐢𝐭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𝐯𝐚𝐥𝐢𝐝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𝐞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𝐢𝐥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𝐟𝐚𝐮𝐭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𝐪𝐮𝐞</m:t>
                    </m:r>
                    <m:r>
                      <a:rPr lang="fr-FR" b="1" i="0" smtClean="0">
                        <a:latin typeface="Cambria Math" panose="02040503050406030204" pitchFamily="18" charset="0"/>
                      </a:rPr>
                      <m:t>  : </m:t>
                    </m:r>
                    <m:f>
                      <m:fPr>
                        <m:ctrlPr>
                          <a:rPr lang="fr-FR" b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fr-FR" b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𝐦𝐞𝐬</m:t>
                            </m:r>
                          </m:sub>
                        </m:s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FR" b="1" i="0" smtClean="0">
                                <a:latin typeface="Cambria Math" panose="02040503050406030204" pitchFamily="18" charset="0"/>
                              </a:rPr>
                              <m:t>𝐟</m:t>
                            </m:r>
                          </m:sub>
                        </m:sSub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fr-FR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b="1" dirty="0"/>
                  <a:t>  </a:t>
                </a:r>
                <a:r>
                  <a:rPr lang="fr-FR" b="1" dirty="0">
                    <a:sym typeface="Symbol" panose="05050102010706020507" pitchFamily="18" charset="2"/>
                  </a:rPr>
                  <a:t> 2</a:t>
                </a:r>
                <a:endParaRPr lang="fr-FR" b="1" dirty="0"/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E840EEF-7957-43C1-B94D-78E6633AF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DF7F844B-724D-4309-B327-CCDCC4C94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044" y="2843166"/>
            <a:ext cx="7681912" cy="39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028E4-FFCA-4989-806F-B39ECFD1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FF2C6A-5803-41D7-9068-9B380FDE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https://eduscol.education.fr/cid129214/recherche-et-innovation-en-physique-chimie.html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BB37B-728F-456D-8386-97CD3D7D4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70" y="3109912"/>
            <a:ext cx="11584660" cy="19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8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4243D-85AD-47E4-9A20-173CC6E3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Ajouts au programme de terminale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94717FD-35D7-47A0-805D-38D948E64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" b="3761"/>
          <a:stretch/>
        </p:blipFill>
        <p:spPr>
          <a:xfrm>
            <a:off x="1092200" y="1777586"/>
            <a:ext cx="9872133" cy="19985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7869F7-5E1C-4E4B-BD53-4F2BC9E97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6"/>
          <a:stretch/>
        </p:blipFill>
        <p:spPr>
          <a:xfrm>
            <a:off x="1092200" y="4148667"/>
            <a:ext cx="9847163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6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4B168-CDA7-4312-A064-A61FB5F2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Estimation de l’incertitude-type de type 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939A9-AF1B-49AE-A2F1-768AFFC6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programme demande uniquement de faire des estimations de l’incertitude type.</a:t>
            </a:r>
          </a:p>
          <a:p>
            <a:r>
              <a:rPr lang="fr-FR" sz="4000" dirty="0"/>
              <a:t>Les formules précédemment utilisées ne sont plus d’actualité.</a:t>
            </a:r>
          </a:p>
        </p:txBody>
      </p:sp>
    </p:spTree>
    <p:extLst>
      <p:ext uri="{BB962C8B-B14F-4D97-AF65-F5344CB8AC3E}">
        <p14:creationId xmlns:p14="http://schemas.microsoft.com/office/powerpoint/2010/main" val="342630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75DE9-C221-4CA1-8A2D-1CA10B19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217487"/>
            <a:ext cx="10515600" cy="1325563"/>
          </a:xfrm>
        </p:spPr>
        <p:txBody>
          <a:bodyPr/>
          <a:lstStyle/>
          <a:p>
            <a:r>
              <a:rPr lang="fr-FR" dirty="0"/>
              <a:t>Méthode 1: Données constructeurs</a:t>
            </a:r>
          </a:p>
        </p:txBody>
      </p:sp>
      <p:pic>
        <p:nvPicPr>
          <p:cNvPr id="4" name="Picture 2" descr="Précision de la verrerie en chimie">
            <a:extLst>
              <a:ext uri="{FF2B5EF4-FFF2-40B4-BE49-F238E27FC236}">
                <a16:creationId xmlns:a16="http://schemas.microsoft.com/office/drawing/2014/main" id="{69AE2D40-AA23-4860-8BA4-542896B3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65" y="2024856"/>
            <a:ext cx="132586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écision de la verrerie en chimie">
            <a:extLst>
              <a:ext uri="{FF2B5EF4-FFF2-40B4-BE49-F238E27FC236}">
                <a16:creationId xmlns:a16="http://schemas.microsoft.com/office/drawing/2014/main" id="{458B9FAD-1617-40D7-8C2C-4824301B7F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93" y="1690688"/>
            <a:ext cx="3521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ole jaugée en verre Glassco classe A - Glassco - Non bouchée ...">
            <a:extLst>
              <a:ext uri="{FF2B5EF4-FFF2-40B4-BE49-F238E27FC236}">
                <a16:creationId xmlns:a16="http://schemas.microsoft.com/office/drawing/2014/main" id="{0BAE92CF-4C31-4016-9698-C8F744F91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6"/>
          <a:stretch/>
        </p:blipFill>
        <p:spPr bwMode="auto">
          <a:xfrm>
            <a:off x="6761256" y="2024856"/>
            <a:ext cx="4334647" cy="37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4CB0CA-9893-487A-82D3-A829F62F5735}"/>
              </a:ext>
            </a:extLst>
          </p:cNvPr>
          <p:cNvSpPr txBox="1"/>
          <p:nvPr/>
        </p:nvSpPr>
        <p:spPr>
          <a:xfrm>
            <a:off x="211667" y="5967094"/>
            <a:ext cx="106595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ym typeface="Symbol" panose="05050102010706020507" pitchFamily="18" charset="2"/>
              </a:rPr>
              <a:t>u(</a:t>
            </a:r>
            <a:r>
              <a:rPr lang="fr-FR" sz="2800" i="1" dirty="0">
                <a:sym typeface="Symbol" panose="05050102010706020507" pitchFamily="18" charset="2"/>
              </a:rPr>
              <a:t>V) = </a:t>
            </a:r>
            <a:r>
              <a:rPr lang="fr-FR" sz="2800" dirty="0">
                <a:sym typeface="Symbol" panose="05050102010706020507" pitchFamily="18" charset="2"/>
              </a:rPr>
              <a:t>0,05 </a:t>
            </a:r>
            <a:r>
              <a:rPr lang="fr-FR" sz="2800" dirty="0" err="1">
                <a:sym typeface="Symbol" panose="05050102010706020507" pitchFamily="18" charset="2"/>
              </a:rPr>
              <a:t>mL</a:t>
            </a:r>
            <a:r>
              <a:rPr lang="fr-FR" sz="2800" dirty="0">
                <a:sym typeface="Symbol" panose="05050102010706020507" pitchFamily="18" charset="2"/>
              </a:rPr>
              <a:t>         u(</a:t>
            </a:r>
            <a:r>
              <a:rPr lang="fr-FR" sz="2800" i="1" dirty="0">
                <a:sym typeface="Symbol" panose="05050102010706020507" pitchFamily="18" charset="2"/>
              </a:rPr>
              <a:t>V</a:t>
            </a:r>
            <a:r>
              <a:rPr lang="fr-FR" sz="2400" dirty="0">
                <a:sym typeface="Symbol" panose="05050102010706020507" pitchFamily="18" charset="2"/>
              </a:rPr>
              <a:t>)</a:t>
            </a:r>
            <a:r>
              <a:rPr lang="fr-FR" sz="2800" dirty="0">
                <a:sym typeface="Symbol" panose="05050102010706020507" pitchFamily="18" charset="2"/>
              </a:rPr>
              <a:t> = 0,03 </a:t>
            </a:r>
            <a:r>
              <a:rPr lang="fr-FR" sz="2800" dirty="0" err="1">
                <a:sym typeface="Symbol" panose="05050102010706020507" pitchFamily="18" charset="2"/>
              </a:rPr>
              <a:t>mL</a:t>
            </a:r>
            <a:r>
              <a:rPr lang="fr-FR" sz="2800" dirty="0">
                <a:sym typeface="Symbol" panose="05050102010706020507" pitchFamily="18" charset="2"/>
              </a:rPr>
              <a:t>                                   u(</a:t>
            </a:r>
            <a:r>
              <a:rPr lang="fr-FR" sz="2800" i="1" dirty="0">
                <a:sym typeface="Symbol" panose="05050102010706020507" pitchFamily="18" charset="2"/>
              </a:rPr>
              <a:t>V</a:t>
            </a:r>
            <a:r>
              <a:rPr lang="fr-FR" sz="2800" dirty="0">
                <a:sym typeface="Symbol" panose="05050102010706020507" pitchFamily="18" charset="2"/>
              </a:rPr>
              <a:t>) </a:t>
            </a:r>
            <a:r>
              <a:rPr lang="fr-FR" sz="4000" dirty="0">
                <a:sym typeface="Symbol" panose="05050102010706020507" pitchFamily="18" charset="2"/>
              </a:rPr>
              <a:t>= </a:t>
            </a:r>
            <a:r>
              <a:rPr lang="fr-FR" sz="2800" dirty="0">
                <a:sym typeface="Symbol" panose="05050102010706020507" pitchFamily="18" charset="2"/>
              </a:rPr>
              <a:t> 0,3 </a:t>
            </a:r>
            <a:r>
              <a:rPr lang="fr-FR" sz="2800" dirty="0" err="1">
                <a:sym typeface="Symbol" panose="05050102010706020507" pitchFamily="18" charset="2"/>
              </a:rPr>
              <a:t>mL</a:t>
            </a:r>
            <a:r>
              <a:rPr lang="fr-FR" sz="2800" dirty="0">
                <a:sym typeface="Symbol" panose="05050102010706020507" pitchFamily="18" charset="2"/>
              </a:rPr>
              <a:t>         </a:t>
            </a:r>
            <a:endParaRPr lang="fr-FR" dirty="0"/>
          </a:p>
          <a:p>
            <a:r>
              <a:rPr lang="fr-FR" dirty="0">
                <a:sym typeface="Symbol" panose="05050102010706020507" pitchFamily="18" charset="2"/>
              </a:rPr>
              <a:t>  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17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B1405F4-1A72-4FAE-9C04-6A8D8A937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148" y="1943099"/>
            <a:ext cx="2845122" cy="240609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AF5587B-E832-4EA7-B106-4CCE9BD5B038}"/>
              </a:ext>
            </a:extLst>
          </p:cNvPr>
          <p:cNvSpPr txBox="1"/>
          <p:nvPr/>
        </p:nvSpPr>
        <p:spPr>
          <a:xfrm>
            <a:off x="520700" y="4800600"/>
            <a:ext cx="3436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u(</a:t>
            </a:r>
            <a:r>
              <a:rPr lang="fr-FR" sz="2400" i="1" dirty="0"/>
              <a:t>m</a:t>
            </a:r>
            <a:r>
              <a:rPr lang="fr-FR" sz="2400" dirty="0"/>
              <a:t>) = 0,01 g ou  0,1g ou  0,001 g selon la précision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9FBDA3-431D-40F8-A9BF-980FCE314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53" y="513834"/>
            <a:ext cx="1703011" cy="30871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7EF38F-25E3-4587-BD29-790CEC5ED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647" y="1215389"/>
            <a:ext cx="3848100" cy="21336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3D49F34-F76A-4D66-8A5E-696547D2384C}"/>
              </a:ext>
            </a:extLst>
          </p:cNvPr>
          <p:cNvSpPr/>
          <p:nvPr/>
        </p:nvSpPr>
        <p:spPr>
          <a:xfrm>
            <a:off x="8150494" y="1379219"/>
            <a:ext cx="1268253" cy="678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0ABF8042-1E62-4373-9918-C5D508C1E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267702" y="2109272"/>
            <a:ext cx="4400550" cy="120967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4DA018-FEB4-4F9E-81BA-A5A8E68F2E15}"/>
              </a:ext>
            </a:extLst>
          </p:cNvPr>
          <p:cNvSpPr txBox="1"/>
          <p:nvPr/>
        </p:nvSpPr>
        <p:spPr>
          <a:xfrm>
            <a:off x="9160670" y="4892932"/>
            <a:ext cx="261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u(</a:t>
            </a:r>
            <a:r>
              <a:rPr lang="fr-FR" sz="3600" i="1" dirty="0"/>
              <a:t>pH</a:t>
            </a:r>
            <a:r>
              <a:rPr lang="fr-FR" sz="3600" dirty="0"/>
              <a:t> ) = 0,1</a:t>
            </a:r>
          </a:p>
        </p:txBody>
      </p:sp>
    </p:spTree>
    <p:extLst>
      <p:ext uri="{BB962C8B-B14F-4D97-AF65-F5344CB8AC3E}">
        <p14:creationId xmlns:p14="http://schemas.microsoft.com/office/powerpoint/2010/main" val="88289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E1C05-7404-44B5-A0B5-41D756B4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Instruments gradués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D0DC5D-DAC0-4E17-97FB-31EE1FB1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Prendre une demi-graduation  ou une graduation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Cas particulier prendre la demi-étendue</a:t>
            </a:r>
          </a:p>
          <a:p>
            <a:pPr marL="0" indent="0">
              <a:buNone/>
            </a:pPr>
            <a:r>
              <a:rPr lang="fr-FR" dirty="0"/>
              <a:t>Exemple : lors de la mesure de la position de l’image , l’incertitude type du mètre est beaucoup plus faible que celle causée par la latitude de mise au point, </a:t>
            </a:r>
          </a:p>
          <a:p>
            <a:pPr marL="0" indent="0">
              <a:buNone/>
            </a:pPr>
            <a:r>
              <a:rPr lang="fr-FR" dirty="0"/>
              <a:t>Dans ce cas déterminer l’étendue de la distance sur laquelle l’image est considérée comme  nette, u(OA’) = demi-étendue</a:t>
            </a:r>
          </a:p>
        </p:txBody>
      </p:sp>
    </p:spTree>
    <p:extLst>
      <p:ext uri="{BB962C8B-B14F-4D97-AF65-F5344CB8AC3E}">
        <p14:creationId xmlns:p14="http://schemas.microsoft.com/office/powerpoint/2010/main" val="203580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63C62-CC82-42AE-9924-BB33D51F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Incertitudes composées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D20DD527-CAE3-47A3-B4C2-E5B39ACBF7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8238" y="2184399"/>
                <a:ext cx="10515600" cy="4351338"/>
              </a:xfrm>
            </p:spPr>
            <p:txBody>
              <a:bodyPr/>
              <a:lstStyle/>
              <a:p>
                <a:r>
                  <a:rPr lang="fr-FR" dirty="0"/>
                  <a:t>Calculées à partir d’une formule fournies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fr-FR" dirty="0"/>
                  <a:t>     alors  u(</a:t>
                </a:r>
                <a:r>
                  <a:rPr lang="fr-FR" i="1" dirty="0"/>
                  <a:t>X</a:t>
                </a:r>
                <a:r>
                  <a:rPr lang="fr-FR" dirty="0"/>
                  <a:t>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fr-FR" dirty="0"/>
              </a:p>
              <a:p>
                <a:r>
                  <a:rPr lang="fr-FR" dirty="0"/>
                  <a:t>X = x + y  + z    u(X)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D20DD527-CAE3-47A3-B4C2-E5B39ACBF7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8238" y="2184399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46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0E2FA7-66F6-4841-A5B0-6615618A7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63" y="634999"/>
            <a:ext cx="10515600" cy="6094413"/>
          </a:xfrm>
        </p:spPr>
        <p:txBody>
          <a:bodyPr>
            <a:normAutofit/>
          </a:bodyPr>
          <a:lstStyle/>
          <a:p>
            <a:r>
              <a:rPr lang="fr-FR" dirty="0"/>
              <a:t>Par la méthode de Monte Carlo: programme Python</a:t>
            </a: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Définir une grandeur aléatoire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F0"/>
                </a:solidFill>
              </a:rPr>
              <a:t>Saisir les valeurs et leurs incertitudes-type de type B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D85E00-0D2D-48C4-A00F-F52C89188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620044"/>
            <a:ext cx="10910057" cy="15374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4D2E27-0638-4CCD-93F7-CCB00E639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37" y="4371975"/>
            <a:ext cx="11444670" cy="18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63F4D9-F375-451D-A147-036241714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486569"/>
            <a:ext cx="9829800" cy="24852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165B24-A856-48AD-B5FF-FD6E6797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3886162"/>
            <a:ext cx="10384418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036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469</Words>
  <Application>Microsoft Office PowerPoint</Application>
  <PresentationFormat>Grand écran</PresentationFormat>
  <Paragraphs>51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Thème Office</vt:lpstr>
      <vt:lpstr>Partie incertitudes</vt:lpstr>
      <vt:lpstr>Ajouts au programme de terminale</vt:lpstr>
      <vt:lpstr>Estimation de l’incertitude-type de type B</vt:lpstr>
      <vt:lpstr>Méthode 1: Données constructeurs</vt:lpstr>
      <vt:lpstr>Présentation PowerPoint</vt:lpstr>
      <vt:lpstr>Instruments gradués</vt:lpstr>
      <vt:lpstr>Incertitudes composées </vt:lpstr>
      <vt:lpstr>Présentation PowerPoint</vt:lpstr>
      <vt:lpstr>Présentation PowerPoint</vt:lpstr>
      <vt:lpstr>C0 = 0,100  0,007 mol/L  soit une incertitude type de 7%</vt:lpstr>
      <vt:lpstr>Programme de Didier Lommelé convient à toute situation</vt:lpstr>
      <vt:lpstr>Comparer le résultat à la valeur de référence </vt:lpstr>
      <vt:lpstr>Ressources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Partie incertitudes</dc:title>
  <dc:creator>Sylvie BERTHELOT</dc:creator>
  <cp:lastModifiedBy>Sylvie BERTHELOT</cp:lastModifiedBy>
  <cp:revision>22</cp:revision>
  <dcterms:created xsi:type="dcterms:W3CDTF">2020-05-22T07:43:15Z</dcterms:created>
  <dcterms:modified xsi:type="dcterms:W3CDTF">2020-05-22T16:58:41Z</dcterms:modified>
</cp:coreProperties>
</file>