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8"/>
  </p:notesMasterIdLst>
  <p:sldIdLst>
    <p:sldId id="265" r:id="rId2"/>
    <p:sldId id="303" r:id="rId3"/>
    <p:sldId id="304" r:id="rId4"/>
    <p:sldId id="293" r:id="rId5"/>
    <p:sldId id="292" r:id="rId6"/>
    <p:sldId id="294" r:id="rId7"/>
    <p:sldId id="266" r:id="rId8"/>
    <p:sldId id="269" r:id="rId9"/>
    <p:sldId id="267" r:id="rId10"/>
    <p:sldId id="291" r:id="rId11"/>
    <p:sldId id="275" r:id="rId12"/>
    <p:sldId id="295" r:id="rId13"/>
    <p:sldId id="274" r:id="rId14"/>
    <p:sldId id="296" r:id="rId15"/>
    <p:sldId id="273" r:id="rId16"/>
    <p:sldId id="276" r:id="rId17"/>
    <p:sldId id="297" r:id="rId18"/>
    <p:sldId id="278" r:id="rId19"/>
    <p:sldId id="279" r:id="rId20"/>
    <p:sldId id="277" r:id="rId21"/>
    <p:sldId id="298" r:id="rId22"/>
    <p:sldId id="299" r:id="rId23"/>
    <p:sldId id="268" r:id="rId24"/>
    <p:sldId id="300" r:id="rId25"/>
    <p:sldId id="302" r:id="rId26"/>
    <p:sldId id="301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muald Jacquesson-Gaudin" initials="RJ" lastIdx="1" clrIdx="0">
    <p:extLst>
      <p:ext uri="{19B8F6BF-5375-455C-9EA6-DF929625EA0E}">
        <p15:presenceInfo xmlns:p15="http://schemas.microsoft.com/office/powerpoint/2012/main" userId="91f6adc1afae478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8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5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BBD8C-C857-426C-9302-423D63832857}" type="datetimeFigureOut">
              <a:rPr lang="fr-FR" smtClean="0"/>
              <a:pPr/>
              <a:t>06/09/2020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1F06A-87DA-443B-8B7B-9D82014ABD4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629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Penser à ajouter le volume de la seringue (calcul pour chaque matériel )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51F06A-87DA-443B-8B7B-9D82014ABD4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786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Traces d’écrit des élèves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51F06A-87DA-443B-8B7B-9D82014ABD4E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862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F06A-87DA-443B-8B7B-9D82014ABD4E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898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F06A-87DA-443B-8B7B-9D82014ABD4E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771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F06A-87DA-443B-8B7B-9D82014ABD4E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72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D7245-1BD8-419D-8287-EB704894C9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C29CF91-ABDE-4611-808F-004D88378A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DBA2B2-A637-4D33-AF7C-785A93F40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7F2A-0B1D-4607-9FA7-984FFA504B24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F0A96-EF50-4219-9A9B-D925F8EED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99C2B3-F793-49F4-930E-B84C8B383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97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B8F160-22DC-4F71-B3D6-561279C57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D71C113-B005-4A8F-BC14-2CD50AC82E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DBACC3-E7ED-4A09-A569-9B72F5A7C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1A4E0-B60B-443D-8483-EE214A07E28E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2AFD3B-ED7E-43B5-B61C-E13C5BB64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893163-1AE5-44EC-9044-865DAC2DF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4417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2B5EF79-FC55-4707-95CC-5533CCCE7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41FF3AC-C671-4198-B8F7-DE4EC5F9D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9EF336-0D4F-41D1-9245-BE2491BB5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2B93-F4C8-49A1-AA1A-F515FED0354F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919940-D617-4353-883A-1F587C0FA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97C762-0752-4B79-9E3A-E8A4830E5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11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02CA06-0A65-4134-BE55-16F583D4B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FA94CE-3001-4A3A-875D-67EDDD212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6D6D06-7B5A-4274-9897-FDC044A46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19D2-6FF7-4E51-B9D2-1B9318593DD9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9E961B-08C0-44ED-A28E-2F4C150FE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E0E2F5-66C0-4C9B-9F66-BB088D615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0433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2E7749-F894-4919-9129-EF5AA9C1D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D79940-7E8D-428C-A9A1-D99D059F8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ECC195-EF40-404D-BA09-0C6F82E9B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848E-DCE6-4EE3-B1FA-AF1821376FFB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C226D5-A62E-4E65-AC4A-08632676D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EE3BBF-08F9-4638-8801-C55BF1736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126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1DEB2F-E018-445A-A22F-DB2370F6F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648E95-DC36-4083-859D-91E78EC7F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479CF9D-AA66-42FC-9889-888C3EA301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086B94-D3E4-4E38-81CF-91795EB4C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26C1-0BAE-4278-B563-0CBCE04ED94C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1A587D-1A2E-46B4-9FB6-B02F56088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AE62BA0-18CF-41DE-8355-9A7C6F488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496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DD661D-63C3-40B5-85CD-318D8C8C6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7EC903-023F-46B7-80D3-3AF0710CF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A6DB23-D0EC-4BAC-AE52-D7364F9F8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CA3767-EB67-4310-B68F-5A83B1DB6E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2F47F9F-5FCA-4C3F-9A7A-5FA8E0B020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69688F5-FB8A-4E94-A076-82FCBA042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7278-61E6-447F-8D2E-0BE66B9FC906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93984D7-752C-4057-B4D7-8BD5C4C73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532C25D-01F2-4FDD-A6C0-45859E249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15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03C62D-C734-41F0-B30A-62B8FF1A8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4FBBB99-A0A3-425D-91A0-58779F9D1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BA293-3DC9-492D-A11A-8A237C03E2DE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7AF7532-4CFB-4E9B-B771-D1E0384E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37E4FE0-CC7B-4F0E-A8D7-27BB59716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481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1C77962-83BB-42CB-9810-F73888A7F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413FE-8B8E-41F3-AC05-8EC5E6A38CA7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2C12A79-83A5-45CE-A78F-BE4BB8B80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0BF56-5F7B-4C03-BE34-D447063F0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901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14F3CC-144C-43D5-8FA6-AB1509664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A84BC0-69FA-4585-A222-7FB4BD933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2E4C8B-F431-4633-BA7A-2B3129C7A8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83FB45-C297-4115-A421-024A9EA38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7FE55-1978-4D50-8A52-7E85FD2AE882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7E8697-E364-4103-B5AB-BF1C611EB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618EDC-150C-4A1A-ADE2-1D6B04622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505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B96C09-9E28-44A8-B858-7A3AB1AEA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A794B3C-8FBD-44C1-B871-8B22C6CE68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7C3D135-1185-47E5-85E3-3FB7C6D1B8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DDB7BD1-651D-4BD7-A0B6-A02ECDD88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127F-EBFA-41A0-8F9B-B04F66A34BE9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1549D55-CF8C-4521-8E9A-7BB44CC66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60B5438-A5B5-40F7-AEB5-495F304E6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26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chemeClr val="accent1">
                <a:lumMod val="60000"/>
                <a:lumOff val="40000"/>
              </a:schemeClr>
            </a:gs>
            <a:gs pos="23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B55BDEB-33D0-458F-BAFE-B500532EB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A84F75-7F8F-4A3F-A681-63CCE2CAAE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EB83B5-1CF8-4024-ACBB-DE083EED98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B5AAF-A2B2-4C6C-931A-BA92F4604B90}" type="datetime1">
              <a:rPr lang="fr-FR" smtClean="0"/>
              <a:pPr/>
              <a:t>06/09/2020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F13A65-0457-42D6-821D-CD49CD360A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Diaporama réalisé par DENEUVE Florence; JACQUESSON-GAUDIN Romuald, LADMIRAL Karine et REMY Julie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86B4CB-2384-4EE2-AE08-3F66D5486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7CF2A-DA35-45EC-8982-01EA034702B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17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reload=9&amp;v=tkLfBBTIch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8960"/>
          </a:xfrm>
        </p:spPr>
        <p:txBody>
          <a:bodyPr/>
          <a:lstStyle/>
          <a:p>
            <a:pPr algn="ctr"/>
            <a:r>
              <a:rPr lang="fr-FR" b="1" dirty="0">
                <a:latin typeface="Comic Sans MS" panose="030F0702030302020204" pitchFamily="66" charset="0"/>
              </a:rPr>
              <a:t>Tester la loi de Mariotte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549602"/>
              </p:ext>
            </p:extLst>
          </p:nvPr>
        </p:nvGraphicFramePr>
        <p:xfrm>
          <a:off x="838200" y="3020061"/>
          <a:ext cx="10515600" cy="1696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73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Notions et contenus</a:t>
                      </a:r>
                      <a:endParaRPr lang="fr-FR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Compétences attendues</a:t>
                      </a:r>
                      <a:endParaRPr lang="fr-FR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1712">
                <a:tc>
                  <a:txBody>
                    <a:bodyPr/>
                    <a:lstStyle/>
                    <a:p>
                      <a:r>
                        <a:rPr lang="fr-FR" sz="2000" b="0" i="0" u="none" strike="noStrike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Modèle de comportement d’un gaz : loi de Mariotte. </a:t>
                      </a:r>
                      <a:r>
                        <a:rPr lang="fr-FR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l"/>
                      <a:r>
                        <a:rPr lang="fr-FR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0" i="0" u="none" strike="noStrike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Utiliser la loi de Mariotte.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Tester la loi de Mariotte, par exemple en utilisant un dispositif comportant un microcontrôleur.</a:t>
                      </a:r>
                      <a:r>
                        <a:rPr lang="fr-FR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fr-FR" sz="2000" b="0" i="1" u="none" strike="noStrike" kern="12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Espace réservé du contenu 2"/>
          <p:cNvSpPr txBox="1">
            <a:spLocks/>
          </p:cNvSpPr>
          <p:nvPr/>
        </p:nvSpPr>
        <p:spPr>
          <a:xfrm>
            <a:off x="1720215" y="5463016"/>
            <a:ext cx="8751570" cy="58293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Le but est de montrer que le produit </a:t>
            </a:r>
            <a:r>
              <a:rPr lang="fr-FR" dirty="0" err="1"/>
              <a:t>p×V</a:t>
            </a:r>
            <a:r>
              <a:rPr lang="fr-FR" dirty="0"/>
              <a:t> est égal à une constante où V est le volume total d’air.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B5B4054-CED4-4C05-B392-E2A8406CE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80" y="1518683"/>
            <a:ext cx="3145809" cy="62184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94F2270-AA73-4F2A-AA04-8AB23FC36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0343" y="689937"/>
            <a:ext cx="1507852" cy="20489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D612881-E0B7-4EF5-BF76-D2DF4AD5BA69}"/>
              </a:ext>
            </a:extLst>
          </p:cNvPr>
          <p:cNvSpPr/>
          <p:nvPr/>
        </p:nvSpPr>
        <p:spPr>
          <a:xfrm>
            <a:off x="4134424" y="1653075"/>
            <a:ext cx="4068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/>
              <a:t>Auteurs</a:t>
            </a:r>
            <a:r>
              <a:rPr lang="fr-FR" dirty="0"/>
              <a:t> : Julie Rémy et Florence Deneuve</a:t>
            </a:r>
          </a:p>
        </p:txBody>
      </p:sp>
    </p:spTree>
    <p:extLst>
      <p:ext uri="{BB962C8B-B14F-4D97-AF65-F5344CB8AC3E}">
        <p14:creationId xmlns:p14="http://schemas.microsoft.com/office/powerpoint/2010/main" val="3065131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ABC5DD08-2AF3-45DE-B621-0DB725A3C57D}"/>
              </a:ext>
            </a:extLst>
          </p:cNvPr>
          <p:cNvSpPr txBox="1"/>
          <p:nvPr/>
        </p:nvSpPr>
        <p:spPr>
          <a:xfrm>
            <a:off x="1356049" y="2195804"/>
            <a:ext cx="13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A1CF07E2-82E8-438A-A0CB-B44CF75A4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690" y="1682368"/>
            <a:ext cx="11588619" cy="349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00979C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float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tension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pression ;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//Déclaration des variables tension et pression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600" dirty="0">
              <a:solidFill>
                <a:srgbClr val="434F54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00979C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void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5E6D03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setup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 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kumimoji="0" lang="fr-FR" altLang="fr-FR" sz="1600" b="1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Serial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begin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(9600) ;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//Initialisation de la communication série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60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00979C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void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5E6D03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loop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 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tension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analogRead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(A0)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5.0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1023 ;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//Lecture de la tension et conversion en V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pression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tension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*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155.545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-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31.109 ;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//Obtention de la pression en kPa grâce à la notice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//Affichage de la pression sur le moniteur série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kumimoji="0" lang="fr-FR" altLang="fr-FR" sz="1600" b="1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Serial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(pression) 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kumimoji="0" lang="fr-FR" altLang="fr-FR" sz="1600" b="1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Serial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println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5C5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 kPa "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kumimoji="0" lang="fr-FR" altLang="fr-FR" sz="1600" b="0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delay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(5000) ; 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//actualisation de la mesure toutes les 5s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kumimoji="0" lang="fr-FR" altLang="fr-FR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kumimoji="0" lang="fr-FR" alt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23900" y="354330"/>
            <a:ext cx="10515600" cy="1325563"/>
          </a:xfrm>
        </p:spPr>
        <p:txBody>
          <a:bodyPr>
            <a:normAutofit/>
          </a:bodyPr>
          <a:lstStyle/>
          <a:p>
            <a:pPr marL="571500" indent="-571500"/>
            <a:r>
              <a:rPr lang="fr-FR" sz="3200" dirty="0"/>
              <a:t>	4) Programme </a:t>
            </a:r>
            <a:r>
              <a:rPr lang="fr-FR" sz="3200" dirty="0" err="1"/>
              <a:t>Arduino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08509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3805" y="1519707"/>
            <a:ext cx="10515600" cy="4708772"/>
          </a:xfrm>
        </p:spPr>
        <p:txBody>
          <a:bodyPr>
            <a:normAutofit fontScale="70000" lnSpcReduction="20000"/>
          </a:bodyPr>
          <a:lstStyle/>
          <a:p>
            <a:r>
              <a:rPr lang="fr-FR" dirty="0"/>
              <a:t>Mettre le piston de la seringue sur 45 mL.</a:t>
            </a:r>
          </a:p>
          <a:p>
            <a:r>
              <a:rPr lang="fr-FR" dirty="0"/>
              <a:t>Relier la seringue munie du tuyau au capteur.</a:t>
            </a:r>
          </a:p>
          <a:p>
            <a:r>
              <a:rPr lang="fr-FR" dirty="0"/>
              <a:t>Ouvrir le moniteur série.</a:t>
            </a:r>
          </a:p>
          <a:p>
            <a:r>
              <a:rPr lang="fr-FR" dirty="0"/>
              <a:t>Faire des mesures tous les 5 </a:t>
            </a:r>
            <a:r>
              <a:rPr lang="fr-FR" dirty="0" err="1"/>
              <a:t>mL</a:t>
            </a:r>
            <a:r>
              <a:rPr lang="fr-FR" dirty="0"/>
              <a:t> en appuyant sur le piston (jusqu’à 15 </a:t>
            </a:r>
            <a:r>
              <a:rPr lang="fr-FR" dirty="0" err="1"/>
              <a:t>mL</a:t>
            </a:r>
            <a:r>
              <a:rPr lang="fr-FR" dirty="0"/>
              <a:t>).</a:t>
            </a:r>
          </a:p>
          <a:p>
            <a:r>
              <a:rPr lang="fr-FR" dirty="0"/>
              <a:t>Remplir le tableau de valeurs suivant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où V</a:t>
            </a:r>
            <a:r>
              <a:rPr lang="fr-FR" sz="2000" dirty="0"/>
              <a:t>s</a:t>
            </a:r>
            <a:r>
              <a:rPr lang="fr-FR" dirty="0"/>
              <a:t> est le volume de la seringue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u="sng" dirty="0"/>
              <a:t>Remarque :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Pour relever les valeurs à la fin de la manipulation, il faut décocher défilement automatique.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92CC00A3-1429-4CFA-8ED6-BFC375853C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797104"/>
              </p:ext>
            </p:extLst>
          </p:nvPr>
        </p:nvGraphicFramePr>
        <p:xfrm>
          <a:off x="1414780" y="3644106"/>
          <a:ext cx="9362440" cy="7261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0305">
                  <a:extLst>
                    <a:ext uri="{9D8B030D-6E8A-4147-A177-3AD203B41FA5}">
                      <a16:colId xmlns:a16="http://schemas.microsoft.com/office/drawing/2014/main" val="2669427381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241456140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4242378642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1349237300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363787846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605590660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871253985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103270124"/>
                    </a:ext>
                  </a:extLst>
                </a:gridCol>
              </a:tblGrid>
              <a:tr h="343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VS en </a:t>
                      </a:r>
                      <a:r>
                        <a:rPr lang="fr-FR" sz="1600" dirty="0" err="1">
                          <a:effectLst/>
                        </a:rPr>
                        <a:t>mL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45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40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35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30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25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20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15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8827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p en kPa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6248108"/>
                  </a:ext>
                </a:extLst>
              </a:tr>
            </a:tbl>
          </a:graphicData>
        </a:graphic>
      </p:graphicFrame>
      <p:pic>
        <p:nvPicPr>
          <p:cNvPr id="2" name="Image 1">
            <a:extLst>
              <a:ext uri="{FF2B5EF4-FFF2-40B4-BE49-F238E27FC236}">
                <a16:creationId xmlns:a16="http://schemas.microsoft.com/office/drawing/2014/main" id="{1F0DFD8D-493F-4333-A5DC-50AA12D3603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69485" y="167003"/>
            <a:ext cx="1599398" cy="2257095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3900" y="354330"/>
            <a:ext cx="10515600" cy="1325563"/>
          </a:xfrm>
        </p:spPr>
        <p:txBody>
          <a:bodyPr>
            <a:normAutofit/>
          </a:bodyPr>
          <a:lstStyle/>
          <a:p>
            <a:pPr marL="571500" indent="-571500"/>
            <a:r>
              <a:rPr lang="fr-FR" sz="3200" dirty="0">
                <a:solidFill>
                  <a:srgbClr val="FF0000"/>
                </a:solidFill>
              </a:rPr>
              <a:t>III Expérience</a:t>
            </a:r>
          </a:p>
        </p:txBody>
      </p:sp>
    </p:spTree>
    <p:extLst>
      <p:ext uri="{BB962C8B-B14F-4D97-AF65-F5344CB8AC3E}">
        <p14:creationId xmlns:p14="http://schemas.microsoft.com/office/powerpoint/2010/main" val="2041498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125549-1E81-4C11-8DF9-9F145B77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de relevés 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638664D-6C50-4DD7-82FC-A4AF9B08A1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7488" y="2644025"/>
            <a:ext cx="934402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82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3900" y="354330"/>
            <a:ext cx="10515600" cy="1325563"/>
          </a:xfrm>
        </p:spPr>
        <p:txBody>
          <a:bodyPr>
            <a:normAutofit/>
          </a:bodyPr>
          <a:lstStyle/>
          <a:p>
            <a:pPr marL="571500" indent="-571500"/>
            <a:r>
              <a:rPr lang="fr-FR" sz="3200" dirty="0">
                <a:solidFill>
                  <a:srgbClr val="FF0000"/>
                </a:solidFill>
              </a:rPr>
              <a:t>IV Exploitation des mesures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6615"/>
          </a:xfrm>
        </p:spPr>
        <p:txBody>
          <a:bodyPr/>
          <a:lstStyle/>
          <a:p>
            <a:pPr marL="0" indent="0">
              <a:buNone/>
            </a:pPr>
            <a:r>
              <a:rPr lang="fr-FR" u="sng" dirty="0"/>
              <a:t>But :</a:t>
            </a:r>
            <a:r>
              <a:rPr lang="fr-FR" dirty="0"/>
              <a:t> tracer </a:t>
            </a:r>
            <a:r>
              <a:rPr lang="fr-FR" dirty="0" err="1"/>
              <a:t>p×V</a:t>
            </a:r>
            <a:r>
              <a:rPr lang="fr-FR" dirty="0"/>
              <a:t> = f(V) où V est le volume total </a:t>
            </a:r>
          </a:p>
          <a:p>
            <a:pPr marL="0" indent="0">
              <a:buNone/>
            </a:pPr>
            <a:r>
              <a:rPr lang="fr-FR" dirty="0"/>
              <a:t>(volume de la seringue + volume du tuyau)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2 possibilités :</a:t>
            </a:r>
          </a:p>
          <a:p>
            <a:r>
              <a:rPr lang="fr-FR" dirty="0"/>
              <a:t>Avec </a:t>
            </a:r>
            <a:r>
              <a:rPr lang="fr-FR" dirty="0" err="1"/>
              <a:t>Regressi</a:t>
            </a:r>
            <a:endParaRPr lang="fr-FR" dirty="0"/>
          </a:p>
          <a:p>
            <a:r>
              <a:rPr lang="fr-FR" dirty="0"/>
              <a:t>Avec Python</a:t>
            </a:r>
          </a:p>
        </p:txBody>
      </p:sp>
    </p:spTree>
    <p:extLst>
      <p:ext uri="{BB962C8B-B14F-4D97-AF65-F5344CB8AC3E}">
        <p14:creationId xmlns:p14="http://schemas.microsoft.com/office/powerpoint/2010/main" val="3087581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AF4A97-F0DB-4CE7-A4A0-CE25BF119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	1) Avec </a:t>
            </a:r>
            <a:r>
              <a:rPr lang="fr-FR" dirty="0" err="1"/>
              <a:t>Regressi</a:t>
            </a:r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224853E-8FE9-4DCD-B2ED-E5BF95FBD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839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fr-FR" dirty="0"/>
              <a:t>Tracer la courbe p × V = f(V) avec V = Vs + 3,2 en mL où 3,2 mL est le volume du tuyau (diamètre : 0,45 cm et hauteur : 20,0 cm)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2208205-D2D7-4CA4-8C4B-7545B52AA36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4862" y="2778056"/>
            <a:ext cx="6096528" cy="343234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CDCEE15-DB9D-41EA-9AED-99EAF039B9A6}"/>
              </a:ext>
            </a:extLst>
          </p:cNvPr>
          <p:cNvSpPr/>
          <p:nvPr/>
        </p:nvSpPr>
        <p:spPr>
          <a:xfrm>
            <a:off x="8211532" y="4183621"/>
            <a:ext cx="3545039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Produit = k avec k = 3137 kPa × mL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513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169233"/>
            <a:ext cx="11159169" cy="52573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/>
              <a:t>Exemple de programme Python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>
                <a:solidFill>
                  <a:srgbClr val="7030A0"/>
                </a:solidFill>
              </a:rPr>
              <a:t>from</a:t>
            </a:r>
            <a:r>
              <a:rPr lang="fr-FR" dirty="0"/>
              <a:t> </a:t>
            </a:r>
            <a:r>
              <a:rPr lang="fr-FR" dirty="0" err="1"/>
              <a:t>matplotlib</a:t>
            </a:r>
            <a:r>
              <a:rPr lang="fr-FR" dirty="0"/>
              <a:t> </a:t>
            </a:r>
            <a:r>
              <a:rPr lang="fr-FR" b="1" dirty="0">
                <a:solidFill>
                  <a:srgbClr val="7030A0"/>
                </a:solidFill>
              </a:rPr>
              <a:t>import</a:t>
            </a:r>
            <a:r>
              <a:rPr lang="fr-FR" dirty="0"/>
              <a:t> </a:t>
            </a:r>
            <a:r>
              <a:rPr lang="fr-FR" dirty="0" err="1"/>
              <a:t>pyplot</a:t>
            </a:r>
            <a:endParaRPr lang="fr-FR" dirty="0"/>
          </a:p>
          <a:p>
            <a:pPr marL="0" indent="0">
              <a:buNone/>
            </a:pPr>
            <a:r>
              <a:rPr lang="fr-FR" b="1" dirty="0" err="1">
                <a:solidFill>
                  <a:srgbClr val="7030A0"/>
                </a:solidFill>
              </a:rPr>
              <a:t>from</a:t>
            </a:r>
            <a:r>
              <a:rPr lang="fr-FR" dirty="0"/>
              <a:t> </a:t>
            </a:r>
            <a:r>
              <a:rPr lang="fr-FR" dirty="0" err="1"/>
              <a:t>scipy.stats</a:t>
            </a:r>
            <a:r>
              <a:rPr lang="fr-FR" dirty="0"/>
              <a:t> </a:t>
            </a:r>
            <a:r>
              <a:rPr lang="fr-FR" b="1" dirty="0">
                <a:solidFill>
                  <a:srgbClr val="7030A0"/>
                </a:solidFill>
              </a:rPr>
              <a:t>import</a:t>
            </a:r>
            <a:r>
              <a:rPr lang="fr-FR" dirty="0"/>
              <a:t> </a:t>
            </a:r>
            <a:r>
              <a:rPr lang="fr-FR" dirty="0" err="1"/>
              <a:t>linregress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pression=[.........] # saisir vos valeurs de la pression en kPa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volume_seringue</a:t>
            </a:r>
            <a:r>
              <a:rPr lang="fr-FR" dirty="0"/>
              <a:t>=[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45</a:t>
            </a:r>
            <a:r>
              <a:rPr lang="fr-FR" dirty="0"/>
              <a:t>,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40</a:t>
            </a:r>
            <a:r>
              <a:rPr lang="fr-FR" dirty="0"/>
              <a:t>,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35</a:t>
            </a:r>
            <a:r>
              <a:rPr lang="fr-FR" dirty="0"/>
              <a:t>,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30</a:t>
            </a:r>
            <a:r>
              <a:rPr lang="fr-FR" dirty="0"/>
              <a:t>,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25</a:t>
            </a:r>
            <a:r>
              <a:rPr lang="fr-FR" dirty="0"/>
              <a:t>,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20</a:t>
            </a:r>
            <a:r>
              <a:rPr lang="fr-FR" dirty="0"/>
              <a:t>,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15</a:t>
            </a:r>
            <a:r>
              <a:rPr lang="fr-FR" dirty="0"/>
              <a:t>] # volume de la seringue en </a:t>
            </a:r>
            <a:r>
              <a:rPr lang="fr-FR" dirty="0" err="1"/>
              <a:t>mL</a:t>
            </a:r>
            <a:endParaRPr lang="fr-FR" dirty="0"/>
          </a:p>
          <a:p>
            <a:pPr marL="0" indent="0">
              <a:buNone/>
            </a:pPr>
            <a:r>
              <a:rPr lang="fr-FR" dirty="0" err="1"/>
              <a:t>volume_total</a:t>
            </a:r>
            <a:r>
              <a:rPr lang="fr-FR" dirty="0"/>
              <a:t>=[]</a:t>
            </a:r>
          </a:p>
          <a:p>
            <a:pPr marL="0" indent="0">
              <a:buNone/>
            </a:pPr>
            <a:r>
              <a:rPr lang="fr-FR" dirty="0"/>
              <a:t>produit=[]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7030A0"/>
                </a:solidFill>
              </a:rPr>
              <a:t>for</a:t>
            </a:r>
            <a:r>
              <a:rPr lang="fr-FR" dirty="0"/>
              <a:t> i </a:t>
            </a:r>
            <a:r>
              <a:rPr lang="fr-FR" b="1" dirty="0">
                <a:solidFill>
                  <a:srgbClr val="7030A0"/>
                </a:solidFill>
              </a:rPr>
              <a:t>in</a:t>
            </a:r>
            <a:r>
              <a:rPr lang="fr-FR" dirty="0"/>
              <a:t> </a:t>
            </a:r>
            <a:r>
              <a:rPr lang="fr-FR" dirty="0">
                <a:solidFill>
                  <a:srgbClr val="7030A0"/>
                </a:solidFill>
              </a:rPr>
              <a:t>range</a:t>
            </a:r>
            <a:r>
              <a:rPr lang="fr-FR" dirty="0"/>
              <a:t> (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r>
              <a:rPr lang="fr-FR" dirty="0"/>
              <a:t>,</a:t>
            </a:r>
            <a:r>
              <a:rPr lang="fr-FR" dirty="0">
                <a:solidFill>
                  <a:srgbClr val="7030A0"/>
                </a:solidFill>
              </a:rPr>
              <a:t>len</a:t>
            </a:r>
            <a:r>
              <a:rPr lang="fr-FR" dirty="0"/>
              <a:t>(</a:t>
            </a:r>
            <a:r>
              <a:rPr lang="fr-FR" dirty="0" err="1"/>
              <a:t>volume_seringue</a:t>
            </a:r>
            <a:r>
              <a:rPr lang="fr-FR" dirty="0"/>
              <a:t>)) :</a:t>
            </a:r>
          </a:p>
          <a:p>
            <a:pPr marL="0" indent="0">
              <a:buNone/>
            </a:pPr>
            <a:r>
              <a:rPr lang="fr-FR" dirty="0"/>
              <a:t>    </a:t>
            </a:r>
            <a:r>
              <a:rPr lang="fr-FR" dirty="0" err="1"/>
              <a:t>volume_total.append</a:t>
            </a:r>
            <a:r>
              <a:rPr lang="fr-FR" dirty="0"/>
              <a:t>(</a:t>
            </a:r>
            <a:r>
              <a:rPr lang="fr-FR" dirty="0" err="1"/>
              <a:t>volume_seringue</a:t>
            </a:r>
            <a:r>
              <a:rPr lang="fr-FR" dirty="0"/>
              <a:t>[i]+.........) # indiquer le volume du tuyau en </a:t>
            </a:r>
            <a:r>
              <a:rPr lang="fr-FR" dirty="0" err="1"/>
              <a:t>mL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    </a:t>
            </a:r>
            <a:r>
              <a:rPr lang="fr-FR" dirty="0" err="1"/>
              <a:t>produit.append</a:t>
            </a:r>
            <a:r>
              <a:rPr lang="fr-FR" dirty="0"/>
              <a:t>((pression[i]*</a:t>
            </a:r>
            <a:r>
              <a:rPr lang="fr-FR" dirty="0" err="1"/>
              <a:t>volume_total</a:t>
            </a:r>
            <a:r>
              <a:rPr lang="fr-FR" dirty="0"/>
              <a:t>[i]))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40AF4A97-F0DB-4CE7-A4A0-CE25BF119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072" y="0"/>
            <a:ext cx="10515600" cy="1325563"/>
          </a:xfrm>
        </p:spPr>
        <p:txBody>
          <a:bodyPr/>
          <a:lstStyle/>
          <a:p>
            <a:r>
              <a:rPr lang="fr-FR" dirty="0"/>
              <a:t>	2) Avec Python</a:t>
            </a:r>
          </a:p>
        </p:txBody>
      </p:sp>
    </p:spTree>
    <p:extLst>
      <p:ext uri="{BB962C8B-B14F-4D97-AF65-F5344CB8AC3E}">
        <p14:creationId xmlns:p14="http://schemas.microsoft.com/office/powerpoint/2010/main" val="1719556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7862" y="1956045"/>
            <a:ext cx="11456276" cy="3456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 err="1"/>
              <a:t>pyplot.ylabel</a:t>
            </a:r>
            <a:r>
              <a:rPr lang="fr-FR" sz="1800" dirty="0"/>
              <a:t>(</a:t>
            </a:r>
            <a:r>
              <a:rPr lang="fr-FR" sz="1800" dirty="0">
                <a:solidFill>
                  <a:srgbClr val="00B050"/>
                </a:solidFill>
              </a:rPr>
              <a:t>"P*</a:t>
            </a:r>
            <a:r>
              <a:rPr lang="fr-FR" sz="1800" dirty="0" err="1">
                <a:solidFill>
                  <a:srgbClr val="00B050"/>
                </a:solidFill>
              </a:rPr>
              <a:t>Volume_total</a:t>
            </a:r>
            <a:r>
              <a:rPr lang="fr-FR" sz="1800" dirty="0">
                <a:solidFill>
                  <a:srgbClr val="00B050"/>
                </a:solidFill>
              </a:rPr>
              <a:t> en </a:t>
            </a:r>
            <a:r>
              <a:rPr lang="fr-FR" sz="1800" dirty="0" err="1">
                <a:solidFill>
                  <a:srgbClr val="00B050"/>
                </a:solidFill>
              </a:rPr>
              <a:t>kPa.mL</a:t>
            </a:r>
            <a:r>
              <a:rPr lang="fr-FR" sz="1800" dirty="0">
                <a:solidFill>
                  <a:srgbClr val="00B050"/>
                </a:solidFill>
              </a:rPr>
              <a:t>"</a:t>
            </a:r>
            <a:r>
              <a:rPr lang="fr-FR" sz="1800" dirty="0"/>
              <a:t>)</a:t>
            </a:r>
          </a:p>
          <a:p>
            <a:pPr marL="0" indent="0">
              <a:buNone/>
            </a:pPr>
            <a:r>
              <a:rPr lang="fr-FR" sz="1800" dirty="0" err="1"/>
              <a:t>pyplot.xlabel</a:t>
            </a:r>
            <a:r>
              <a:rPr lang="fr-FR" sz="1800" dirty="0"/>
              <a:t>(</a:t>
            </a:r>
            <a:r>
              <a:rPr lang="fr-FR" sz="1800" dirty="0">
                <a:solidFill>
                  <a:srgbClr val="00B050"/>
                </a:solidFill>
              </a:rPr>
              <a:t>"</a:t>
            </a:r>
            <a:r>
              <a:rPr lang="fr-FR" sz="1800" dirty="0" err="1">
                <a:solidFill>
                  <a:srgbClr val="00B050"/>
                </a:solidFill>
              </a:rPr>
              <a:t>Volume_total</a:t>
            </a:r>
            <a:r>
              <a:rPr lang="fr-FR" sz="1800" dirty="0">
                <a:solidFill>
                  <a:srgbClr val="00B050"/>
                </a:solidFill>
              </a:rPr>
              <a:t> en </a:t>
            </a:r>
            <a:r>
              <a:rPr lang="fr-FR" sz="1800" dirty="0" err="1">
                <a:solidFill>
                  <a:srgbClr val="00B050"/>
                </a:solidFill>
              </a:rPr>
              <a:t>mL</a:t>
            </a:r>
            <a:r>
              <a:rPr lang="fr-FR" sz="1800" dirty="0">
                <a:solidFill>
                  <a:srgbClr val="00B050"/>
                </a:solidFill>
              </a:rPr>
              <a:t>"</a:t>
            </a:r>
            <a:r>
              <a:rPr lang="fr-FR" sz="1800" dirty="0"/>
              <a:t>)</a:t>
            </a:r>
          </a:p>
          <a:p>
            <a:pPr marL="0" indent="0">
              <a:buNone/>
            </a:pPr>
            <a:r>
              <a:rPr lang="fr-FR" sz="1800" dirty="0" err="1"/>
              <a:t>pyplot.title</a:t>
            </a:r>
            <a:r>
              <a:rPr lang="fr-FR" sz="1800" dirty="0"/>
              <a:t>(</a:t>
            </a:r>
            <a:r>
              <a:rPr lang="fr-FR" sz="1800" dirty="0">
                <a:solidFill>
                  <a:srgbClr val="00B050"/>
                </a:solidFill>
              </a:rPr>
              <a:t>"Etude de la loi de Boyle-Mariotte"</a:t>
            </a:r>
            <a:r>
              <a:rPr lang="fr-FR" sz="1800" dirty="0"/>
              <a:t>)</a:t>
            </a:r>
          </a:p>
          <a:p>
            <a:pPr marL="0" indent="0">
              <a:buNone/>
            </a:pPr>
            <a:r>
              <a:rPr lang="fr-FR" sz="1800" dirty="0" err="1"/>
              <a:t>pyplot.scatter</a:t>
            </a:r>
            <a:r>
              <a:rPr lang="fr-FR" sz="1800" dirty="0"/>
              <a:t>(</a:t>
            </a:r>
            <a:r>
              <a:rPr lang="fr-FR" sz="1800" dirty="0" err="1"/>
              <a:t>volume_total,produit,color</a:t>
            </a:r>
            <a:r>
              <a:rPr lang="fr-FR" sz="1800" dirty="0"/>
              <a:t>=</a:t>
            </a:r>
            <a:r>
              <a:rPr lang="fr-FR" sz="1800" dirty="0">
                <a:solidFill>
                  <a:srgbClr val="00B050"/>
                </a:solidFill>
              </a:rPr>
              <a:t>'</a:t>
            </a:r>
            <a:r>
              <a:rPr lang="fr-FR" sz="1800" dirty="0" err="1">
                <a:solidFill>
                  <a:srgbClr val="00B050"/>
                </a:solidFill>
              </a:rPr>
              <a:t>red</a:t>
            </a:r>
            <a:r>
              <a:rPr lang="fr-FR" sz="1800" dirty="0">
                <a:solidFill>
                  <a:srgbClr val="00B050"/>
                </a:solidFill>
              </a:rPr>
              <a:t>'</a:t>
            </a:r>
            <a:r>
              <a:rPr lang="fr-FR" sz="1800" dirty="0"/>
              <a:t>,marker=</a:t>
            </a:r>
            <a:r>
              <a:rPr lang="fr-FR" sz="1800" dirty="0">
                <a:solidFill>
                  <a:srgbClr val="00B050"/>
                </a:solidFill>
              </a:rPr>
              <a:t>'+'</a:t>
            </a:r>
            <a:r>
              <a:rPr lang="fr-FR" sz="1800" dirty="0"/>
              <a:t>)</a:t>
            </a:r>
          </a:p>
          <a:p>
            <a:pPr marL="0" indent="0">
              <a:buNone/>
            </a:pPr>
            <a:r>
              <a:rPr lang="fr-FR" sz="1800" dirty="0" err="1"/>
              <a:t>pyplot.axis</a:t>
            </a:r>
            <a:r>
              <a:rPr lang="fr-FR" sz="1800" dirty="0"/>
              <a:t>([</a:t>
            </a:r>
            <a:r>
              <a:rPr lang="fr-FR" sz="1800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r>
              <a:rPr lang="fr-FR" sz="1800" dirty="0"/>
              <a:t>,</a:t>
            </a:r>
            <a:r>
              <a:rPr lang="fr-FR" sz="1800" dirty="0">
                <a:solidFill>
                  <a:srgbClr val="7030A0"/>
                </a:solidFill>
              </a:rPr>
              <a:t>max</a:t>
            </a:r>
            <a:r>
              <a:rPr lang="fr-FR" sz="1800" dirty="0"/>
              <a:t>(</a:t>
            </a:r>
            <a:r>
              <a:rPr lang="fr-FR" sz="1800" dirty="0" err="1"/>
              <a:t>volume_total</a:t>
            </a:r>
            <a:r>
              <a:rPr lang="fr-FR" sz="1800" dirty="0"/>
              <a:t>),</a:t>
            </a:r>
            <a:r>
              <a:rPr lang="fr-FR" sz="1800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r>
              <a:rPr lang="fr-FR" sz="1800" dirty="0"/>
              <a:t>,</a:t>
            </a:r>
            <a:r>
              <a:rPr lang="fr-FR" sz="1800" dirty="0">
                <a:solidFill>
                  <a:srgbClr val="7030A0"/>
                </a:solidFill>
              </a:rPr>
              <a:t>max</a:t>
            </a:r>
            <a:r>
              <a:rPr lang="fr-FR" sz="1800" dirty="0"/>
              <a:t>(produit)*</a:t>
            </a:r>
            <a:r>
              <a:rPr lang="fr-FR" sz="1800" dirty="0">
                <a:solidFill>
                  <a:schemeClr val="accent4">
                    <a:lumMod val="75000"/>
                  </a:schemeClr>
                </a:solidFill>
              </a:rPr>
              <a:t>1.1</a:t>
            </a:r>
            <a:r>
              <a:rPr lang="fr-FR" sz="1800" dirty="0"/>
              <a:t>])</a:t>
            </a:r>
          </a:p>
          <a:p>
            <a:pPr marL="0" indent="0">
              <a:buNone/>
            </a:pPr>
            <a:r>
              <a:rPr lang="fr-FR" sz="1800" dirty="0" err="1"/>
              <a:t>regression</a:t>
            </a:r>
            <a:r>
              <a:rPr lang="fr-FR" sz="1800" dirty="0"/>
              <a:t>=</a:t>
            </a:r>
            <a:r>
              <a:rPr lang="fr-FR" sz="1800" dirty="0" err="1"/>
              <a:t>linregress</a:t>
            </a:r>
            <a:r>
              <a:rPr lang="fr-FR" sz="1800" dirty="0"/>
              <a:t>(</a:t>
            </a:r>
            <a:r>
              <a:rPr lang="fr-FR" sz="1800" dirty="0" err="1"/>
              <a:t>volume_total,produit</a:t>
            </a:r>
            <a:r>
              <a:rPr lang="fr-FR" sz="1800" dirty="0"/>
              <a:t>)</a:t>
            </a:r>
          </a:p>
          <a:p>
            <a:pPr marL="0" indent="0">
              <a:buNone/>
            </a:pPr>
            <a:r>
              <a:rPr lang="fr-FR" sz="1800" dirty="0" err="1"/>
              <a:t>pyplot.plot</a:t>
            </a:r>
            <a:r>
              <a:rPr lang="fr-FR" sz="1800" dirty="0"/>
              <a:t>([</a:t>
            </a:r>
            <a:r>
              <a:rPr lang="fr-FR" sz="1800" dirty="0">
                <a:solidFill>
                  <a:schemeClr val="accent4">
                    <a:lumMod val="75000"/>
                  </a:schemeClr>
                </a:solidFill>
              </a:rPr>
              <a:t>0.0</a:t>
            </a:r>
            <a:r>
              <a:rPr lang="fr-FR" sz="1800" dirty="0"/>
              <a:t>,</a:t>
            </a:r>
            <a:r>
              <a:rPr lang="fr-FR" sz="1800" dirty="0">
                <a:solidFill>
                  <a:srgbClr val="7030A0"/>
                </a:solidFill>
              </a:rPr>
              <a:t>max</a:t>
            </a:r>
            <a:r>
              <a:rPr lang="fr-FR" sz="1800" dirty="0"/>
              <a:t>(</a:t>
            </a:r>
            <a:r>
              <a:rPr lang="fr-FR" sz="1800" dirty="0" err="1"/>
              <a:t>volume_total</a:t>
            </a:r>
            <a:r>
              <a:rPr lang="fr-FR" sz="1800" dirty="0"/>
              <a:t>)],[</a:t>
            </a:r>
            <a:r>
              <a:rPr lang="fr-FR" sz="1800" dirty="0" err="1"/>
              <a:t>regression</a:t>
            </a:r>
            <a:r>
              <a:rPr lang="fr-FR" sz="1800" dirty="0"/>
              <a:t>[</a:t>
            </a:r>
            <a:r>
              <a:rPr lang="fr-FR" sz="1800" dirty="0">
                <a:solidFill>
                  <a:schemeClr val="accent4">
                    <a:lumMod val="75000"/>
                  </a:schemeClr>
                </a:solidFill>
              </a:rPr>
              <a:t>1</a:t>
            </a:r>
            <a:r>
              <a:rPr lang="fr-FR" sz="1800" dirty="0"/>
              <a:t>], </a:t>
            </a:r>
            <a:r>
              <a:rPr lang="fr-FR" sz="1800" dirty="0" err="1"/>
              <a:t>regression</a:t>
            </a:r>
            <a:r>
              <a:rPr lang="fr-FR" sz="1800" dirty="0"/>
              <a:t>[</a:t>
            </a:r>
            <a:r>
              <a:rPr lang="fr-FR" sz="1800" dirty="0">
                <a:solidFill>
                  <a:schemeClr val="accent4">
                    <a:lumMod val="75000"/>
                  </a:schemeClr>
                </a:solidFill>
              </a:rPr>
              <a:t>1</a:t>
            </a:r>
            <a:r>
              <a:rPr lang="fr-FR" sz="1800" dirty="0"/>
              <a:t>]+</a:t>
            </a:r>
            <a:r>
              <a:rPr lang="fr-FR" sz="1800" dirty="0" err="1"/>
              <a:t>regression</a:t>
            </a:r>
            <a:r>
              <a:rPr lang="fr-FR" sz="1800" dirty="0"/>
              <a:t>[</a:t>
            </a:r>
            <a:r>
              <a:rPr lang="fr-FR" sz="1800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r>
              <a:rPr lang="fr-FR" sz="1800" dirty="0"/>
              <a:t>]*</a:t>
            </a:r>
            <a:r>
              <a:rPr lang="fr-FR" sz="1800" dirty="0">
                <a:solidFill>
                  <a:srgbClr val="7030A0"/>
                </a:solidFill>
              </a:rPr>
              <a:t>max</a:t>
            </a:r>
            <a:r>
              <a:rPr lang="fr-FR" sz="1800" dirty="0"/>
              <a:t>(</a:t>
            </a:r>
            <a:r>
              <a:rPr lang="fr-FR" sz="1800" dirty="0" err="1"/>
              <a:t>volume_total</a:t>
            </a:r>
            <a:r>
              <a:rPr lang="fr-FR" sz="1800" dirty="0"/>
              <a:t>)],</a:t>
            </a:r>
            <a:r>
              <a:rPr lang="fr-FR" sz="1800" dirty="0" err="1"/>
              <a:t>color</a:t>
            </a:r>
            <a:r>
              <a:rPr lang="fr-FR" sz="1800" dirty="0"/>
              <a:t>=</a:t>
            </a:r>
            <a:r>
              <a:rPr lang="fr-FR" sz="1800" dirty="0">
                <a:solidFill>
                  <a:srgbClr val="00B050"/>
                </a:solidFill>
              </a:rPr>
              <a:t>'green'</a:t>
            </a:r>
            <a:r>
              <a:rPr lang="fr-FR" sz="1800" dirty="0"/>
              <a:t>)</a:t>
            </a:r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 err="1"/>
              <a:t>pyplot.show</a:t>
            </a:r>
            <a:r>
              <a:rPr lang="fr-FR" sz="1800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329395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825128-5A8B-49F1-964E-AB112FA71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D18BE82-FEC4-48FC-98D2-95F8190493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25425" y="1690688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7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3900" y="354330"/>
            <a:ext cx="10515600" cy="1325563"/>
          </a:xfrm>
        </p:spPr>
        <p:txBody>
          <a:bodyPr>
            <a:normAutofit/>
          </a:bodyPr>
          <a:lstStyle/>
          <a:p>
            <a:pPr marL="571500" indent="-571500"/>
            <a:r>
              <a:rPr lang="fr-FR" sz="3200" dirty="0">
                <a:solidFill>
                  <a:srgbClr val="FF0000"/>
                </a:solidFill>
              </a:rPr>
              <a:t>V Programmes qui combinent </a:t>
            </a:r>
            <a:r>
              <a:rPr lang="fr-FR" sz="3200" dirty="0" err="1">
                <a:solidFill>
                  <a:srgbClr val="FF0000"/>
                </a:solidFill>
              </a:rPr>
              <a:t>Arduino</a:t>
            </a:r>
            <a:r>
              <a:rPr lang="fr-FR" sz="3200" dirty="0">
                <a:solidFill>
                  <a:srgbClr val="FF0000"/>
                </a:solidFill>
              </a:rPr>
              <a:t> et Python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92928" y="1414769"/>
            <a:ext cx="2247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Programme </a:t>
            </a:r>
            <a:r>
              <a:rPr lang="fr-FR" dirty="0" err="1"/>
              <a:t>Arduino</a:t>
            </a:r>
            <a:endParaRPr lang="fr-FR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622EB093-16F0-481D-8C8E-6719EFF8F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137" y="1725844"/>
            <a:ext cx="10796296" cy="484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 Initialise la variable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valCapteur</a:t>
            </a:r>
            <a:endParaRPr kumimoji="0" lang="fr-FR" altLang="fr-FR" b="0" i="0" u="none" strike="noStrike" cap="none" normalizeH="0" baseline="0" dirty="0">
              <a:ln>
                <a:noFill/>
              </a:ln>
              <a:solidFill>
                <a:srgbClr val="434F54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00979C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valCapteur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0 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0" i="0" u="none" strike="noStrike" cap="none" normalizeH="0" baseline="0" dirty="0">
              <a:ln>
                <a:noFill/>
              </a:ln>
              <a:solidFill>
                <a:srgbClr val="434F54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 Fonction appelée au démarrage de la carte Arduino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00979C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void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5E6D03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setup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 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 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 Initialise la communication avec le PC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 </a:t>
            </a:r>
            <a:r>
              <a:rPr kumimoji="0" lang="fr-FR" altLang="fr-FR" b="1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Serial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begin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(9600);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0" i="0" u="none" strike="noStrike" cap="none" normalizeH="0" baseline="0" dirty="0">
              <a:ln>
                <a:noFill/>
              </a:ln>
              <a:solidFill>
                <a:srgbClr val="434F54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 Fonction appelée en boucle tant que la carte Arduino est alimentée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00979C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void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5E6D03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loop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 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 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 Mesure la tension sur la broche A0, valeur variant de 0 à 1023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 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valCapteur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analogRead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(A0);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 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// Envoie la mesure au PC pour affichage et attend 500 ms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 </a:t>
            </a:r>
            <a:r>
              <a:rPr kumimoji="0" lang="fr-FR" altLang="fr-FR" b="1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Serial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434F54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.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println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valCapteur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 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D354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delay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(500);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}</a:t>
            </a: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kumimoji="0" lang="fr-FR" altLang="fr-F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521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35616"/>
            <a:ext cx="10515600" cy="49454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1600" b="1" dirty="0">
                <a:solidFill>
                  <a:srgbClr val="7030A0"/>
                </a:solidFill>
              </a:rPr>
              <a:t>import</a:t>
            </a:r>
            <a:r>
              <a:rPr lang="fr-FR" sz="1600" dirty="0"/>
              <a:t> serial</a:t>
            </a:r>
          </a:p>
          <a:p>
            <a:pPr marL="0" indent="0">
              <a:buNone/>
            </a:pPr>
            <a:r>
              <a:rPr lang="fr-FR" sz="1600" b="1" dirty="0" err="1">
                <a:solidFill>
                  <a:srgbClr val="7030A0"/>
                </a:solidFill>
              </a:rPr>
              <a:t>from</a:t>
            </a:r>
            <a:r>
              <a:rPr lang="fr-FR" sz="1600" dirty="0"/>
              <a:t> </a:t>
            </a:r>
            <a:r>
              <a:rPr lang="fr-FR" sz="1600" dirty="0" err="1"/>
              <a:t>matplotlib</a:t>
            </a:r>
            <a:r>
              <a:rPr lang="fr-FR" sz="1600" dirty="0"/>
              <a:t> </a:t>
            </a:r>
            <a:r>
              <a:rPr lang="fr-FR" sz="1600" b="1" dirty="0">
                <a:solidFill>
                  <a:srgbClr val="7030A0"/>
                </a:solidFill>
              </a:rPr>
              <a:t>import</a:t>
            </a:r>
            <a:r>
              <a:rPr lang="fr-FR" sz="1600" dirty="0"/>
              <a:t> </a:t>
            </a:r>
            <a:r>
              <a:rPr lang="fr-FR" sz="1600" dirty="0" err="1"/>
              <a:t>pyplot</a:t>
            </a:r>
            <a:endParaRPr lang="fr-FR" sz="1600" dirty="0"/>
          </a:p>
          <a:p>
            <a:pPr marL="0" indent="0">
              <a:buNone/>
            </a:pPr>
            <a:r>
              <a:rPr lang="fr-FR" sz="1600" b="1" dirty="0" err="1">
                <a:solidFill>
                  <a:srgbClr val="7030A0"/>
                </a:solidFill>
              </a:rPr>
              <a:t>from</a:t>
            </a:r>
            <a:r>
              <a:rPr lang="fr-FR" sz="1600" dirty="0"/>
              <a:t> </a:t>
            </a:r>
            <a:r>
              <a:rPr lang="fr-FR" sz="1600" dirty="0" err="1"/>
              <a:t>scipy.stats</a:t>
            </a:r>
            <a:r>
              <a:rPr lang="fr-FR" sz="1600" dirty="0"/>
              <a:t> </a:t>
            </a:r>
            <a:r>
              <a:rPr lang="fr-FR" sz="1600" b="1" dirty="0">
                <a:solidFill>
                  <a:srgbClr val="7030A0"/>
                </a:solidFill>
              </a:rPr>
              <a:t>import</a:t>
            </a:r>
            <a:r>
              <a:rPr lang="fr-FR" sz="1600" dirty="0"/>
              <a:t> </a:t>
            </a:r>
            <a:r>
              <a:rPr lang="fr-FR" sz="1600" dirty="0" err="1"/>
              <a:t>linregress</a:t>
            </a:r>
            <a:endParaRPr lang="fr-FR" sz="1600" dirty="0"/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r>
              <a:rPr lang="fr-FR" sz="1600" dirty="0"/>
              <a:t>pression = []</a:t>
            </a:r>
          </a:p>
          <a:p>
            <a:pPr marL="0" indent="0">
              <a:buNone/>
            </a:pPr>
            <a:r>
              <a:rPr lang="fr-FR" sz="1600" dirty="0" err="1"/>
              <a:t>volume_seringue</a:t>
            </a:r>
            <a:r>
              <a:rPr lang="fr-FR" sz="1600" dirty="0"/>
              <a:t> = []</a:t>
            </a:r>
          </a:p>
          <a:p>
            <a:pPr marL="0" indent="0">
              <a:buNone/>
            </a:pPr>
            <a:r>
              <a:rPr lang="fr-FR" sz="1600" dirty="0"/>
              <a:t>tension = []</a:t>
            </a:r>
          </a:p>
          <a:p>
            <a:pPr marL="0" indent="0">
              <a:buNone/>
            </a:pPr>
            <a:r>
              <a:rPr lang="fr-FR" sz="1600" dirty="0" err="1"/>
              <a:t>volume_total</a:t>
            </a:r>
            <a:r>
              <a:rPr lang="fr-FR" sz="1600" dirty="0"/>
              <a:t> = []</a:t>
            </a:r>
          </a:p>
          <a:p>
            <a:pPr marL="0" indent="0">
              <a:buNone/>
            </a:pPr>
            <a:r>
              <a:rPr lang="fr-FR" sz="1600" dirty="0"/>
              <a:t>produit = []</a:t>
            </a:r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r>
              <a:rPr lang="fr-FR" sz="1600" b="1" dirty="0">
                <a:solidFill>
                  <a:srgbClr val="7030A0"/>
                </a:solidFill>
              </a:rPr>
              <a:t>for</a:t>
            </a:r>
            <a:r>
              <a:rPr lang="fr-FR" sz="1600" dirty="0"/>
              <a:t> i </a:t>
            </a:r>
            <a:r>
              <a:rPr lang="fr-FR" sz="1600" b="1" dirty="0">
                <a:solidFill>
                  <a:srgbClr val="7030A0"/>
                </a:solidFill>
              </a:rPr>
              <a:t>in</a:t>
            </a:r>
            <a:r>
              <a:rPr lang="fr-FR" sz="1600" dirty="0"/>
              <a:t> </a:t>
            </a:r>
            <a:r>
              <a:rPr lang="fr-FR" sz="1600" dirty="0">
                <a:solidFill>
                  <a:srgbClr val="7030A0"/>
                </a:solidFill>
              </a:rPr>
              <a:t>range</a:t>
            </a:r>
            <a:r>
              <a:rPr lang="fr-FR" sz="1600" dirty="0"/>
              <a:t> (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r>
              <a:rPr lang="fr-FR" sz="1600" dirty="0"/>
              <a:t>,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</a:rPr>
              <a:t>7</a:t>
            </a:r>
            <a:r>
              <a:rPr lang="fr-FR" sz="1600" dirty="0"/>
              <a:t>) : </a:t>
            </a:r>
          </a:p>
          <a:p>
            <a:pPr marL="0" indent="0">
              <a:buNone/>
            </a:pPr>
            <a:r>
              <a:rPr lang="fr-FR" sz="1600" dirty="0"/>
              <a:t>    </a:t>
            </a:r>
            <a:r>
              <a:rPr lang="fr-FR" sz="1600" dirty="0" err="1"/>
              <a:t>volume_seringue.append</a:t>
            </a:r>
            <a:r>
              <a:rPr lang="fr-FR" sz="1600" dirty="0"/>
              <a:t>(</a:t>
            </a:r>
            <a:r>
              <a:rPr lang="fr-FR" sz="1600" dirty="0" err="1">
                <a:solidFill>
                  <a:srgbClr val="7030A0"/>
                </a:solidFill>
              </a:rPr>
              <a:t>float</a:t>
            </a:r>
            <a:r>
              <a:rPr lang="fr-FR" sz="1600" dirty="0"/>
              <a:t>(</a:t>
            </a:r>
            <a:r>
              <a:rPr lang="fr-FR" sz="1600" dirty="0">
                <a:solidFill>
                  <a:srgbClr val="7030A0"/>
                </a:solidFill>
              </a:rPr>
              <a:t>input</a:t>
            </a:r>
            <a:r>
              <a:rPr lang="fr-FR" sz="1600" dirty="0"/>
              <a:t>(</a:t>
            </a:r>
            <a:r>
              <a:rPr lang="fr-FR" sz="1600" dirty="0">
                <a:solidFill>
                  <a:srgbClr val="00B050"/>
                </a:solidFill>
              </a:rPr>
              <a:t>"Entrer le volume de la seringue et valider :"</a:t>
            </a:r>
            <a:r>
              <a:rPr lang="fr-FR" sz="1600" dirty="0"/>
              <a:t>)))</a:t>
            </a:r>
          </a:p>
          <a:p>
            <a:pPr marL="0" indent="0">
              <a:buNone/>
            </a:pPr>
            <a:r>
              <a:rPr lang="fr-FR" sz="1600" dirty="0"/>
              <a:t>    </a:t>
            </a:r>
            <a:r>
              <a:rPr lang="fr-FR" sz="1600" dirty="0" err="1"/>
              <a:t>serie</a:t>
            </a:r>
            <a:r>
              <a:rPr lang="fr-FR" sz="1600" dirty="0"/>
              <a:t> = </a:t>
            </a:r>
            <a:r>
              <a:rPr lang="fr-FR" sz="1600" dirty="0" err="1"/>
              <a:t>serial.Serial</a:t>
            </a:r>
            <a:r>
              <a:rPr lang="fr-FR" sz="1600" dirty="0"/>
              <a:t>(port=</a:t>
            </a:r>
            <a:r>
              <a:rPr lang="fr-FR" sz="1600" dirty="0">
                <a:solidFill>
                  <a:srgbClr val="00B050"/>
                </a:solidFill>
              </a:rPr>
              <a:t>'COM…'</a:t>
            </a:r>
            <a:r>
              <a:rPr lang="fr-FR" sz="1600" dirty="0"/>
              <a:t>, </a:t>
            </a:r>
            <a:r>
              <a:rPr lang="fr-FR" sz="1600" dirty="0" err="1"/>
              <a:t>baudrate</a:t>
            </a:r>
            <a:r>
              <a:rPr lang="fr-FR" sz="1600" dirty="0"/>
              <a:t>=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</a:rPr>
              <a:t>9600</a:t>
            </a:r>
            <a:r>
              <a:rPr lang="fr-FR" sz="1600" dirty="0"/>
              <a:t>) # Indiquer le port sur lequel est branché </a:t>
            </a:r>
            <a:r>
              <a:rPr lang="fr-FR" sz="1600" dirty="0" err="1"/>
              <a:t>Arduino</a:t>
            </a:r>
            <a:endParaRPr lang="fr-FR" sz="1600" dirty="0"/>
          </a:p>
          <a:p>
            <a:pPr marL="0" indent="0">
              <a:buNone/>
            </a:pPr>
            <a:r>
              <a:rPr lang="fr-FR" sz="1600" dirty="0"/>
              <a:t>    </a:t>
            </a:r>
            <a:r>
              <a:rPr lang="fr-FR" sz="1600" dirty="0" err="1"/>
              <a:t>serie.readline</a:t>
            </a:r>
            <a:r>
              <a:rPr lang="fr-FR" sz="1600" dirty="0"/>
              <a:t>()</a:t>
            </a:r>
          </a:p>
          <a:p>
            <a:pPr marL="0" indent="0">
              <a:buNone/>
            </a:pPr>
            <a:r>
              <a:rPr lang="fr-FR" sz="1600" dirty="0"/>
              <a:t>    nombre = </a:t>
            </a:r>
            <a:r>
              <a:rPr lang="fr-FR" sz="1600" dirty="0" err="1">
                <a:solidFill>
                  <a:srgbClr val="7030A0"/>
                </a:solidFill>
              </a:rPr>
              <a:t>float</a:t>
            </a:r>
            <a:r>
              <a:rPr lang="fr-FR" sz="1600" dirty="0"/>
              <a:t>(</a:t>
            </a:r>
            <a:r>
              <a:rPr lang="fr-FR" sz="1600" dirty="0" err="1"/>
              <a:t>serie.readline</a:t>
            </a:r>
            <a:r>
              <a:rPr lang="fr-FR" sz="1600" dirty="0"/>
              <a:t>())</a:t>
            </a:r>
          </a:p>
          <a:p>
            <a:pPr marL="0" indent="0">
              <a:buNone/>
            </a:pPr>
            <a:r>
              <a:rPr lang="fr-FR" sz="1600" dirty="0"/>
              <a:t>    </a:t>
            </a:r>
            <a:r>
              <a:rPr lang="fr-FR" sz="1600" dirty="0" err="1"/>
              <a:t>serie.close</a:t>
            </a:r>
            <a:r>
              <a:rPr lang="fr-FR" sz="1600" dirty="0"/>
              <a:t>()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38200" y="1094217"/>
            <a:ext cx="2247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Programme Python</a:t>
            </a:r>
          </a:p>
        </p:txBody>
      </p:sp>
    </p:spTree>
    <p:extLst>
      <p:ext uri="{BB962C8B-B14F-4D97-AF65-F5344CB8AC3E}">
        <p14:creationId xmlns:p14="http://schemas.microsoft.com/office/powerpoint/2010/main" val="3957912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34125"/>
            <a:ext cx="10515600" cy="4842838"/>
          </a:xfrm>
        </p:spPr>
        <p:txBody>
          <a:bodyPr/>
          <a:lstStyle/>
          <a:p>
            <a:pPr>
              <a:buNone/>
            </a:pPr>
            <a:r>
              <a:rPr lang="fr-FR" dirty="0"/>
              <a:t>Pré-requis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>
                <a:solidFill>
                  <a:srgbClr val="FF0000"/>
                </a:solidFill>
              </a:rPr>
              <a:t>I Situation déclenchante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>
                <a:solidFill>
                  <a:srgbClr val="FF0000"/>
                </a:solidFill>
              </a:rPr>
              <a:t>II Présentation du matériel</a:t>
            </a:r>
          </a:p>
          <a:p>
            <a:pPr>
              <a:buNone/>
            </a:pPr>
            <a:r>
              <a:rPr lang="fr-FR" dirty="0"/>
              <a:t>	1) Capteur de pression absolue (MPX5700AP)</a:t>
            </a:r>
          </a:p>
          <a:p>
            <a:pPr>
              <a:buNone/>
            </a:pPr>
            <a:r>
              <a:rPr lang="fr-FR" dirty="0"/>
              <a:t>	2) Mesure de la pression avec le capteur de pression</a:t>
            </a:r>
          </a:p>
          <a:p>
            <a:pPr>
              <a:buNone/>
            </a:pPr>
            <a:r>
              <a:rPr lang="fr-FR" dirty="0"/>
              <a:t>	3) Etalonnage du capteur</a:t>
            </a:r>
          </a:p>
          <a:p>
            <a:pPr>
              <a:buNone/>
            </a:pPr>
            <a:r>
              <a:rPr lang="fr-FR" dirty="0"/>
              <a:t>	4) Programme Arduino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991518"/>
            <a:ext cx="10515600" cy="549943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/>
              <a:t>    tension.append</a:t>
            </a:r>
            <a:r>
              <a:rPr lang="fr-FR" dirty="0"/>
              <a:t>(nombre*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5</a:t>
            </a:r>
            <a:r>
              <a:rPr lang="fr-FR" dirty="0"/>
              <a:t>/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1023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/>
              <a:t>    </a:t>
            </a:r>
            <a:r>
              <a:rPr lang="fr-FR" dirty="0" err="1"/>
              <a:t>pression.append</a:t>
            </a:r>
            <a:r>
              <a:rPr lang="fr-FR" dirty="0"/>
              <a:t>(((tension[i]/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5</a:t>
            </a:r>
            <a:r>
              <a:rPr lang="fr-FR" dirty="0"/>
              <a:t>)-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0.04</a:t>
            </a:r>
            <a:r>
              <a:rPr lang="fr-FR" dirty="0"/>
              <a:t>)*</a:t>
            </a:r>
            <a:r>
              <a:rPr lang="fr-FR" dirty="0">
                <a:solidFill>
                  <a:srgbClr val="BF9000"/>
                </a:solidFill>
              </a:rPr>
              <a:t>1000/0.012858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/>
              <a:t>    </a:t>
            </a:r>
            <a:r>
              <a:rPr lang="fr-FR" dirty="0" err="1"/>
              <a:t>volume_total.append</a:t>
            </a:r>
            <a:r>
              <a:rPr lang="fr-FR" dirty="0"/>
              <a:t>(</a:t>
            </a:r>
            <a:r>
              <a:rPr lang="fr-FR" dirty="0" err="1"/>
              <a:t>volume_seringue</a:t>
            </a:r>
            <a:r>
              <a:rPr lang="fr-FR" dirty="0"/>
              <a:t>[i]+…) #Indiquer le volume du tuyau</a:t>
            </a:r>
          </a:p>
          <a:p>
            <a:pPr marL="0" indent="0">
              <a:buNone/>
            </a:pPr>
            <a:r>
              <a:rPr lang="fr-FR" dirty="0"/>
              <a:t>    </a:t>
            </a:r>
            <a:r>
              <a:rPr lang="fr-FR" dirty="0" err="1"/>
              <a:t>produit.append</a:t>
            </a:r>
            <a:r>
              <a:rPr lang="fr-FR" dirty="0"/>
              <a:t>(</a:t>
            </a:r>
            <a:r>
              <a:rPr lang="fr-FR" dirty="0" err="1"/>
              <a:t>volume_total</a:t>
            </a:r>
            <a:r>
              <a:rPr lang="fr-FR" dirty="0"/>
              <a:t>[i]*pression[i])</a:t>
            </a:r>
          </a:p>
          <a:p>
            <a:pPr marL="0" indent="0">
              <a:buNone/>
            </a:pPr>
            <a:r>
              <a:rPr lang="fr-FR" dirty="0" err="1"/>
              <a:t>pyplot.ylabel</a:t>
            </a:r>
            <a:r>
              <a:rPr lang="fr-FR" dirty="0"/>
              <a:t>(</a:t>
            </a:r>
            <a:r>
              <a:rPr lang="fr-FR" dirty="0">
                <a:solidFill>
                  <a:srgbClr val="00B050"/>
                </a:solidFill>
              </a:rPr>
              <a:t>"P x </a:t>
            </a:r>
            <a:r>
              <a:rPr lang="fr-FR" dirty="0" err="1">
                <a:solidFill>
                  <a:srgbClr val="00B050"/>
                </a:solidFill>
              </a:rPr>
              <a:t>Vtotal</a:t>
            </a:r>
            <a:r>
              <a:rPr lang="fr-FR" dirty="0">
                <a:solidFill>
                  <a:srgbClr val="00B050"/>
                </a:solidFill>
              </a:rPr>
              <a:t> (</a:t>
            </a:r>
            <a:r>
              <a:rPr lang="fr-FR" dirty="0" err="1">
                <a:solidFill>
                  <a:srgbClr val="00B050"/>
                </a:solidFill>
              </a:rPr>
              <a:t>hPa.mL</a:t>
            </a:r>
            <a:r>
              <a:rPr lang="fr-FR" dirty="0">
                <a:solidFill>
                  <a:srgbClr val="00B050"/>
                </a:solidFill>
              </a:rPr>
              <a:t>)"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 err="1"/>
              <a:t>pyplot.xlabel</a:t>
            </a:r>
            <a:r>
              <a:rPr lang="fr-FR" dirty="0"/>
              <a:t>(</a:t>
            </a:r>
            <a:r>
              <a:rPr lang="fr-FR" dirty="0">
                <a:solidFill>
                  <a:srgbClr val="00B050"/>
                </a:solidFill>
              </a:rPr>
              <a:t>"</a:t>
            </a:r>
            <a:r>
              <a:rPr lang="fr-FR" dirty="0" err="1">
                <a:solidFill>
                  <a:srgbClr val="00B050"/>
                </a:solidFill>
              </a:rPr>
              <a:t>Vtotal</a:t>
            </a:r>
            <a:r>
              <a:rPr lang="fr-FR" dirty="0">
                <a:solidFill>
                  <a:srgbClr val="00B050"/>
                </a:solidFill>
              </a:rPr>
              <a:t> (</a:t>
            </a:r>
            <a:r>
              <a:rPr lang="fr-FR" dirty="0" err="1">
                <a:solidFill>
                  <a:srgbClr val="00B050"/>
                </a:solidFill>
              </a:rPr>
              <a:t>mL</a:t>
            </a:r>
            <a:r>
              <a:rPr lang="fr-FR" dirty="0">
                <a:solidFill>
                  <a:srgbClr val="00B050"/>
                </a:solidFill>
              </a:rPr>
              <a:t>)"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 err="1"/>
              <a:t>pyplot.title</a:t>
            </a:r>
            <a:r>
              <a:rPr lang="fr-FR" dirty="0"/>
              <a:t>(</a:t>
            </a:r>
            <a:r>
              <a:rPr lang="fr-FR" dirty="0">
                <a:solidFill>
                  <a:srgbClr val="00B050"/>
                </a:solidFill>
              </a:rPr>
              <a:t>"Etude de la loi de Mariotte"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 err="1"/>
              <a:t>pyplot.scatter</a:t>
            </a:r>
            <a:r>
              <a:rPr lang="fr-FR" dirty="0"/>
              <a:t>(</a:t>
            </a:r>
            <a:r>
              <a:rPr lang="fr-FR" dirty="0" err="1"/>
              <a:t>volume_total</a:t>
            </a:r>
            <a:r>
              <a:rPr lang="fr-FR" dirty="0"/>
              <a:t>, produit, </a:t>
            </a:r>
            <a:r>
              <a:rPr lang="fr-FR" dirty="0" err="1"/>
              <a:t>color</a:t>
            </a:r>
            <a:r>
              <a:rPr lang="fr-FR" dirty="0"/>
              <a:t> = </a:t>
            </a:r>
            <a:r>
              <a:rPr lang="fr-FR" dirty="0">
                <a:solidFill>
                  <a:srgbClr val="00B050"/>
                </a:solidFill>
              </a:rPr>
              <a:t>'</a:t>
            </a:r>
            <a:r>
              <a:rPr lang="fr-FR" dirty="0" err="1">
                <a:solidFill>
                  <a:srgbClr val="00B050"/>
                </a:solidFill>
              </a:rPr>
              <a:t>red</a:t>
            </a:r>
            <a:r>
              <a:rPr lang="fr-FR" dirty="0">
                <a:solidFill>
                  <a:srgbClr val="00B050"/>
                </a:solidFill>
              </a:rPr>
              <a:t>'</a:t>
            </a:r>
            <a:r>
              <a:rPr lang="fr-FR" dirty="0"/>
              <a:t>, marker = </a:t>
            </a:r>
            <a:r>
              <a:rPr lang="fr-FR" dirty="0">
                <a:solidFill>
                  <a:srgbClr val="00B050"/>
                </a:solidFill>
              </a:rPr>
              <a:t>'+'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 err="1"/>
              <a:t>pyplot.axis</a:t>
            </a:r>
            <a:r>
              <a:rPr lang="fr-FR" dirty="0"/>
              <a:t>([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r>
              <a:rPr lang="fr-FR" dirty="0"/>
              <a:t>,</a:t>
            </a:r>
            <a:r>
              <a:rPr lang="fr-FR" dirty="0">
                <a:solidFill>
                  <a:srgbClr val="7030A0"/>
                </a:solidFill>
              </a:rPr>
              <a:t>max</a:t>
            </a:r>
            <a:r>
              <a:rPr lang="fr-FR" dirty="0"/>
              <a:t>(</a:t>
            </a:r>
            <a:r>
              <a:rPr lang="fr-FR" dirty="0" err="1"/>
              <a:t>volume_total</a:t>
            </a:r>
            <a:r>
              <a:rPr lang="fr-FR" dirty="0"/>
              <a:t>),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r>
              <a:rPr lang="fr-FR" dirty="0"/>
              <a:t>,</a:t>
            </a:r>
            <a:r>
              <a:rPr lang="fr-FR" dirty="0">
                <a:solidFill>
                  <a:srgbClr val="7030A0"/>
                </a:solidFill>
              </a:rPr>
              <a:t>max</a:t>
            </a:r>
            <a:r>
              <a:rPr lang="fr-FR" dirty="0"/>
              <a:t>(produit)*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1.1</a:t>
            </a:r>
            <a:r>
              <a:rPr lang="fr-FR" dirty="0"/>
              <a:t>])</a:t>
            </a:r>
          </a:p>
          <a:p>
            <a:pPr marL="0" indent="0">
              <a:buNone/>
            </a:pPr>
            <a:r>
              <a:rPr lang="fr-FR" dirty="0" err="1"/>
              <a:t>regression</a:t>
            </a:r>
            <a:r>
              <a:rPr lang="fr-FR" dirty="0"/>
              <a:t> = </a:t>
            </a:r>
            <a:r>
              <a:rPr lang="fr-FR" dirty="0" err="1"/>
              <a:t>linregress</a:t>
            </a:r>
            <a:r>
              <a:rPr lang="fr-FR" dirty="0"/>
              <a:t>(</a:t>
            </a:r>
            <a:r>
              <a:rPr lang="fr-FR" dirty="0" err="1"/>
              <a:t>volume_total</a:t>
            </a:r>
            <a:r>
              <a:rPr lang="fr-FR" dirty="0"/>
              <a:t>, produit)</a:t>
            </a:r>
          </a:p>
          <a:p>
            <a:pPr marL="0" indent="0">
              <a:buNone/>
            </a:pPr>
            <a:r>
              <a:rPr lang="fr-FR" dirty="0"/>
              <a:t>pente = </a:t>
            </a:r>
            <a:r>
              <a:rPr lang="fr-FR" dirty="0" err="1"/>
              <a:t>regression</a:t>
            </a:r>
            <a:r>
              <a:rPr lang="fr-FR" dirty="0"/>
              <a:t>[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r>
              <a:rPr lang="fr-FR" dirty="0"/>
              <a:t>]</a:t>
            </a:r>
          </a:p>
          <a:p>
            <a:pPr marL="0" indent="0">
              <a:buNone/>
            </a:pPr>
            <a:r>
              <a:rPr lang="fr-FR" dirty="0" err="1"/>
              <a:t>ordonneeOrigine</a:t>
            </a:r>
            <a:r>
              <a:rPr lang="fr-FR" dirty="0"/>
              <a:t> = </a:t>
            </a:r>
            <a:r>
              <a:rPr lang="fr-FR" dirty="0" err="1"/>
              <a:t>regression</a:t>
            </a:r>
            <a:r>
              <a:rPr lang="fr-FR" dirty="0"/>
              <a:t>[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1</a:t>
            </a:r>
            <a:r>
              <a:rPr lang="fr-FR" dirty="0"/>
              <a:t>]</a:t>
            </a:r>
          </a:p>
          <a:p>
            <a:pPr marL="0" indent="0">
              <a:buNone/>
            </a:pPr>
            <a:r>
              <a:rPr lang="fr-FR" dirty="0" err="1"/>
              <a:t>coefCorrelation</a:t>
            </a:r>
            <a:r>
              <a:rPr lang="fr-FR" dirty="0"/>
              <a:t> = </a:t>
            </a:r>
            <a:r>
              <a:rPr lang="fr-FR" dirty="0" err="1"/>
              <a:t>regression</a:t>
            </a:r>
            <a:r>
              <a:rPr lang="fr-FR" dirty="0"/>
              <a:t>[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fr-FR" dirty="0"/>
              <a:t>]</a:t>
            </a:r>
          </a:p>
          <a:p>
            <a:pPr marL="0" indent="0">
              <a:buNone/>
            </a:pPr>
            <a:r>
              <a:rPr lang="fr-FR" dirty="0" err="1"/>
              <a:t>regression</a:t>
            </a:r>
            <a:r>
              <a:rPr lang="fr-FR" dirty="0"/>
              <a:t> = </a:t>
            </a:r>
            <a:r>
              <a:rPr lang="fr-FR" dirty="0" err="1"/>
              <a:t>linregress</a:t>
            </a:r>
            <a:r>
              <a:rPr lang="fr-FR" dirty="0"/>
              <a:t>(</a:t>
            </a:r>
            <a:r>
              <a:rPr lang="fr-FR" dirty="0" err="1"/>
              <a:t>volume_total</a:t>
            </a:r>
            <a:r>
              <a:rPr lang="fr-FR" dirty="0"/>
              <a:t>, produit)</a:t>
            </a:r>
          </a:p>
          <a:p>
            <a:pPr marL="0" indent="0">
              <a:buNone/>
            </a:pPr>
            <a:r>
              <a:rPr lang="fr-FR" dirty="0"/>
              <a:t>pente = </a:t>
            </a:r>
            <a:r>
              <a:rPr lang="fr-FR" dirty="0" err="1"/>
              <a:t>regression</a:t>
            </a:r>
            <a:r>
              <a:rPr lang="fr-FR" dirty="0"/>
              <a:t>[</a:t>
            </a:r>
            <a:r>
              <a:rPr lang="fr-FR" dirty="0">
                <a:solidFill>
                  <a:srgbClr val="BF9000"/>
                </a:solidFill>
              </a:rPr>
              <a:t>0</a:t>
            </a:r>
            <a:r>
              <a:rPr lang="fr-FR" dirty="0"/>
              <a:t>]</a:t>
            </a:r>
          </a:p>
          <a:p>
            <a:pPr marL="0" indent="0">
              <a:buNone/>
            </a:pPr>
            <a:r>
              <a:rPr lang="fr-FR" dirty="0" err="1"/>
              <a:t>ordonneeOrigine</a:t>
            </a:r>
            <a:r>
              <a:rPr lang="fr-FR" dirty="0"/>
              <a:t> = </a:t>
            </a:r>
            <a:r>
              <a:rPr lang="fr-FR" dirty="0" err="1"/>
              <a:t>regression</a:t>
            </a:r>
            <a:r>
              <a:rPr lang="fr-FR" dirty="0"/>
              <a:t>[</a:t>
            </a:r>
            <a:r>
              <a:rPr lang="fr-FR" dirty="0">
                <a:solidFill>
                  <a:srgbClr val="BF9000"/>
                </a:solidFill>
              </a:rPr>
              <a:t>1</a:t>
            </a:r>
            <a:r>
              <a:rPr lang="fr-FR" dirty="0"/>
              <a:t>]</a:t>
            </a:r>
          </a:p>
          <a:p>
            <a:pPr marL="0" indent="0">
              <a:buNone/>
            </a:pPr>
            <a:r>
              <a:rPr lang="fr-FR" dirty="0" err="1"/>
              <a:t>coefCorrelation</a:t>
            </a:r>
            <a:r>
              <a:rPr lang="fr-FR" dirty="0"/>
              <a:t> = </a:t>
            </a:r>
            <a:r>
              <a:rPr lang="fr-FR" dirty="0" err="1"/>
              <a:t>regression</a:t>
            </a:r>
            <a:r>
              <a:rPr lang="fr-FR" dirty="0"/>
              <a:t>[</a:t>
            </a:r>
            <a:r>
              <a:rPr lang="fr-FR" dirty="0">
                <a:solidFill>
                  <a:srgbClr val="BF9000"/>
                </a:solidFill>
              </a:rPr>
              <a:t>2</a:t>
            </a:r>
            <a:r>
              <a:rPr lang="fr-FR" dirty="0"/>
              <a:t>]</a:t>
            </a:r>
          </a:p>
          <a:p>
            <a:pPr marL="0" indent="0">
              <a:buNone/>
            </a:pPr>
            <a:r>
              <a:rPr lang="fr-FR" dirty="0" err="1"/>
              <a:t>pyplot.plot</a:t>
            </a:r>
            <a:r>
              <a:rPr lang="fr-FR" dirty="0"/>
              <a:t>([</a:t>
            </a:r>
            <a:r>
              <a:rPr lang="fr-FR" dirty="0">
                <a:solidFill>
                  <a:srgbClr val="BF9000"/>
                </a:solidFill>
              </a:rPr>
              <a:t>0.0</a:t>
            </a:r>
            <a:r>
              <a:rPr lang="fr-FR" dirty="0"/>
              <a:t>, </a:t>
            </a:r>
            <a:r>
              <a:rPr lang="fr-FR" dirty="0">
                <a:solidFill>
                  <a:srgbClr val="7030A0"/>
                </a:solidFill>
              </a:rPr>
              <a:t>max</a:t>
            </a:r>
            <a:r>
              <a:rPr lang="fr-FR" dirty="0"/>
              <a:t>(</a:t>
            </a:r>
            <a:r>
              <a:rPr lang="fr-FR" dirty="0" err="1"/>
              <a:t>volume_total</a:t>
            </a:r>
            <a:r>
              <a:rPr lang="fr-FR" dirty="0"/>
              <a:t>)],[</a:t>
            </a:r>
            <a:r>
              <a:rPr lang="fr-FR" dirty="0" err="1"/>
              <a:t>ordonneeOrigine</a:t>
            </a:r>
            <a:r>
              <a:rPr lang="fr-FR" dirty="0"/>
              <a:t>, </a:t>
            </a:r>
            <a:r>
              <a:rPr lang="fr-FR" dirty="0" err="1"/>
              <a:t>ordonneeOrigine</a:t>
            </a:r>
            <a:r>
              <a:rPr lang="fr-FR" dirty="0"/>
              <a:t>+pente*</a:t>
            </a:r>
            <a:r>
              <a:rPr lang="fr-FR" dirty="0">
                <a:solidFill>
                  <a:srgbClr val="7030A0"/>
                </a:solidFill>
              </a:rPr>
              <a:t>max</a:t>
            </a:r>
            <a:r>
              <a:rPr lang="fr-FR" dirty="0"/>
              <a:t>(</a:t>
            </a:r>
            <a:r>
              <a:rPr lang="fr-FR" dirty="0" err="1"/>
              <a:t>volume_total</a:t>
            </a:r>
            <a:r>
              <a:rPr lang="fr-FR" dirty="0"/>
              <a:t>)])</a:t>
            </a:r>
          </a:p>
          <a:p>
            <a:pPr marL="0" indent="0">
              <a:buNone/>
            </a:pPr>
            <a:r>
              <a:rPr lang="fr-FR" dirty="0" err="1"/>
              <a:t>pyplot.show</a:t>
            </a:r>
            <a:r>
              <a:rPr lang="fr-FR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805081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794501-242C-41F8-8AA4-A4A667646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33EBC14-A815-40A2-B03B-ADC057E053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5108" y="1825625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521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883A57-85F3-41B6-B1C4-ECE1653F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Retour sur la situation déclenchante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8E74B6-0EA2-4DC6-BD20-F2CEE9F3B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Conclusion : </a:t>
            </a:r>
          </a:p>
          <a:p>
            <a:pPr marL="0" indent="0">
              <a:buNone/>
            </a:pPr>
            <a:r>
              <a:rPr lang="fr-FR" dirty="0"/>
              <a:t>A température constante, le volume V d’une quantité de gaz donnée varie de façon inversement proportionnelle à la pression p qu’il subit :</a:t>
            </a:r>
          </a:p>
          <a:p>
            <a:pPr marL="0" indent="0">
              <a:buNone/>
            </a:pPr>
            <a:r>
              <a:rPr lang="fr-FR" dirty="0"/>
              <a:t> p× V= constante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Quand la bulle remonte, la pression diminue car h diminue.</a:t>
            </a:r>
          </a:p>
          <a:p>
            <a:pPr marL="0" indent="0">
              <a:buNone/>
            </a:pPr>
            <a:r>
              <a:rPr lang="fr-FR" dirty="0"/>
              <a:t>Comme on sait que p × V= constante, le volume de la bulle augmente donc la bulle est plus grosse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870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En toute rigueur, il faudrait étalonner </a:t>
            </a:r>
            <a:r>
              <a:rPr lang="fr-FR" u="sng" dirty="0"/>
              <a:t>chaque</a:t>
            </a:r>
            <a:r>
              <a:rPr lang="fr-FR" dirty="0"/>
              <a:t> capteur en utilisant le montage suivant :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277" y="2902267"/>
            <a:ext cx="4208145" cy="3156585"/>
          </a:xfrm>
          <a:prstGeom prst="rect">
            <a:avLst/>
          </a:prstGeom>
        </p:spPr>
      </p:pic>
      <p:pic>
        <p:nvPicPr>
          <p:cNvPr id="6" name="Image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42" r="7538" b="1"/>
          <a:stretch/>
        </p:blipFill>
        <p:spPr bwMode="auto">
          <a:xfrm>
            <a:off x="6573520" y="2833687"/>
            <a:ext cx="3891280" cy="32219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723900" y="354330"/>
            <a:ext cx="10515600" cy="1325563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fr-FR" sz="3200" u="sng" dirty="0"/>
              <a:t>Annexe :</a:t>
            </a:r>
            <a:r>
              <a:rPr lang="fr-FR" sz="3200" dirty="0"/>
              <a:t> Etalonnage du capteur de pression</a:t>
            </a:r>
          </a:p>
        </p:txBody>
      </p:sp>
    </p:spTree>
    <p:extLst>
      <p:ext uri="{BB962C8B-B14F-4D97-AF65-F5344CB8AC3E}">
        <p14:creationId xmlns:p14="http://schemas.microsoft.com/office/powerpoint/2010/main" val="2197352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50492D-C59E-487D-A77A-1CEA7E62B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4873"/>
            <a:ext cx="10515600" cy="1495816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VI Application : La surpression pulmonaire, une conséquence de la loi de Boyle-Mariotte</a:t>
            </a:r>
            <a:br>
              <a:rPr lang="fr-FR" dirty="0"/>
            </a:br>
            <a:endParaRPr lang="fr-FR" dirty="0"/>
          </a:p>
        </p:txBody>
      </p:sp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9D837E9F-C104-48DB-B356-B51C8261A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1) Rappels</a:t>
            </a:r>
          </a:p>
          <a:p>
            <a:pPr marL="0" indent="0">
              <a:buNone/>
            </a:pPr>
            <a:r>
              <a:rPr lang="fr-FR" dirty="0"/>
              <a:t>Un plongeur subit la pression de l’air et la pression de l’eau. Elle varie selon le graphe ci-dessous : 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EC1CDB-15F1-42A9-A6BC-ADA1FC3D3FC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38508" y="3567265"/>
            <a:ext cx="4015523" cy="221157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0DD3D5C-2C64-4136-BB7D-FACC32F791D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7605" y="3567265"/>
            <a:ext cx="314325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377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9D837E9F-C104-48DB-B356-B51C8261A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2) Conséquences</a:t>
            </a:r>
          </a:p>
          <a:p>
            <a:pPr marL="0" indent="0">
              <a:buNone/>
            </a:pPr>
            <a:r>
              <a:rPr lang="fr-FR" i="1" dirty="0"/>
              <a:t>Extrait d’une brochure de plongée sous-marine </a:t>
            </a:r>
            <a:r>
              <a:rPr lang="fr-FR" dirty="0"/>
              <a:t>: Pourquoi faut-il souffler en remontant ?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Dans une bouteille de plongée, l’air est stocké sous grande pression. Le détendeur permet au plongeur de respirer de l’air à la même pression que celle de l’eau qui l’entoure. A 10 m de profondeur, cette pression est deux fois plus importante que la pression de l’air à la surface. Lorsque le plongeur remonte vers la surface, la pression diminue. Suivant la loi de Boyle-Mariotte, la diminution de pression s’accompagne d’une augmentation du volume de l’air contenu dans les poumons. Si le plongeur bloque sa respiration lors de la remontée, l’air continue à se dilater jusqu’à atteindre la limite d’élasticité du poumon. </a:t>
            </a:r>
            <a:r>
              <a:rPr lang="fr-FR" u="sng" dirty="0"/>
              <a:t>Il est donc dangereux de bloquer sa respiration lors de la remontée.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9282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50492D-C59E-487D-A77A-1CEA7E62B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</a:t>
            </a:r>
          </a:p>
        </p:txBody>
      </p:sp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9D837E9F-C104-48DB-B356-B51C8261A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3) Questions</a:t>
            </a:r>
          </a:p>
          <a:p>
            <a:pPr marL="0" indent="0">
              <a:buNone/>
            </a:pPr>
            <a:r>
              <a:rPr lang="fr-FR" dirty="0"/>
              <a:t>a) Sans calcul, expliquer que « la diminution de pression s’accompagne d’une augmentation du volume d’air contenu dans les poumons ».</a:t>
            </a:r>
          </a:p>
          <a:p>
            <a:pPr marL="0" indent="0">
              <a:buNone/>
            </a:pPr>
            <a:r>
              <a:rPr lang="fr-FR" dirty="0"/>
              <a:t>b) A 10 m de profondeur, une quantité d’air donnée occupe un volume de 3,0 L.</a:t>
            </a:r>
          </a:p>
          <a:p>
            <a:pPr marL="0" indent="0">
              <a:buNone/>
            </a:pPr>
            <a:r>
              <a:rPr lang="fr-FR" dirty="0"/>
              <a:t>Calculer le  volume de cette même quantité d’air lorsqu’elle arrive à la surface.</a:t>
            </a:r>
          </a:p>
          <a:p>
            <a:pPr marL="0" indent="0">
              <a:buNone/>
            </a:pPr>
            <a:r>
              <a:rPr lang="fr-FR" dirty="0"/>
              <a:t> c) Expliquer la phrase soulignée dans le texte.</a:t>
            </a:r>
          </a:p>
          <a:p>
            <a:pPr marL="0" indent="0">
              <a:buNone/>
            </a:pPr>
            <a:r>
              <a:rPr lang="fr-FR" dirty="0"/>
              <a:t> 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1074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99016"/>
            <a:ext cx="10515600" cy="4677947"/>
          </a:xfrm>
        </p:spPr>
        <p:txBody>
          <a:bodyPr/>
          <a:lstStyle/>
          <a:p>
            <a:pPr>
              <a:buNone/>
            </a:pPr>
            <a:r>
              <a:rPr lang="fr-FR" dirty="0">
                <a:solidFill>
                  <a:srgbClr val="FF0000"/>
                </a:solidFill>
              </a:rPr>
              <a:t>III Expérience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>
                <a:solidFill>
                  <a:srgbClr val="FF0000"/>
                </a:solidFill>
              </a:rPr>
              <a:t>IV Exploitation des résultats</a:t>
            </a:r>
          </a:p>
          <a:p>
            <a:pPr>
              <a:buNone/>
            </a:pPr>
            <a:r>
              <a:rPr lang="fr-FR" dirty="0"/>
              <a:t>	1) Avec </a:t>
            </a:r>
            <a:r>
              <a:rPr lang="fr-FR" dirty="0" err="1"/>
              <a:t>Regressi</a:t>
            </a:r>
            <a:endParaRPr lang="fr-FR" dirty="0"/>
          </a:p>
          <a:p>
            <a:pPr>
              <a:buNone/>
            </a:pPr>
            <a:r>
              <a:rPr lang="fr-FR" dirty="0"/>
              <a:t>	2) Avec Python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>
                <a:solidFill>
                  <a:srgbClr val="FF0000"/>
                </a:solidFill>
              </a:rPr>
              <a:t>V Programmes qui combinent </a:t>
            </a:r>
            <a:r>
              <a:rPr lang="fr-FR" dirty="0" err="1">
                <a:solidFill>
                  <a:srgbClr val="FF0000"/>
                </a:solidFill>
              </a:rPr>
              <a:t>Arduino</a:t>
            </a:r>
            <a:r>
              <a:rPr lang="fr-FR" dirty="0">
                <a:solidFill>
                  <a:srgbClr val="FF0000"/>
                </a:solidFill>
              </a:rPr>
              <a:t> et Python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>
                <a:solidFill>
                  <a:srgbClr val="FF0000"/>
                </a:solidFill>
              </a:rPr>
              <a:t>VI Application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EFF09D-332F-44EA-9C41-E9AAF0A69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Pré-requis</a:t>
            </a:r>
            <a:r>
              <a:rPr lang="fr-FR" b="1" dirty="0"/>
              <a:t> 1</a:t>
            </a:r>
            <a:r>
              <a:rPr lang="fr-FR" b="1" baseline="30000" dirty="0"/>
              <a:t>e</a:t>
            </a:r>
            <a:r>
              <a:rPr lang="fr-FR" b="1" dirty="0"/>
              <a:t> spé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D01FC0E-5ABA-4580-9029-CB131874C8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3420" y="2122193"/>
            <a:ext cx="10515600" cy="130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51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0F8BB8-F72A-41D6-A83B-BE63358CD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indent="-857250"/>
            <a:r>
              <a:rPr lang="fr-FR" dirty="0">
                <a:solidFill>
                  <a:srgbClr val="FF0000"/>
                </a:solidFill>
              </a:rPr>
              <a:t>I Situation déclenchante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3BED7E-0168-478A-B522-078DBE2D4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Vidéo bulles plongeur :</a:t>
            </a:r>
          </a:p>
          <a:p>
            <a:pPr marL="0" indent="0">
              <a:buNone/>
            </a:pPr>
            <a:r>
              <a:rPr lang="fr-FR" dirty="0">
                <a:hlinkClick r:id="rId2"/>
              </a:rPr>
              <a:t>https://www.youtube.com/watch?reload=9&amp;v=tkLfBBTIchs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Ou Bulles dans un verre d’eau gazeuse</a:t>
            </a:r>
          </a:p>
        </p:txBody>
      </p:sp>
    </p:spTree>
    <p:extLst>
      <p:ext uri="{BB962C8B-B14F-4D97-AF65-F5344CB8AC3E}">
        <p14:creationId xmlns:p14="http://schemas.microsoft.com/office/powerpoint/2010/main" val="4287001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3BED7E-0168-478A-B522-078DBE2D4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Pourquoi les bulles grossissent-elles en remontant vers  la surface ?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i="1" dirty="0"/>
              <a:t>Questions</a:t>
            </a:r>
            <a:r>
              <a:rPr lang="fr-FR" dirty="0"/>
              <a:t> : </a:t>
            </a:r>
          </a:p>
          <a:p>
            <a:pPr marL="457200" lvl="1" indent="0" hangingPunct="0">
              <a:buNone/>
            </a:pPr>
            <a:r>
              <a:rPr lang="fr-FR" dirty="0"/>
              <a:t>a) Rappeler l’évolution de la pression lorsque la profondeur varie.</a:t>
            </a:r>
            <a:endParaRPr lang="fr-FR" sz="1600" dirty="0"/>
          </a:p>
          <a:p>
            <a:pPr marL="457200" lvl="1" indent="0" hangingPunct="0">
              <a:buNone/>
            </a:pPr>
            <a:r>
              <a:rPr lang="fr-FR" dirty="0"/>
              <a:t>b) Formuler une hypothèse concernant la question posée.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918376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3900" y="354330"/>
            <a:ext cx="10515600" cy="1325563"/>
          </a:xfrm>
        </p:spPr>
        <p:txBody>
          <a:bodyPr>
            <a:normAutofit/>
          </a:bodyPr>
          <a:lstStyle/>
          <a:p>
            <a:pPr marL="571500" indent="-571500"/>
            <a:r>
              <a:rPr lang="fr-FR" sz="3200" dirty="0">
                <a:solidFill>
                  <a:srgbClr val="FF0000"/>
                </a:solidFill>
              </a:rPr>
              <a:t>II Présentation du matériel </a:t>
            </a:r>
            <a:br>
              <a:rPr lang="fr-FR" sz="3200" dirty="0"/>
            </a:br>
            <a:r>
              <a:rPr lang="fr-FR" sz="3200" dirty="0"/>
              <a:t>1) Capteur de pression absolue (MPX5700AP)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79894"/>
            <a:ext cx="10515600" cy="4812346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Attention à bien repérer la borne </a:t>
            </a:r>
            <a:r>
              <a:rPr lang="fr-FR" b="1" dirty="0" err="1">
                <a:solidFill>
                  <a:srgbClr val="FF0000"/>
                </a:solidFill>
              </a:rPr>
              <a:t>Vout</a:t>
            </a:r>
            <a:r>
              <a:rPr lang="fr-FR" b="1" dirty="0">
                <a:solidFill>
                  <a:srgbClr val="FF0000"/>
                </a:solidFill>
              </a:rPr>
              <a:t> (celle avec une encoche).</a:t>
            </a:r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endParaRPr lang="fr-FR" b="1" dirty="0"/>
          </a:p>
          <a:p>
            <a:r>
              <a:rPr lang="en-US" dirty="0"/>
              <a:t>Pin 1 : </a:t>
            </a:r>
            <a:r>
              <a:rPr lang="en-US" dirty="0" err="1"/>
              <a:t>Vout</a:t>
            </a:r>
            <a:endParaRPr lang="fr-FR" dirty="0"/>
          </a:p>
          <a:p>
            <a:r>
              <a:rPr lang="en-US" dirty="0"/>
              <a:t>Pin 2 : GND</a:t>
            </a:r>
            <a:endParaRPr lang="fr-FR" dirty="0"/>
          </a:p>
          <a:p>
            <a:r>
              <a:rPr lang="en-US" dirty="0"/>
              <a:t>Pin 3 : VS = 5 V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9" name="Imag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207" y="2742565"/>
            <a:ext cx="2767965" cy="3110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5983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3900" y="354330"/>
            <a:ext cx="10515600" cy="1325563"/>
          </a:xfrm>
        </p:spPr>
        <p:txBody>
          <a:bodyPr>
            <a:normAutofit/>
          </a:bodyPr>
          <a:lstStyle/>
          <a:p>
            <a:pPr marL="571500" indent="-571500"/>
            <a:r>
              <a:rPr lang="fr-FR" sz="3200" dirty="0"/>
              <a:t>	2) Mesure de la pression avec le capteur de pression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79894"/>
            <a:ext cx="10515600" cy="48123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Pin 1 sur A0 d’</a:t>
            </a:r>
            <a:r>
              <a:rPr lang="fr-FR" dirty="0" err="1"/>
              <a:t>Arduino</a:t>
            </a:r>
            <a:endParaRPr lang="fr-FR" dirty="0"/>
          </a:p>
          <a:p>
            <a:r>
              <a:rPr lang="fr-FR" dirty="0"/>
              <a:t>Pin 2 sur GND d’</a:t>
            </a:r>
            <a:r>
              <a:rPr lang="fr-FR" dirty="0" err="1"/>
              <a:t>Arduino</a:t>
            </a:r>
            <a:endParaRPr lang="fr-FR" dirty="0"/>
          </a:p>
          <a:p>
            <a:r>
              <a:rPr lang="fr-FR" dirty="0"/>
              <a:t>Pin 3 sur 5V d’</a:t>
            </a:r>
            <a:r>
              <a:rPr lang="fr-FR" dirty="0" err="1"/>
              <a:t>Arduino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Relier la seringue, en la mettant sur la position 45 </a:t>
            </a:r>
            <a:r>
              <a:rPr lang="fr-FR" dirty="0" err="1"/>
              <a:t>mL</a:t>
            </a:r>
            <a:r>
              <a:rPr lang="fr-FR" dirty="0"/>
              <a:t>, au capteur.</a:t>
            </a:r>
          </a:p>
        </p:txBody>
      </p:sp>
      <p:pic>
        <p:nvPicPr>
          <p:cNvPr id="4" name="Imag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6" t="15285" r="23942" b="10053"/>
          <a:stretch/>
        </p:blipFill>
        <p:spPr bwMode="auto">
          <a:xfrm>
            <a:off x="5052923" y="1503652"/>
            <a:ext cx="4505432" cy="3840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3356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3900" y="354330"/>
            <a:ext cx="10515600" cy="1325563"/>
          </a:xfrm>
        </p:spPr>
        <p:txBody>
          <a:bodyPr>
            <a:normAutofit/>
          </a:bodyPr>
          <a:lstStyle/>
          <a:p>
            <a:pPr marL="571500" indent="-571500"/>
            <a:r>
              <a:rPr lang="fr-FR" sz="3200" dirty="0"/>
              <a:t>	3) Etalonnage du capteur de pression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6615"/>
          </a:xfrm>
        </p:spPr>
        <p:txBody>
          <a:bodyPr/>
          <a:lstStyle/>
          <a:p>
            <a:r>
              <a:rPr lang="fr-FR" dirty="0"/>
              <a:t>L’équation d’étalonnage donnée par la notice est :</a:t>
            </a:r>
          </a:p>
          <a:p>
            <a:pPr marL="0" indent="0">
              <a:buNone/>
            </a:pPr>
            <a:r>
              <a:rPr lang="fr-FR" dirty="0"/>
              <a:t>p = (</a:t>
            </a:r>
            <a:r>
              <a:rPr lang="fr-FR" dirty="0" err="1"/>
              <a:t>V</a:t>
            </a:r>
            <a:r>
              <a:rPr lang="fr-FR" sz="2000" dirty="0" err="1"/>
              <a:t>out</a:t>
            </a:r>
            <a:r>
              <a:rPr lang="fr-FR" dirty="0"/>
              <a:t>/V</a:t>
            </a:r>
            <a:r>
              <a:rPr lang="fr-FR" sz="2000" dirty="0"/>
              <a:t>S</a:t>
            </a:r>
            <a:r>
              <a:rPr lang="fr-FR" dirty="0"/>
              <a:t> – 0,04) / 0,0012858</a:t>
            </a:r>
          </a:p>
          <a:p>
            <a:pPr marL="0" indent="0">
              <a:buNone/>
            </a:pPr>
            <a:r>
              <a:rPr lang="fr-FR" dirty="0"/>
              <a:t>où </a:t>
            </a:r>
            <a:r>
              <a:rPr lang="fr-FR" dirty="0" err="1"/>
              <a:t>V</a:t>
            </a:r>
            <a:r>
              <a:rPr lang="fr-FR" sz="2000" dirty="0" err="1"/>
              <a:t>out</a:t>
            </a:r>
            <a:r>
              <a:rPr lang="fr-FR" dirty="0"/>
              <a:t> représente la tension relevée en V</a:t>
            </a:r>
          </a:p>
          <a:p>
            <a:pPr marL="0" indent="0">
              <a:buNone/>
            </a:pPr>
            <a:r>
              <a:rPr lang="fr-FR" dirty="0"/>
              <a:t>      V</a:t>
            </a:r>
            <a:r>
              <a:rPr lang="fr-FR" sz="2000" dirty="0"/>
              <a:t>s</a:t>
            </a:r>
            <a:r>
              <a:rPr lang="fr-FR" dirty="0"/>
              <a:t> : la tension d’alimentation (ici sous 5,0 V)</a:t>
            </a:r>
          </a:p>
          <a:p>
            <a:pPr marL="0" indent="0">
              <a:buNone/>
            </a:pPr>
            <a:r>
              <a:rPr lang="fr-FR" dirty="0"/>
              <a:t>      p: la pression en kPa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On peut mettre cette équation sous la forme :</a:t>
            </a:r>
          </a:p>
          <a:p>
            <a:pPr marL="0" indent="0">
              <a:buNone/>
            </a:pPr>
            <a:r>
              <a:rPr lang="fr-FR" dirty="0"/>
              <a:t>p = 155,545 × U – 31,109</a:t>
            </a:r>
          </a:p>
          <a:p>
            <a:pPr marL="0" indent="0">
              <a:buNone/>
            </a:pPr>
            <a:r>
              <a:rPr lang="fr-FR" dirty="0"/>
              <a:t>où U est la tension relevée en V</a:t>
            </a:r>
          </a:p>
        </p:txBody>
      </p:sp>
    </p:spTree>
    <p:extLst>
      <p:ext uri="{BB962C8B-B14F-4D97-AF65-F5344CB8AC3E}">
        <p14:creationId xmlns:p14="http://schemas.microsoft.com/office/powerpoint/2010/main" val="3312378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3383</TotalTime>
  <Words>1692</Words>
  <Application>Microsoft Office PowerPoint</Application>
  <PresentationFormat>Grand écran</PresentationFormat>
  <Paragraphs>241</Paragraphs>
  <Slides>26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Comic Sans MS</vt:lpstr>
      <vt:lpstr>Courier New</vt:lpstr>
      <vt:lpstr>Times New Roman</vt:lpstr>
      <vt:lpstr>Wingdings</vt:lpstr>
      <vt:lpstr>Thème Office</vt:lpstr>
      <vt:lpstr>Tester la loi de Mariotte</vt:lpstr>
      <vt:lpstr>Présentation PowerPoint</vt:lpstr>
      <vt:lpstr>Présentation PowerPoint</vt:lpstr>
      <vt:lpstr>Pré-requis 1e spé</vt:lpstr>
      <vt:lpstr>I Situation déclenchante</vt:lpstr>
      <vt:lpstr>Présentation PowerPoint</vt:lpstr>
      <vt:lpstr>II Présentation du matériel  1) Capteur de pression absolue (MPX5700AP)</vt:lpstr>
      <vt:lpstr> 2) Mesure de la pression avec le capteur de pression</vt:lpstr>
      <vt:lpstr> 3) Etalonnage du capteur de pression</vt:lpstr>
      <vt:lpstr> 4) Programme Arduino</vt:lpstr>
      <vt:lpstr>III Expérience</vt:lpstr>
      <vt:lpstr>Exemple de relevés </vt:lpstr>
      <vt:lpstr>IV Exploitation des mesures</vt:lpstr>
      <vt:lpstr> 1) Avec Regressi</vt:lpstr>
      <vt:lpstr> 2) Avec Python</vt:lpstr>
      <vt:lpstr>Présentation PowerPoint</vt:lpstr>
      <vt:lpstr>Présentation PowerPoint</vt:lpstr>
      <vt:lpstr>V Programmes qui combinent Arduino et Python</vt:lpstr>
      <vt:lpstr>Présentation PowerPoint</vt:lpstr>
      <vt:lpstr>Présentation PowerPoint</vt:lpstr>
      <vt:lpstr>Présentation PowerPoint</vt:lpstr>
      <vt:lpstr>Retour sur la situation déclenchante </vt:lpstr>
      <vt:lpstr>Annexe : Etalonnage du capteur de pression</vt:lpstr>
      <vt:lpstr>VI Application : La surpression pulmonaire, une conséquence de la loi de Boyle-Mariotte </vt:lpstr>
      <vt:lpstr>Présentation PowerPoint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Microcontrôleurs</dc:title>
  <dc:creator>Romuald Jacquesson-Gaudin</dc:creator>
  <cp:lastModifiedBy>Florence Deneuve</cp:lastModifiedBy>
  <cp:revision>275</cp:revision>
  <dcterms:created xsi:type="dcterms:W3CDTF">2019-02-20T09:42:38Z</dcterms:created>
  <dcterms:modified xsi:type="dcterms:W3CDTF">2020-09-06T18:05:57Z</dcterms:modified>
</cp:coreProperties>
</file>