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4"/>
  </p:notesMasterIdLst>
  <p:handoutMasterIdLst>
    <p:handoutMasterId r:id="rId35"/>
  </p:handoutMasterIdLst>
  <p:sldIdLst>
    <p:sldId id="256" r:id="rId5"/>
    <p:sldId id="305" r:id="rId6"/>
    <p:sldId id="307" r:id="rId7"/>
    <p:sldId id="277" r:id="rId8"/>
    <p:sldId id="308" r:id="rId9"/>
    <p:sldId id="279" r:id="rId10"/>
    <p:sldId id="284" r:id="rId11"/>
    <p:sldId id="285" r:id="rId12"/>
    <p:sldId id="286" r:id="rId13"/>
    <p:sldId id="306" r:id="rId14"/>
    <p:sldId id="296" r:id="rId15"/>
    <p:sldId id="297" r:id="rId16"/>
    <p:sldId id="281" r:id="rId17"/>
    <p:sldId id="294" r:id="rId18"/>
    <p:sldId id="287" r:id="rId19"/>
    <p:sldId id="310" r:id="rId20"/>
    <p:sldId id="312" r:id="rId21"/>
    <p:sldId id="289" r:id="rId22"/>
    <p:sldId id="290" r:id="rId23"/>
    <p:sldId id="291" r:id="rId24"/>
    <p:sldId id="292" r:id="rId25"/>
    <p:sldId id="298" r:id="rId26"/>
    <p:sldId id="299" r:id="rId27"/>
    <p:sldId id="300" r:id="rId28"/>
    <p:sldId id="301" r:id="rId29"/>
    <p:sldId id="302" r:id="rId30"/>
    <p:sldId id="303" r:id="rId31"/>
    <p:sldId id="304" r:id="rId32"/>
    <p:sldId id="293" r:id="rId33"/>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294"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3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accent2_2" csCatId="accent2" phldr="1"/>
      <dgm:spPr/>
      <dgm:t>
        <a:bodyPr rtlCol="0"/>
        <a:lstStyle/>
        <a:p>
          <a:pPr rtl="0"/>
          <a:endParaRPr lang="en-US"/>
        </a:p>
      </dgm:t>
    </dgm:pt>
    <dgm:pt modelId="{40FC4FFE-8987-4A26-B7F4-8A516F18ADAE}">
      <dgm:prSet/>
      <dgm:spPr/>
      <dgm:t>
        <a:bodyPr rtlCol="0"/>
        <a:lstStyle/>
        <a:p>
          <a:pPr rtl="0">
            <a:lnSpc>
              <a:spcPct val="100000"/>
            </a:lnSpc>
            <a:defRPr cap="all"/>
          </a:pPr>
          <a:r>
            <a:rPr lang="fr-FR" noProof="0" dirty="0"/>
            <a:t>Questionnaire</a:t>
          </a:r>
        </a:p>
      </dgm:t>
    </dgm:pt>
    <dgm:pt modelId="{CAD7EF86-FB23-41F6-BF42-040B36DEFDB1}" type="parTrans" cxnId="{C7AD8469-3C68-4AF9-AB82-79B0043AA120}">
      <dgm:prSet/>
      <dgm:spPr/>
      <dgm:t>
        <a:bodyPr rtlCol="0"/>
        <a:lstStyle/>
        <a:p>
          <a:pPr rtl="0"/>
          <a:endParaRPr lang="fr-FR" noProof="0" dirty="0"/>
        </a:p>
      </dgm:t>
    </dgm:pt>
    <dgm:pt modelId="{5B62599A-5C9B-48E7-896E-EA782AC60C8B}" type="sibTrans" cxnId="{C7AD8469-3C68-4AF9-AB82-79B0043AA120}">
      <dgm:prSet/>
      <dgm:spPr/>
      <dgm:t>
        <a:bodyPr rtlCol="0"/>
        <a:lstStyle/>
        <a:p>
          <a:pPr rtl="0"/>
          <a:endParaRPr lang="fr-FR" noProof="0" dirty="0"/>
        </a:p>
      </dgm:t>
    </dgm:pt>
    <dgm:pt modelId="{49225C73-1633-42F1-AB3B-7CB183E5F8B8}">
      <dgm:prSet/>
      <dgm:spPr/>
      <dgm:t>
        <a:bodyPr rtlCol="0"/>
        <a:lstStyle/>
        <a:p>
          <a:pPr rtl="0">
            <a:lnSpc>
              <a:spcPct val="100000"/>
            </a:lnSpc>
            <a:defRPr cap="all"/>
          </a:pPr>
          <a:r>
            <a:rPr lang="fr-FR" noProof="0" dirty="0"/>
            <a:t>Les 11-18 ans et la protection de leurs données</a:t>
          </a:r>
        </a:p>
        <a:p>
          <a:r>
            <a:rPr lang="fr-FR" noProof="0" dirty="0"/>
            <a:t>personnelles 2019/2020</a:t>
          </a:r>
        </a:p>
      </dgm:t>
    </dgm:pt>
    <dgm:pt modelId="{1A0E2090-1D4F-438A-8766-B6030CE01ADD}" type="parTrans" cxnId="{A9154303-8225-4248-91DC-1B0156A35F07}">
      <dgm:prSet/>
      <dgm:spPr/>
      <dgm:t>
        <a:bodyPr rtlCol="0"/>
        <a:lstStyle/>
        <a:p>
          <a:pPr rtl="0"/>
          <a:endParaRPr lang="fr-FR" noProof="0" dirty="0"/>
        </a:p>
      </dgm:t>
    </dgm:pt>
    <dgm:pt modelId="{9646853A-8964-4519-A5B1-0B7D18B2983D}" type="sibTrans" cxnId="{A9154303-8225-4248-91DC-1B0156A35F07}">
      <dgm:prSet/>
      <dgm:spPr/>
      <dgm:t>
        <a:bodyPr rtlCol="0"/>
        <a:lstStyle/>
        <a:p>
          <a:pPr rtl="0"/>
          <a:endParaRPr lang="fr-FR" noProof="0" dirty="0"/>
        </a:p>
      </dgm:t>
    </dgm:pt>
    <dgm:pt modelId="{1C383F32-22E8-4F62-A3E0-BDC3D5F48992}">
      <dgm:prSet/>
      <dgm:spPr/>
      <dgm:t>
        <a:bodyPr/>
        <a:lstStyle/>
        <a:p>
          <a:pPr>
            <a:lnSpc>
              <a:spcPct val="100000"/>
            </a:lnSpc>
          </a:pPr>
          <a:r>
            <a:rPr lang="fr-FR" dirty="0"/>
            <a:t>10 conseils pour rester net sur le web</a:t>
          </a:r>
          <a:endParaRPr lang="fr-FR" noProof="0" dirty="0"/>
        </a:p>
      </dgm:t>
    </dgm:pt>
    <dgm:pt modelId="{A7920A2F-3244-4159-AF04-6A1D38B7B317}" type="parTrans" cxnId="{C4CCE57E-E871-46D6-BAD5-880252C95D22}">
      <dgm:prSet/>
      <dgm:spPr/>
      <dgm:t>
        <a:bodyPr rtlCol="0"/>
        <a:lstStyle/>
        <a:p>
          <a:pPr rtl="0"/>
          <a:endParaRPr lang="fr-FR" noProof="0" dirty="0"/>
        </a:p>
      </dgm:t>
    </dgm:pt>
    <dgm:pt modelId="{8500F72A-2C6D-4FDF-9C1D-CA691380EB0B}" type="sibTrans" cxnId="{C4CCE57E-E871-46D6-BAD5-880252C95D22}">
      <dgm:prSet/>
      <dgm:spPr/>
      <dgm:t>
        <a:bodyPr rtlCol="0"/>
        <a:lstStyle/>
        <a:p>
          <a:pPr rtl="0"/>
          <a:endParaRPr lang="fr-FR" noProof="0" dirty="0"/>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solidFill>
          <a:schemeClr val="accent1"/>
        </a:solidFill>
      </dgm:spPr>
    </dgm:pt>
    <dgm:pt modelId="{7C175B98-93F4-4D7C-BB95-1514AB879CD5}" type="pres">
      <dgm:prSet presAssocID="{40FC4FFE-8987-4A26-B7F4-8A516F18ADAE}" presName="iconRect" presStyleLbl="node1" presStyleIdx="0" presStyleCnt="3" custScaleX="98257" custScaleY="111549" custLinFactNeighborX="-829" custLinFactNeighborY="413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8000" r="-8000"/>
          </a:stretch>
        </a:blipFill>
        <a:ln>
          <a:noFill/>
        </a:ln>
      </dgm:spPr>
      <dgm:extLst>
        <a:ext uri="{E40237B7-FDA0-4F09-8148-C483321AD2D9}">
          <dgm14:cNvPr xmlns:dgm14="http://schemas.microsoft.com/office/drawing/2010/diagram" id="0" name="" descr="Questions avec un remplissage uni"/>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a:solidFill>
          <a:schemeClr val="accent1"/>
        </a:solidFill>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a:solidFill>
          <a:schemeClr val="accent1"/>
        </a:solidFill>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rketing avec un remplissage uni"/>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4381" y="503862"/>
          <a:ext cx="1749937" cy="1749937"/>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996488" y="860378"/>
          <a:ext cx="969365" cy="1120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8000" r="-8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54974"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66750" rtl="0">
            <a:lnSpc>
              <a:spcPct val="100000"/>
            </a:lnSpc>
            <a:spcBef>
              <a:spcPct val="0"/>
            </a:spcBef>
            <a:spcAft>
              <a:spcPct val="35000"/>
            </a:spcAft>
            <a:buNone/>
            <a:defRPr cap="all"/>
          </a:pPr>
          <a:r>
            <a:rPr lang="fr-FR" sz="1500" kern="1200" noProof="0" dirty="0"/>
            <a:t>Questionnaire</a:t>
          </a:r>
        </a:p>
      </dsp:txBody>
      <dsp:txXfrm>
        <a:off x="54974" y="2798862"/>
        <a:ext cx="2868750" cy="720000"/>
      </dsp:txXfrm>
    </dsp:sp>
    <dsp:sp modelId="{BCD8CDD9-0C56-4401-ADB1-8B48DAB2C96F}">
      <dsp:nvSpPr>
        <dsp:cNvPr id="0" name=""/>
        <dsp:cNvSpPr/>
      </dsp:nvSpPr>
      <dsp:spPr>
        <a:xfrm>
          <a:off x="3985162" y="503862"/>
          <a:ext cx="1749937" cy="1749937"/>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358099" y="876800"/>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425756"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66750" rtl="0">
            <a:lnSpc>
              <a:spcPct val="100000"/>
            </a:lnSpc>
            <a:spcBef>
              <a:spcPct val="0"/>
            </a:spcBef>
            <a:spcAft>
              <a:spcPct val="35000"/>
            </a:spcAft>
            <a:buNone/>
            <a:defRPr cap="all"/>
          </a:pPr>
          <a:r>
            <a:rPr lang="fr-FR" sz="1500" kern="1200" noProof="0" dirty="0"/>
            <a:t>Les 11-18 ans et la protection de leurs données</a:t>
          </a:r>
        </a:p>
        <a:p>
          <a:pPr marL="0" lvl="0" indent="0" algn="ctr" defTabSz="666750">
            <a:spcBef>
              <a:spcPct val="0"/>
            </a:spcBef>
            <a:spcAft>
              <a:spcPct val="35000"/>
            </a:spcAft>
            <a:buNone/>
          </a:pPr>
          <a:r>
            <a:rPr lang="fr-FR" sz="1500" kern="1200" noProof="0" dirty="0"/>
            <a:t>personnelles 2019/2020</a:t>
          </a:r>
        </a:p>
      </dsp:txBody>
      <dsp:txXfrm>
        <a:off x="3425756" y="2798862"/>
        <a:ext cx="2868750" cy="720000"/>
      </dsp:txXfrm>
    </dsp:sp>
    <dsp:sp modelId="{FF93E135-77D6-48A0-8871-9BC93D705D06}">
      <dsp:nvSpPr>
        <dsp:cNvPr id="0" name=""/>
        <dsp:cNvSpPr/>
      </dsp:nvSpPr>
      <dsp:spPr>
        <a:xfrm>
          <a:off x="7355943" y="503862"/>
          <a:ext cx="1749937" cy="1749937"/>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7728881" y="876800"/>
          <a:ext cx="1004062" cy="100406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6796537"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66750">
            <a:lnSpc>
              <a:spcPct val="100000"/>
            </a:lnSpc>
            <a:spcBef>
              <a:spcPct val="0"/>
            </a:spcBef>
            <a:spcAft>
              <a:spcPct val="35000"/>
            </a:spcAft>
            <a:buNone/>
          </a:pPr>
          <a:r>
            <a:rPr lang="fr-FR" sz="1500" kern="1200" dirty="0"/>
            <a:t>10 conseils pour rester net sur le web</a:t>
          </a:r>
          <a:endParaRPr lang="fr-FR" sz="1500" kern="1200" noProof="0" dirty="0"/>
        </a:p>
      </dsp:txBody>
      <dsp:txXfrm>
        <a:off x="6796537" y="2798862"/>
        <a:ext cx="2868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Liste d’icônes avec cercles et étiquettes"/>
  <dgm:desc val="Permet de représenter des blocs d’informations non séquentiels ou groupés accompagnés d’éléments visuels associés. Fonctionne de manière optimale avec des icônes ou de petites images avec de courtes légendes de text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57FDB26-16AF-4C82-AF7A-92449513F3F4}" type="datetime1">
              <a:rPr lang="fr-FR" smtClean="0"/>
              <a:t>29/01/2021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B53ADFC-ABB8-401A-BB24-33FDAFEDCEBD}" type="slidenum">
              <a:rPr lang="fr-FR" smtClean="0"/>
              <a:t>‹N°›</a:t>
            </a:fld>
            <a:endParaRPr lang="fr-FR"/>
          </a:p>
        </p:txBody>
      </p:sp>
    </p:spTree>
    <p:extLst>
      <p:ext uri="{BB962C8B-B14F-4D97-AF65-F5344CB8AC3E}">
        <p14:creationId xmlns:p14="http://schemas.microsoft.com/office/powerpoint/2010/main" val="2733249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60E9541-3375-4528-AC9C-1D7FD00C3017}" type="datetime1">
              <a:rPr lang="fr-FR" noProof="0" smtClean="0"/>
              <a:t>29/01/2021</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725628-3A68-42F4-BA86-981817953149}" type="slidenum">
              <a:rPr lang="fr-FR" noProof="0" smtClean="0"/>
              <a:t>‹N°›</a:t>
            </a:fld>
            <a:endParaRPr lang="fr-FR" noProof="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toto35@email.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nil.fr/fr/securite-comment-construire-un-mot-de-passe-sur-et-gerer-la-liste-de-ses-codes-dac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nil.fr/fr/construire-un-mot-de-passe-sur-et-gerer-la-liste-de-ses-codes-dacc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witter.com/CNIL/status/824914623065444353"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cnil.fr/fr/pourquoi-securiser-au-maximum-le-mot-de-passe-de-votre-boite-email" TargetMode="External"/><Relationship Id="rId4" Type="http://schemas.openxmlformats.org/officeDocument/2006/relationships/hyperlink" Target="https://www.cnil.fr/fr/comment-securiser-au-maximum-lacces-votre-smartphon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4B725628-3A68-42F4-BA86-981817953149}" type="slidenum">
              <a:rPr lang="fr-FR" smtClean="0"/>
              <a:t>1</a:t>
            </a:fld>
            <a:endParaRPr lang="fr-FR"/>
          </a:p>
        </p:txBody>
      </p:sp>
    </p:spTree>
    <p:extLst>
      <p:ext uri="{BB962C8B-B14F-4D97-AF65-F5344CB8AC3E}">
        <p14:creationId xmlns:p14="http://schemas.microsoft.com/office/powerpoint/2010/main" val="385925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85057" y="4400550"/>
            <a:ext cx="6509657" cy="3600450"/>
          </a:xfrm>
        </p:spPr>
        <p:txBody>
          <a:bodyPr/>
          <a:lstStyle/>
          <a:p>
            <a:r>
              <a:rPr lang="fr-FR" dirty="0"/>
              <a:t>En dire le moins possible lors d’une inscription en ligne</a:t>
            </a:r>
          </a:p>
          <a:p>
            <a:endParaRPr lang="fr-FR" dirty="0"/>
          </a:p>
          <a:p>
            <a:pPr algn="l"/>
            <a:r>
              <a:rPr lang="fr-FR" b="0" i="0" dirty="0">
                <a:solidFill>
                  <a:srgbClr val="4596EC"/>
                </a:solidFill>
                <a:effectLst/>
                <a:latin typeface="Georgia" panose="02040502050405020303" pitchFamily="18" charset="0"/>
              </a:rPr>
              <a:t>Pour quoi faire ?</a:t>
            </a:r>
          </a:p>
          <a:p>
            <a:pPr algn="l">
              <a:buFont typeface="Arial" panose="020B0604020202020204" pitchFamily="34" charset="0"/>
              <a:buChar char="•"/>
            </a:pPr>
            <a:r>
              <a:rPr lang="fr-FR" b="0" i="0" dirty="0">
                <a:solidFill>
                  <a:srgbClr val="71716E"/>
                </a:solidFill>
                <a:effectLst/>
                <a:latin typeface="Georgia" panose="02040502050405020303" pitchFamily="18" charset="0"/>
              </a:rPr>
              <a:t>Limiter le risque de voir vos données revendues à des acteurs tiers.</a:t>
            </a:r>
          </a:p>
          <a:p>
            <a:pPr algn="l">
              <a:buFont typeface="Arial" panose="020B0604020202020204" pitchFamily="34" charset="0"/>
              <a:buChar char="•"/>
            </a:pPr>
            <a:r>
              <a:rPr lang="fr-FR" b="0" i="0" dirty="0">
                <a:solidFill>
                  <a:srgbClr val="71716E"/>
                </a:solidFill>
                <a:effectLst/>
                <a:latin typeface="Georgia" panose="02040502050405020303" pitchFamily="18" charset="0"/>
              </a:rPr>
              <a:t>Se protéger en cas de fuite de données chez l’organisme à qui vous avez confié vos données.</a:t>
            </a:r>
          </a:p>
          <a:p>
            <a:pPr algn="l"/>
            <a:r>
              <a:rPr lang="fr-FR" b="0" i="0" dirty="0">
                <a:solidFill>
                  <a:srgbClr val="4596EC"/>
                </a:solidFill>
                <a:effectLst/>
                <a:latin typeface="Georgia" panose="02040502050405020303" pitchFamily="18" charset="0"/>
              </a:rPr>
              <a:t>Les conseils</a:t>
            </a:r>
          </a:p>
          <a:p>
            <a:pPr algn="l">
              <a:buFont typeface="Arial" panose="020B0604020202020204" pitchFamily="34" charset="0"/>
              <a:buChar char="•"/>
            </a:pPr>
            <a:r>
              <a:rPr lang="fr-FR" b="1" i="0" dirty="0">
                <a:solidFill>
                  <a:srgbClr val="333333"/>
                </a:solidFill>
                <a:effectLst/>
                <a:latin typeface="Georgia" panose="02040502050405020303" pitchFamily="18" charset="0"/>
              </a:rPr>
              <a:t>Masquez votre adresse mail et votre numéro de téléphone</a:t>
            </a:r>
            <a:r>
              <a:rPr lang="fr-FR" b="0" i="0" dirty="0">
                <a:solidFill>
                  <a:srgbClr val="71716E"/>
                </a:solidFill>
                <a:effectLst/>
                <a:latin typeface="Georgia" panose="02040502050405020303" pitchFamily="18" charset="0"/>
              </a:rPr>
              <a:t> lors d’une inscription ou au moment où vous déposez une annonce en ligne. Certains arnaqueurs scrutent et exploitent vos coordonnées pour tenter - via un message personnalisé - de vous soutirer des informations personnelles ou de l’argent dans un autre contexte.   </a:t>
            </a:r>
          </a:p>
          <a:p>
            <a:pPr algn="l">
              <a:buFont typeface="Arial" panose="020B0604020202020204" pitchFamily="34" charset="0"/>
              <a:buChar char="•"/>
            </a:pPr>
            <a:r>
              <a:rPr lang="fr-FR" b="1" i="0" dirty="0">
                <a:solidFill>
                  <a:srgbClr val="333333"/>
                </a:solidFill>
                <a:effectLst/>
                <a:latin typeface="Georgia" panose="02040502050405020303" pitchFamily="18" charset="0"/>
              </a:rPr>
              <a:t>Utilisez des pseudos lors de l’inscription à vos comptes </a:t>
            </a:r>
            <a:r>
              <a:rPr lang="fr-FR" b="0" i="0" dirty="0">
                <a:solidFill>
                  <a:srgbClr val="71716E"/>
                </a:solidFill>
                <a:effectLst/>
                <a:latin typeface="Georgia" panose="02040502050405020303" pitchFamily="18" charset="0"/>
              </a:rPr>
              <a:t>et une adresse non-nominative (type </a:t>
            </a:r>
            <a:r>
              <a:rPr lang="fr-FR" b="0" i="0" u="none" strike="noStrike" dirty="0">
                <a:solidFill>
                  <a:srgbClr val="4596EC"/>
                </a:solidFill>
                <a:effectLst/>
                <a:latin typeface="Georgia" panose="02040502050405020303" pitchFamily="18" charset="0"/>
                <a:hlinkClick r:id="rId3"/>
              </a:rPr>
              <a:t>toto35@email.com</a:t>
            </a:r>
            <a:r>
              <a:rPr lang="fr-FR" b="0" i="0" dirty="0">
                <a:solidFill>
                  <a:srgbClr val="71716E"/>
                </a:solidFill>
                <a:effectLst/>
                <a:latin typeface="Georgia" panose="02040502050405020303" pitchFamily="18" charset="0"/>
              </a:rPr>
              <a:t>) pour vous inscrire en ligne. En cas de fuite de données, votre nom et prénom a moins de risques d’être compromis.</a:t>
            </a:r>
          </a:p>
          <a:p>
            <a:pPr algn="l">
              <a:buFont typeface="Arial" panose="020B0604020202020204" pitchFamily="34" charset="0"/>
              <a:buChar char="•"/>
            </a:pPr>
            <a:r>
              <a:rPr lang="fr-FR" b="1" i="0" dirty="0">
                <a:solidFill>
                  <a:srgbClr val="333333"/>
                </a:solidFill>
                <a:effectLst/>
                <a:latin typeface="Georgia" panose="02040502050405020303" pitchFamily="18" charset="0"/>
              </a:rPr>
              <a:t>Utilisez des alias de messagerie si votre messagerie le permet.</a:t>
            </a:r>
            <a:r>
              <a:rPr lang="fr-FR" b="0" i="0" dirty="0">
                <a:solidFill>
                  <a:srgbClr val="71716E"/>
                </a:solidFill>
                <a:effectLst/>
                <a:latin typeface="Georgia" panose="02040502050405020303" pitchFamily="18" charset="0"/>
              </a:rPr>
              <a:t> Les alias permettent de gérer plusieurs adresses mails virtuelles qui arrivent dans votre boîte aux lettres. Cela vous permet d’une part de détecter et d’identifier tout usage non autorisé d’un de vos alias, et d’autre part de supprimer un alias qui aurait été compromis. Si vous souhaitez y associer une photo, utiliser des photos différentes pour limiter les possibles réidentifications entre plusieurs comptes.</a:t>
            </a:r>
          </a:p>
          <a:p>
            <a:pPr algn="l">
              <a:buFont typeface="Arial" panose="020B0604020202020204" pitchFamily="34" charset="0"/>
              <a:buChar char="•"/>
            </a:pPr>
            <a:r>
              <a:rPr lang="fr-FR" b="1" i="0" dirty="0">
                <a:solidFill>
                  <a:srgbClr val="333333"/>
                </a:solidFill>
                <a:effectLst/>
                <a:latin typeface="Georgia" panose="02040502050405020303" pitchFamily="18" charset="0"/>
              </a:rPr>
              <a:t>Remplissez le moins de champs possible</a:t>
            </a:r>
            <a:r>
              <a:rPr lang="fr-FR" b="0" i="0" dirty="0">
                <a:solidFill>
                  <a:srgbClr val="71716E"/>
                </a:solidFill>
                <a:effectLst/>
                <a:latin typeface="Georgia" panose="02040502050405020303" pitchFamily="18" charset="0"/>
              </a:rPr>
              <a:t> : un formulaire d’inscription comporte beaucoup de champs facultatifs et demande parfois des informations sensibles (religion, origine ethnique, opinions …). Méfiez-vous des cases qui vous proposent de réutiliser vos données pour des objectifs qui vous échappent !</a:t>
            </a:r>
          </a:p>
          <a:p>
            <a:endParaRPr lang="fr-FR" dirty="0"/>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21</a:t>
            </a:fld>
            <a:endParaRPr lang="fr-FR" noProof="0"/>
          </a:p>
        </p:txBody>
      </p:sp>
    </p:spTree>
    <p:extLst>
      <p:ext uri="{BB962C8B-B14F-4D97-AF65-F5344CB8AC3E}">
        <p14:creationId xmlns:p14="http://schemas.microsoft.com/office/powerpoint/2010/main" val="151471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28663" y="293688"/>
            <a:ext cx="5486400" cy="3086100"/>
          </a:xfrm>
        </p:spPr>
      </p:sp>
      <p:sp>
        <p:nvSpPr>
          <p:cNvPr id="3" name="Espace réservé des notes 2"/>
          <p:cNvSpPr>
            <a:spLocks noGrp="1"/>
          </p:cNvSpPr>
          <p:nvPr>
            <p:ph type="body" idx="1"/>
          </p:nvPr>
        </p:nvSpPr>
        <p:spPr>
          <a:xfrm>
            <a:off x="282349" y="3529693"/>
            <a:ext cx="6379028" cy="3600450"/>
          </a:xfrm>
        </p:spPr>
        <p:txBody>
          <a:bodyPr/>
          <a:lstStyle/>
          <a:p>
            <a:pPr algn="l"/>
            <a:r>
              <a:rPr lang="fr-FR" b="0" i="0" dirty="0">
                <a:solidFill>
                  <a:srgbClr val="333333"/>
                </a:solidFill>
                <a:effectLst/>
                <a:latin typeface="open_sans_condensedbold"/>
              </a:rPr>
              <a:t>Prévenir un piratage</a:t>
            </a:r>
          </a:p>
          <a:p>
            <a:pPr algn="l">
              <a:buFont typeface="+mj-lt"/>
              <a:buAutoNum type="arabicPeriod"/>
            </a:pPr>
            <a:r>
              <a:rPr lang="fr-FR" b="0" i="0" dirty="0">
                <a:solidFill>
                  <a:srgbClr val="4596EC"/>
                </a:solidFill>
                <a:effectLst/>
                <a:latin typeface="Georgia" panose="02040502050405020303" pitchFamily="18" charset="0"/>
              </a:rPr>
              <a:t>Choisissez des mots de passe complexes, différents et non-signifiants !</a:t>
            </a:r>
          </a:p>
          <a:p>
            <a:pPr algn="l"/>
            <a:r>
              <a:rPr lang="fr-FR" b="0" i="0" dirty="0">
                <a:solidFill>
                  <a:srgbClr val="71716E"/>
                </a:solidFill>
                <a:effectLst/>
                <a:latin typeface="Georgia" panose="02040502050405020303" pitchFamily="18" charset="0"/>
              </a:rPr>
              <a:t>Aucune personne ou ordinateur ne doit être en mesure de le deviner. La CNIL publie des </a:t>
            </a:r>
            <a:r>
              <a:rPr lang="fr-FR" b="0" i="0" u="none" strike="noStrike" dirty="0">
                <a:solidFill>
                  <a:srgbClr val="4596EC"/>
                </a:solidFill>
                <a:effectLst/>
                <a:latin typeface="Georgia" panose="02040502050405020303" pitchFamily="18" charset="0"/>
                <a:hlinkClick r:id="rId3"/>
              </a:rPr>
              <a:t>conseils pour créer un mot de passe efficace, le retenir et le stocker dans une base</a:t>
            </a:r>
            <a:r>
              <a:rPr lang="fr-FR" b="0" i="0" dirty="0">
                <a:solidFill>
                  <a:srgbClr val="71716E"/>
                </a:solidFill>
                <a:effectLst/>
                <a:latin typeface="Georgia" panose="02040502050405020303" pitchFamily="18" charset="0"/>
              </a:rPr>
              <a:t>.</a:t>
            </a:r>
          </a:p>
          <a:p>
            <a:pPr algn="l">
              <a:buFont typeface="+mj-lt"/>
              <a:buAutoNum type="arabicPeriod" startAt="2"/>
            </a:pPr>
            <a:r>
              <a:rPr lang="fr-FR" b="0" i="0" dirty="0">
                <a:solidFill>
                  <a:srgbClr val="4596EC"/>
                </a:solidFill>
                <a:effectLst/>
                <a:latin typeface="Georgia" panose="02040502050405020303" pitchFamily="18" charset="0"/>
              </a:rPr>
              <a:t>Ne communiquez pas votre mot de passe</a:t>
            </a:r>
          </a:p>
          <a:p>
            <a:pPr algn="l"/>
            <a:r>
              <a:rPr lang="fr-FR" b="0" i="0" dirty="0">
                <a:solidFill>
                  <a:srgbClr val="71716E"/>
                </a:solidFill>
                <a:effectLst/>
                <a:latin typeface="Georgia" panose="02040502050405020303" pitchFamily="18" charset="0"/>
              </a:rPr>
              <a:t>Il est vivement déconseillé de communiquer votre mot de passe à une tierce personne, de l’enregistrer dans un navigateur si vous n’avez pas défini de mot de passe maitre ou dans une application non sécurisée.</a:t>
            </a:r>
          </a:p>
          <a:p>
            <a:pPr algn="l">
              <a:buFont typeface="+mj-lt"/>
              <a:buAutoNum type="arabicPeriod" startAt="3"/>
            </a:pPr>
            <a:r>
              <a:rPr lang="fr-FR" b="0" i="0" dirty="0">
                <a:solidFill>
                  <a:srgbClr val="4596EC"/>
                </a:solidFill>
                <a:effectLst/>
                <a:latin typeface="Georgia" panose="02040502050405020303" pitchFamily="18" charset="0"/>
              </a:rPr>
              <a:t>Activez un dispositif d’alerte en cas d’intrusion</a:t>
            </a:r>
          </a:p>
          <a:p>
            <a:pPr algn="l"/>
            <a:r>
              <a:rPr lang="fr-FR" b="1" i="0" dirty="0">
                <a:solidFill>
                  <a:srgbClr val="333333"/>
                </a:solidFill>
                <a:effectLst/>
                <a:latin typeface="Georgia" panose="02040502050405020303" pitchFamily="18" charset="0"/>
              </a:rPr>
              <a:t>La double authentification </a:t>
            </a:r>
            <a:r>
              <a:rPr lang="fr-FR" b="0" i="0" dirty="0">
                <a:solidFill>
                  <a:srgbClr val="71716E"/>
                </a:solidFill>
                <a:effectLst/>
                <a:latin typeface="Georgia" panose="02040502050405020303" pitchFamily="18" charset="0"/>
              </a:rPr>
              <a:t>est une option activable sur la plupart des réseaux sociaux. Lorsque vous vous connectez depuis un poste informatique inconnu, le réseau social vous demandera de confirmer l’accès en entrant un code que vous aurez reçu par sms ou par courrier électronique. D’autres fonctions proposent simplement de vous alerter si une personne extérieure tente de se connecter à votre compte depuis un terminal inconnu (PC, smartphone, tablette, mac).</a:t>
            </a:r>
          </a:p>
          <a:p>
            <a:pPr algn="l">
              <a:buFont typeface="+mj-lt"/>
              <a:buAutoNum type="arabicPeriod" startAt="4"/>
            </a:pPr>
            <a:r>
              <a:rPr lang="fr-FR" b="0" i="0" dirty="0">
                <a:solidFill>
                  <a:srgbClr val="4596EC"/>
                </a:solidFill>
                <a:effectLst/>
                <a:latin typeface="Georgia" panose="02040502050405020303" pitchFamily="18" charset="0"/>
              </a:rPr>
              <a:t>Déconnectez à distance les terminaux encore liés à votre compte</a:t>
            </a:r>
          </a:p>
          <a:p>
            <a:pPr algn="l"/>
            <a:r>
              <a:rPr lang="fr-FR" b="0" i="0" dirty="0">
                <a:solidFill>
                  <a:srgbClr val="71716E"/>
                </a:solidFill>
                <a:effectLst/>
                <a:latin typeface="Georgia" panose="02040502050405020303" pitchFamily="18" charset="0"/>
              </a:rPr>
              <a:t>Là encore, cette option disponible sur la plupart des réseaux sociaux vous permet d’identifier l’ensemble des terminaux avec lesquels vous vous êtes connectés à votre compte. Lorsque cela est possible, il est conseillé de désactiver le lien avec les terminaux dont vous ne vous servez plus. Une connexion identifiée depuis un navigateur inconnu ou une ville inconnue pourra vous mettre la puce à l’oreille.</a:t>
            </a:r>
          </a:p>
          <a:p>
            <a:pPr algn="l">
              <a:buFont typeface="+mj-lt"/>
              <a:buAutoNum type="arabicPeriod" startAt="5"/>
            </a:pPr>
            <a:r>
              <a:rPr lang="fr-FR" b="0" i="0" dirty="0">
                <a:solidFill>
                  <a:srgbClr val="4596EC"/>
                </a:solidFill>
                <a:effectLst/>
                <a:latin typeface="Georgia" panose="02040502050405020303" pitchFamily="18" charset="0"/>
              </a:rPr>
              <a:t>Désactivez les applications tierces connectées à votre compte</a:t>
            </a:r>
          </a:p>
          <a:p>
            <a:pPr algn="l"/>
            <a:r>
              <a:rPr lang="fr-FR" b="0" i="0" dirty="0">
                <a:solidFill>
                  <a:srgbClr val="71716E"/>
                </a:solidFill>
                <a:effectLst/>
                <a:latin typeface="Georgia" panose="02040502050405020303" pitchFamily="18" charset="0"/>
              </a:rPr>
              <a:t>Il arrive que les applications tierces connectées à votre compte soient vulnérables à une attaque extérieure. Il est conseillé de désactiver les applications tierces dont vous avez autorisés l’accès par le passé et qui ne vous servent plus.</a:t>
            </a:r>
          </a:p>
          <a:p>
            <a:pPr algn="l">
              <a:buFont typeface="+mj-lt"/>
              <a:buAutoNum type="arabicPeriod" startAt="6"/>
            </a:pPr>
            <a:r>
              <a:rPr lang="fr-FR" b="0" i="0" dirty="0">
                <a:solidFill>
                  <a:srgbClr val="4596EC"/>
                </a:solidFill>
                <a:effectLst/>
                <a:latin typeface="Georgia" panose="02040502050405020303" pitchFamily="18" charset="0"/>
              </a:rPr>
              <a:t>Réglez vos paramètres de confidentialité</a:t>
            </a:r>
          </a:p>
          <a:p>
            <a:pPr algn="l"/>
            <a:r>
              <a:rPr lang="fr-FR" b="0" i="0" dirty="0">
                <a:solidFill>
                  <a:srgbClr val="71716E"/>
                </a:solidFill>
                <a:effectLst/>
                <a:latin typeface="Georgia" panose="02040502050405020303" pitchFamily="18" charset="0"/>
              </a:rPr>
              <a:t>En devinant votre nom, votre fonction, votre liste d’amis, une personne mal intentionnée pourrait facilement déduire des informations qui servent à réinitialiser votre compte ou simplement à usurper votre identité afin de changer votre mot de passe par exemple.</a:t>
            </a:r>
          </a:p>
          <a:p>
            <a:endParaRPr lang="fr-FR" dirty="0"/>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22</a:t>
            </a:fld>
            <a:endParaRPr lang="fr-FR" noProof="0"/>
          </a:p>
        </p:txBody>
      </p:sp>
    </p:spTree>
    <p:extLst>
      <p:ext uri="{BB962C8B-B14F-4D97-AF65-F5344CB8AC3E}">
        <p14:creationId xmlns:p14="http://schemas.microsoft.com/office/powerpoint/2010/main" val="1714875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solidFill>
                  <a:srgbClr val="71716E"/>
                </a:solidFill>
                <a:effectLst/>
                <a:latin typeface="Georgia" panose="02040502050405020303" pitchFamily="18" charset="0"/>
              </a:rPr>
              <a:t>Concevoir des mots de passe, adresses de messagerie et pseudos différents en fonction des services.</a:t>
            </a:r>
          </a:p>
          <a:p>
            <a:endParaRPr lang="fr-FR" i="1" dirty="0">
              <a:solidFill>
                <a:srgbClr val="71716E"/>
              </a:solidFill>
              <a:latin typeface="Georgia" panose="02040502050405020303" pitchFamily="18" charset="0"/>
            </a:endParaRPr>
          </a:p>
          <a:p>
            <a:r>
              <a:rPr lang="fr-FR" b="0" i="0" dirty="0">
                <a:solidFill>
                  <a:srgbClr val="333333"/>
                </a:solidFill>
                <a:effectLst/>
                <a:latin typeface="open_sans_condensedbold"/>
              </a:rPr>
              <a:t>Concevoir des mots de passe différents et sécurisés </a:t>
            </a:r>
          </a:p>
          <a:p>
            <a:r>
              <a:rPr lang="fr-FR" b="0" i="0" dirty="0">
                <a:solidFill>
                  <a:srgbClr val="333333"/>
                </a:solidFill>
                <a:effectLst/>
                <a:latin typeface="open_sans_condensedbold"/>
              </a:rPr>
              <a:t>Taper son prénom et nom dans un moteur de recherche</a:t>
            </a:r>
          </a:p>
          <a:p>
            <a:r>
              <a:rPr lang="fr-FR" b="0" i="0" dirty="0">
                <a:solidFill>
                  <a:srgbClr val="333333"/>
                </a:solidFill>
                <a:effectLst/>
                <a:latin typeface="open_sans_condensedbold"/>
              </a:rPr>
              <a:t>Créer des emails différents selon les services</a:t>
            </a:r>
          </a:p>
          <a:p>
            <a:r>
              <a:rPr lang="fr-FR" b="0" i="0" dirty="0">
                <a:solidFill>
                  <a:srgbClr val="333333"/>
                </a:solidFill>
                <a:effectLst/>
                <a:latin typeface="open_sans_condensedbold"/>
              </a:rPr>
              <a:t>Trouver des pseudonymes différents selon les services</a:t>
            </a:r>
          </a:p>
          <a:p>
            <a:r>
              <a:rPr lang="fr-FR" b="0" i="0" dirty="0">
                <a:solidFill>
                  <a:srgbClr val="333333"/>
                </a:solidFill>
                <a:effectLst/>
                <a:latin typeface="open_sans_condensedbold"/>
              </a:rPr>
              <a:t>Paramétrer la confidentialité de son compte Facebook selon l'audience</a:t>
            </a:r>
          </a:p>
          <a:p>
            <a:endParaRPr lang="fr-FR" dirty="0"/>
          </a:p>
          <a:p>
            <a:endParaRPr lang="fr-FR" dirty="0"/>
          </a:p>
          <a:p>
            <a:r>
              <a:rPr lang="fr-FR" dirty="0"/>
              <a:t>Lien vers les ressources en ligne </a:t>
            </a:r>
          </a:p>
          <a:p>
            <a:r>
              <a:rPr lang="fr-FR" dirty="0"/>
              <a:t>https://www.cnil.fr/fr/prenez-1-heure-pour-adopter-de-meilleurs-reflexes-pour-votre-vie-privee-numerique</a:t>
            </a:r>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23</a:t>
            </a:fld>
            <a:endParaRPr lang="fr-FR" noProof="0"/>
          </a:p>
        </p:txBody>
      </p:sp>
    </p:spTree>
    <p:extLst>
      <p:ext uri="{BB962C8B-B14F-4D97-AF65-F5344CB8AC3E}">
        <p14:creationId xmlns:p14="http://schemas.microsoft.com/office/powerpoint/2010/main" val="85986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24</a:t>
            </a:fld>
            <a:endParaRPr lang="fr-FR" noProof="0"/>
          </a:p>
        </p:txBody>
      </p:sp>
    </p:spTree>
    <p:extLst>
      <p:ext uri="{BB962C8B-B14F-4D97-AF65-F5344CB8AC3E}">
        <p14:creationId xmlns:p14="http://schemas.microsoft.com/office/powerpoint/2010/main" val="3432618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rgbClr val="71716E"/>
                </a:solidFill>
                <a:effectLst/>
                <a:latin typeface="Georgia" panose="02040502050405020303" pitchFamily="18" charset="0"/>
              </a:rPr>
              <a:t>Ne les communiquez à personne et choisissez-les un peu compliqués : n'utilisez jamais votre date de naissance ou votre surnom.</a:t>
            </a:r>
          </a:p>
          <a:p>
            <a:pPr algn="l"/>
            <a:r>
              <a:rPr lang="fr-FR" b="0" i="0" u="none" strike="noStrike" dirty="0">
                <a:solidFill>
                  <a:srgbClr val="4596EC"/>
                </a:solidFill>
                <a:effectLst/>
                <a:latin typeface="Georgia" panose="02040502050405020303" pitchFamily="18" charset="0"/>
                <a:hlinkClick r:id="rId3"/>
              </a:rPr>
              <a:t>Comment construire un mot de passe sûr </a:t>
            </a:r>
            <a:endParaRPr lang="fr-FR" b="0" i="0" dirty="0">
              <a:solidFill>
                <a:srgbClr val="71716E"/>
              </a:solidFill>
              <a:effectLst/>
              <a:latin typeface="Georgia" panose="02040502050405020303" pitchFamily="18" charset="0"/>
            </a:endParaRP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25</a:t>
            </a:fld>
            <a:endParaRPr lang="fr-FR" noProof="0"/>
          </a:p>
        </p:txBody>
      </p:sp>
    </p:spTree>
    <p:extLst>
      <p:ext uri="{BB962C8B-B14F-4D97-AF65-F5344CB8AC3E}">
        <p14:creationId xmlns:p14="http://schemas.microsoft.com/office/powerpoint/2010/main" val="297199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293688"/>
            <a:ext cx="5486400" cy="3086100"/>
          </a:xfrm>
        </p:spPr>
      </p:sp>
      <p:sp>
        <p:nvSpPr>
          <p:cNvPr id="3" name="Espace réservé des notes 2"/>
          <p:cNvSpPr>
            <a:spLocks noGrp="1"/>
          </p:cNvSpPr>
          <p:nvPr>
            <p:ph type="body" idx="1"/>
          </p:nvPr>
        </p:nvSpPr>
        <p:spPr>
          <a:xfrm>
            <a:off x="685800" y="3605893"/>
            <a:ext cx="5486400" cy="3600450"/>
          </a:xfrm>
        </p:spPr>
        <p:txBody>
          <a:bodyPr/>
          <a:lstStyle/>
          <a:p>
            <a:pPr algn="ctr"/>
            <a:r>
              <a:rPr lang="fr-FR" b="0" i="0" dirty="0">
                <a:solidFill>
                  <a:srgbClr val="333333"/>
                </a:solidFill>
                <a:effectLst/>
                <a:latin typeface="open_sans_condensedbold"/>
              </a:rPr>
              <a:t>Les conseils de la CNIL pour un bon mot de passe</a:t>
            </a:r>
          </a:p>
          <a:p>
            <a:pPr algn="ctr"/>
            <a:r>
              <a:rPr lang="fr-FR" b="0" i="1" dirty="0">
                <a:solidFill>
                  <a:srgbClr val="71716E"/>
                </a:solidFill>
                <a:effectLst/>
                <a:latin typeface="Georgia" panose="02040502050405020303" pitchFamily="18" charset="0"/>
              </a:rPr>
              <a:t>27 janvier 2017</a:t>
            </a:r>
          </a:p>
          <a:p>
            <a:pPr algn="ctr"/>
            <a:r>
              <a:rPr lang="fr-FR" b="0" i="1" dirty="0">
                <a:solidFill>
                  <a:srgbClr val="71716E"/>
                </a:solidFill>
                <a:effectLst/>
                <a:latin typeface="Georgia" panose="02040502050405020303" pitchFamily="18" charset="0"/>
              </a:rPr>
              <a:t>Pour accéder à nos comptes en ligne, nous utilisons souvent des mots de passe « faibles » ou le même mot de passe sur plusieurs comptes. Voici quelques astuces pour gérer ses mots de passe personnels en toute sécurité.</a:t>
            </a:r>
          </a:p>
          <a:p>
            <a:endParaRPr lang="fr-FR" dirty="0"/>
          </a:p>
          <a:p>
            <a:endParaRPr lang="fr-FR" dirty="0"/>
          </a:p>
          <a:p>
            <a:pPr algn="l"/>
            <a:r>
              <a:rPr lang="fr-FR" b="0" i="0" dirty="0">
                <a:solidFill>
                  <a:srgbClr val="71716E"/>
                </a:solidFill>
                <a:effectLst/>
                <a:latin typeface="Georgia" panose="02040502050405020303" pitchFamily="18" charset="0"/>
              </a:rPr>
              <a:t>Banque, e-commerce, messagerie électronique, documents, administration : de nombreuses démarches de notre vie quotidienne passent désormais par Internet et par la création de comptes sur les différents sites. Nombre de ces espaces privatifs contiennent des informations confidentielles qui ne doivent pas être rendues disponibles à des personnes non habilitées.</a:t>
            </a:r>
          </a:p>
          <a:p>
            <a:pPr algn="l"/>
            <a:endParaRPr lang="fr-FR" b="0" i="0" cap="all" dirty="0">
              <a:solidFill>
                <a:srgbClr val="757272"/>
              </a:solidFill>
              <a:effectLst/>
              <a:latin typeface="open_sansextrabold"/>
            </a:endParaRPr>
          </a:p>
          <a:p>
            <a:pPr algn="l"/>
            <a:r>
              <a:rPr lang="fr-FR" b="0" i="0" cap="all" dirty="0">
                <a:solidFill>
                  <a:srgbClr val="757272"/>
                </a:solidFill>
                <a:effectLst/>
                <a:latin typeface="open_sansextrabold"/>
              </a:rPr>
              <a:t>UN MOT DE PASSE EN BÉTON</a:t>
            </a:r>
          </a:p>
          <a:p>
            <a:pPr algn="l"/>
            <a:r>
              <a:rPr lang="fr-FR" b="0" i="0" dirty="0">
                <a:solidFill>
                  <a:srgbClr val="71716E"/>
                </a:solidFill>
                <a:effectLst/>
                <a:latin typeface="Georgia" panose="02040502050405020303" pitchFamily="18" charset="0"/>
              </a:rPr>
              <a:t>Un bon mot de passe doit contenir au moins 12 caractères et 4 types différents : des minuscules, des majuscules, des chiffres et des caractères spéciaux. </a:t>
            </a:r>
            <a:r>
              <a:rPr lang="fr-FR" b="0" i="0" u="none" strike="noStrike" dirty="0">
                <a:solidFill>
                  <a:srgbClr val="4596EC"/>
                </a:solidFill>
                <a:effectLst/>
                <a:latin typeface="Georgia" panose="02040502050405020303" pitchFamily="18" charset="0"/>
                <a:hlinkClick r:id="rId3"/>
              </a:rPr>
              <a:t>Il peut être plus court si votre compte est équipé de sécurités complémentaires ! </a:t>
            </a:r>
            <a:r>
              <a:rPr lang="fr-FR" b="0" i="0" dirty="0">
                <a:solidFill>
                  <a:srgbClr val="71716E"/>
                </a:solidFill>
                <a:effectLst/>
                <a:latin typeface="Georgia" panose="02040502050405020303" pitchFamily="18" charset="0"/>
              </a:rPr>
              <a:t> </a:t>
            </a:r>
          </a:p>
          <a:p>
            <a:pPr algn="l"/>
            <a:endParaRPr lang="fr-FR" b="0" i="0" cap="all" dirty="0">
              <a:solidFill>
                <a:srgbClr val="757272"/>
              </a:solidFill>
              <a:effectLst/>
              <a:latin typeface="open_sansextrabold"/>
            </a:endParaRPr>
          </a:p>
          <a:p>
            <a:pPr algn="l"/>
            <a:r>
              <a:rPr lang="fr-FR" b="0" i="0" cap="all" dirty="0">
                <a:solidFill>
                  <a:srgbClr val="757272"/>
                </a:solidFill>
                <a:effectLst/>
                <a:latin typeface="open_sansextrabold"/>
              </a:rPr>
              <a:t>IL NE DIT RIEN SUR VOUS</a:t>
            </a:r>
          </a:p>
          <a:p>
            <a:pPr algn="l"/>
            <a:r>
              <a:rPr lang="fr-FR" b="0" i="0" dirty="0">
                <a:solidFill>
                  <a:srgbClr val="71716E"/>
                </a:solidFill>
                <a:effectLst/>
                <a:latin typeface="Georgia" panose="02040502050405020303" pitchFamily="18" charset="0"/>
              </a:rPr>
              <a:t>Personne ne doit deviner votre mot de passe à partir du nom de votre chien ou de votre film préféré. Idem pour </a:t>
            </a:r>
            <a:r>
              <a:rPr lang="fr-FR" b="0" i="0" u="none" strike="noStrike" dirty="0">
                <a:solidFill>
                  <a:srgbClr val="4596EC"/>
                </a:solidFill>
                <a:effectLst/>
                <a:latin typeface="Georgia" panose="02040502050405020303" pitchFamily="18" charset="0"/>
                <a:hlinkClick r:id="rId4"/>
              </a:rPr>
              <a:t>le code de votre smartphone</a:t>
            </a:r>
            <a:r>
              <a:rPr lang="fr-FR" b="0" i="0" dirty="0">
                <a:solidFill>
                  <a:srgbClr val="71716E"/>
                </a:solidFill>
                <a:effectLst/>
                <a:latin typeface="Georgia" panose="02040502050405020303" pitchFamily="18" charset="0"/>
              </a:rPr>
              <a:t> : préférez un nombre aléatoire à une année.</a:t>
            </a:r>
          </a:p>
          <a:p>
            <a:pPr algn="l"/>
            <a:endParaRPr lang="fr-FR" b="0" i="0" cap="all" dirty="0">
              <a:solidFill>
                <a:srgbClr val="757272"/>
              </a:solidFill>
              <a:effectLst/>
              <a:latin typeface="open_sansextrabold"/>
            </a:endParaRPr>
          </a:p>
          <a:p>
            <a:pPr algn="l"/>
            <a:r>
              <a:rPr lang="fr-FR" b="0" i="0" cap="all" dirty="0">
                <a:solidFill>
                  <a:srgbClr val="757272"/>
                </a:solidFill>
                <a:effectLst/>
                <a:latin typeface="open_sansextrabold"/>
              </a:rPr>
              <a:t>UN COMPTE, UN MOT DE PASSE</a:t>
            </a:r>
          </a:p>
          <a:p>
            <a:pPr algn="l"/>
            <a:r>
              <a:rPr lang="fr-FR" b="0" i="0" dirty="0">
                <a:solidFill>
                  <a:srgbClr val="71716E"/>
                </a:solidFill>
                <a:effectLst/>
                <a:latin typeface="Georgia" panose="02040502050405020303" pitchFamily="18" charset="0"/>
              </a:rPr>
              <a:t>Pour éviter les piratages en cascade, chacun de vos comptes en ligne qui présente un caractère sensible (banque, messagerie, réseau social, etc.) doit être verrouillé avec un mot de passe propre et unique. </a:t>
            </a:r>
            <a:r>
              <a:rPr lang="fr-FR" b="0" i="0" u="none" strike="noStrike" dirty="0">
                <a:solidFill>
                  <a:srgbClr val="4596EC"/>
                </a:solidFill>
                <a:effectLst/>
                <a:latin typeface="Georgia" panose="02040502050405020303" pitchFamily="18" charset="0"/>
                <a:hlinkClick r:id="rId5"/>
              </a:rPr>
              <a:t>Nos conseils pour la sécurisation de votre boite mail</a:t>
            </a:r>
            <a:r>
              <a:rPr lang="fr-FR" b="0" i="0" dirty="0">
                <a:solidFill>
                  <a:srgbClr val="71716E"/>
                </a:solidFill>
                <a:effectLst/>
                <a:latin typeface="Georgia" panose="02040502050405020303" pitchFamily="18" charset="0"/>
              </a:rPr>
              <a:t>. </a:t>
            </a:r>
          </a:p>
          <a:p>
            <a:endParaRPr lang="fr-FR" dirty="0"/>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26</a:t>
            </a:fld>
            <a:endParaRPr lang="fr-FR" noProof="0"/>
          </a:p>
        </p:txBody>
      </p:sp>
    </p:spTree>
    <p:extLst>
      <p:ext uri="{BB962C8B-B14F-4D97-AF65-F5344CB8AC3E}">
        <p14:creationId xmlns:p14="http://schemas.microsoft.com/office/powerpoint/2010/main" val="324900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solidFill>
                  <a:srgbClr val="71716E"/>
                </a:solidFill>
                <a:effectLst/>
                <a:latin typeface="Georgia" panose="02040502050405020303" pitchFamily="18" charset="0"/>
              </a:rPr>
              <a:t>Qu’il soit sur votre smartphone, sur votre tablette ou votre ordinateur, votre historique est précieux. Sachez qu’il peut notamment être utilisé dans le cadre d’un ciblage publicitaire. Pensez également qu’il peut être vu par une personne utilisant votre terminal ou par un inconnu qui accède à votre compte. Voici quelques historiques qu'il serait utile de mieux contrôler...</a:t>
            </a:r>
          </a:p>
          <a:p>
            <a:endParaRPr lang="fr-FR" i="1" dirty="0">
              <a:solidFill>
                <a:srgbClr val="71716E"/>
              </a:solidFill>
              <a:latin typeface="Georgia" panose="02040502050405020303" pitchFamily="18" charset="0"/>
            </a:endParaRPr>
          </a:p>
          <a:p>
            <a:endParaRPr lang="fr-FR" i="1" dirty="0">
              <a:solidFill>
                <a:srgbClr val="71716E"/>
              </a:solidFill>
              <a:latin typeface="Georgia" panose="02040502050405020303" pitchFamily="18" charset="0"/>
            </a:endParaRPr>
          </a:p>
          <a:p>
            <a:pPr algn="l"/>
            <a:r>
              <a:rPr lang="fr-FR" b="1" i="0" dirty="0">
                <a:solidFill>
                  <a:srgbClr val="333333"/>
                </a:solidFill>
                <a:effectLst/>
                <a:latin typeface="Georgia" panose="02040502050405020303" pitchFamily="18" charset="0"/>
              </a:rPr>
              <a:t>Pourquoi c’est important ?</a:t>
            </a:r>
            <a:r>
              <a:rPr lang="fr-FR" b="0" i="0" dirty="0">
                <a:solidFill>
                  <a:srgbClr val="71716E"/>
                </a:solidFill>
                <a:effectLst/>
                <a:latin typeface="Georgia" panose="02040502050405020303" pitchFamily="18" charset="0"/>
              </a:rPr>
              <a:t> Lors de votre navigation sur un site web, de nombreuses informations sont conservées dans votre navigateur : historique des pages visitées et des fichiers téléchargés, éléments mis en cache, cookies, mots de passe, champs de formulaire… Certains de ces éléments peuvent être étudiés par des sites et applications tiers qui vous proposent alors un contenu personnalisé.</a:t>
            </a:r>
          </a:p>
          <a:p>
            <a:pPr algn="l"/>
            <a:r>
              <a:rPr lang="fr-FR" b="0" i="0" dirty="0">
                <a:solidFill>
                  <a:srgbClr val="4596EC"/>
                </a:solidFill>
                <a:effectLst/>
                <a:latin typeface="Georgia" panose="02040502050405020303" pitchFamily="18" charset="0"/>
              </a:rPr>
              <a:t>Effacez votre historique ...</a:t>
            </a:r>
          </a:p>
          <a:p>
            <a:pPr algn="l"/>
            <a:r>
              <a:rPr lang="fr-FR" b="0" i="0" dirty="0">
                <a:solidFill>
                  <a:srgbClr val="71716E"/>
                </a:solidFill>
                <a:effectLst/>
                <a:latin typeface="Georgia" panose="02040502050405020303" pitchFamily="18" charset="0"/>
              </a:rPr>
              <a:t>Si vous souhaitez restreindre le profilage lié à cet historique, l’une des solutions consiste à effacer les traces laissées lors de votre navigation.</a:t>
            </a:r>
          </a:p>
          <a:p>
            <a:endParaRPr lang="fr-FR" dirty="0"/>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27</a:t>
            </a:fld>
            <a:endParaRPr lang="fr-FR" noProof="0"/>
          </a:p>
        </p:txBody>
      </p:sp>
    </p:spTree>
    <p:extLst>
      <p:ext uri="{BB962C8B-B14F-4D97-AF65-F5344CB8AC3E}">
        <p14:creationId xmlns:p14="http://schemas.microsoft.com/office/powerpoint/2010/main" val="16262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solidFill>
                  <a:srgbClr val="71716E"/>
                </a:solidFill>
                <a:effectLst/>
                <a:latin typeface="Georgia" panose="02040502050405020303" pitchFamily="18" charset="0"/>
              </a:rPr>
              <a:t>Un moteur de recherche permet d'obtenir une liste de pages internet comportant un mot-clé ou une expression saisie par son utilisateur. Un moteur de recherche répond quasi instantanément à plusieurs centaines de millions de demandes par jour. En pratique, un moteur de recherche est un robot qui balaie et "indexe" tous les contenus qu'il trouve sur internet. </a:t>
            </a:r>
            <a:r>
              <a:rPr lang="fr-FR" b="1" i="0" dirty="0">
                <a:solidFill>
                  <a:srgbClr val="333333"/>
                </a:solidFill>
                <a:effectLst/>
                <a:latin typeface="Georgia" panose="02040502050405020303" pitchFamily="18" charset="0"/>
              </a:rPr>
              <a:t>Pour faire supprimer d’un moteur de recherche une page comportant des informations vous concernant, vous disposez de deux solutions différentes</a:t>
            </a:r>
            <a:r>
              <a:rPr lang="fr-FR" b="0" i="0" dirty="0">
                <a:solidFill>
                  <a:srgbClr val="71716E"/>
                </a:solidFill>
                <a:effectLst/>
                <a:latin typeface="Georgia" panose="02040502050405020303" pitchFamily="18" charset="0"/>
              </a:rPr>
              <a:t>, depuis l’arrêt de la Cour de Justice de l’Union européenne (CJUE) du 13 mai 2014 :</a:t>
            </a:r>
          </a:p>
          <a:p>
            <a:pPr algn="l">
              <a:buFont typeface="Arial" panose="020B0604020202020204" pitchFamily="34" charset="0"/>
              <a:buChar char="•"/>
            </a:pPr>
            <a:r>
              <a:rPr lang="fr-FR" b="0" i="0" dirty="0">
                <a:solidFill>
                  <a:srgbClr val="71716E"/>
                </a:solidFill>
                <a:effectLst/>
                <a:latin typeface="Georgia" panose="02040502050405020303" pitchFamily="18" charset="0"/>
              </a:rPr>
              <a:t>Vous pouvez </a:t>
            </a:r>
            <a:r>
              <a:rPr lang="fr-FR" b="1" i="0" dirty="0">
                <a:solidFill>
                  <a:srgbClr val="333333"/>
                </a:solidFill>
                <a:effectLst/>
                <a:latin typeface="Georgia" panose="02040502050405020303" pitchFamily="18" charset="0"/>
              </a:rPr>
              <a:t>demander la suppression</a:t>
            </a:r>
            <a:r>
              <a:rPr lang="fr-FR" b="0" i="0" dirty="0">
                <a:solidFill>
                  <a:srgbClr val="71716E"/>
                </a:solidFill>
                <a:effectLst/>
                <a:latin typeface="Georgia" panose="02040502050405020303" pitchFamily="18" charset="0"/>
              </a:rPr>
              <a:t> de ces informations au site d’origine;</a:t>
            </a:r>
          </a:p>
          <a:p>
            <a:pPr algn="l">
              <a:buFont typeface="Arial" panose="020B0604020202020204" pitchFamily="34" charset="0"/>
              <a:buChar char="•"/>
            </a:pPr>
            <a:r>
              <a:rPr lang="fr-FR" b="0" i="0" dirty="0">
                <a:solidFill>
                  <a:srgbClr val="71716E"/>
                </a:solidFill>
                <a:effectLst/>
                <a:latin typeface="Georgia" panose="02040502050405020303" pitchFamily="18" charset="0"/>
              </a:rPr>
              <a:t>Vous pouvez </a:t>
            </a:r>
            <a:r>
              <a:rPr lang="fr-FR" b="1" i="0" dirty="0">
                <a:solidFill>
                  <a:srgbClr val="333333"/>
                </a:solidFill>
                <a:effectLst/>
                <a:latin typeface="Georgia" panose="02040502050405020303" pitchFamily="18" charset="0"/>
              </a:rPr>
              <a:t>demander à ce que ces informations ne soient plus référencées</a:t>
            </a:r>
            <a:r>
              <a:rPr lang="fr-FR" b="0" i="0" dirty="0">
                <a:solidFill>
                  <a:srgbClr val="71716E"/>
                </a:solidFill>
                <a:effectLst/>
                <a:latin typeface="Georgia" panose="02040502050405020303" pitchFamily="18" charset="0"/>
              </a:rPr>
              <a:t> par les moteurs de recherche.</a:t>
            </a:r>
          </a:p>
          <a:p>
            <a:pPr algn="l"/>
            <a:r>
              <a:rPr lang="fr-FR" b="0" i="0" dirty="0">
                <a:solidFill>
                  <a:srgbClr val="71716E"/>
                </a:solidFill>
                <a:effectLst/>
                <a:latin typeface="Georgia" panose="02040502050405020303" pitchFamily="18" charset="0"/>
              </a:rPr>
              <a:t>Ces deux démarches sont indépendantes l’une de l’autre. Nous vous invitons à privilégier la première, ou à les effectuer en parallèle. En effet, ce nouveau « droit au déréférencement » permet seulement la suppression d’un ou de plusieurs résultat(s) de recherche (liens) vous concernant, à partir d’une recherche sur votre nom. Toutefois, les informations restent accessibles sur le site d’origine, que ce soit à partir d’autres requêtes que celles de votre nom, ou par le biais d’autres moteurs de recherche auxquels vous ne vous êtes pas adressé.</a:t>
            </a:r>
          </a:p>
          <a:p>
            <a:endParaRPr lang="fr-FR" dirty="0"/>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28</a:t>
            </a:fld>
            <a:endParaRPr lang="fr-FR" noProof="0"/>
          </a:p>
        </p:txBody>
      </p:sp>
    </p:spTree>
    <p:extLst>
      <p:ext uri="{BB962C8B-B14F-4D97-AF65-F5344CB8AC3E}">
        <p14:creationId xmlns:p14="http://schemas.microsoft.com/office/powerpoint/2010/main" val="203687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29</a:t>
            </a:fld>
            <a:endParaRPr lang="fr-FR" noProof="0"/>
          </a:p>
        </p:txBody>
      </p:sp>
    </p:spTree>
    <p:extLst>
      <p:ext uri="{BB962C8B-B14F-4D97-AF65-F5344CB8AC3E}">
        <p14:creationId xmlns:p14="http://schemas.microsoft.com/office/powerpoint/2010/main" val="29241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4B725628-3A68-42F4-BA86-981817953149}" type="slidenum">
              <a:rPr lang="fr-FR" smtClean="0"/>
              <a:t>4</a:t>
            </a:fld>
            <a:endParaRPr lang="fr-FR"/>
          </a:p>
        </p:txBody>
      </p:sp>
    </p:spTree>
    <p:extLst>
      <p:ext uri="{BB962C8B-B14F-4D97-AF65-F5344CB8AC3E}">
        <p14:creationId xmlns:p14="http://schemas.microsoft.com/office/powerpoint/2010/main" val="395984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14</a:t>
            </a:fld>
            <a:endParaRPr lang="fr-FR" noProof="0"/>
          </a:p>
        </p:txBody>
      </p:sp>
    </p:spTree>
    <p:extLst>
      <p:ext uri="{BB962C8B-B14F-4D97-AF65-F5344CB8AC3E}">
        <p14:creationId xmlns:p14="http://schemas.microsoft.com/office/powerpoint/2010/main" val="317349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15</a:t>
            </a:fld>
            <a:endParaRPr lang="fr-FR" noProof="0"/>
          </a:p>
        </p:txBody>
      </p:sp>
    </p:spTree>
    <p:extLst>
      <p:ext uri="{BB962C8B-B14F-4D97-AF65-F5344CB8AC3E}">
        <p14:creationId xmlns:p14="http://schemas.microsoft.com/office/powerpoint/2010/main" val="164680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16</a:t>
            </a:fld>
            <a:endParaRPr lang="fr-FR" noProof="0"/>
          </a:p>
        </p:txBody>
      </p:sp>
    </p:spTree>
    <p:extLst>
      <p:ext uri="{BB962C8B-B14F-4D97-AF65-F5344CB8AC3E}">
        <p14:creationId xmlns:p14="http://schemas.microsoft.com/office/powerpoint/2010/main" val="99308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17</a:t>
            </a:fld>
            <a:endParaRPr lang="fr-FR" noProof="0"/>
          </a:p>
        </p:txBody>
      </p:sp>
    </p:spTree>
    <p:extLst>
      <p:ext uri="{BB962C8B-B14F-4D97-AF65-F5344CB8AC3E}">
        <p14:creationId xmlns:p14="http://schemas.microsoft.com/office/powerpoint/2010/main" val="74638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18</a:t>
            </a:fld>
            <a:endParaRPr lang="fr-FR" noProof="0"/>
          </a:p>
        </p:txBody>
      </p:sp>
    </p:spTree>
    <p:extLst>
      <p:ext uri="{BB962C8B-B14F-4D97-AF65-F5344CB8AC3E}">
        <p14:creationId xmlns:p14="http://schemas.microsoft.com/office/powerpoint/2010/main" val="83785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973138"/>
            <a:ext cx="5486400" cy="3086100"/>
          </a:xfrm>
        </p:spPr>
      </p:sp>
      <p:sp>
        <p:nvSpPr>
          <p:cNvPr id="3" name="Espace réservé des notes 2"/>
          <p:cNvSpPr>
            <a:spLocks noGrp="1"/>
          </p:cNvSpPr>
          <p:nvPr>
            <p:ph type="body" idx="1"/>
          </p:nvPr>
        </p:nvSpPr>
        <p:spPr>
          <a:xfrm>
            <a:off x="315685" y="4400550"/>
            <a:ext cx="6291943" cy="3600450"/>
          </a:xfrm>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19</a:t>
            </a:fld>
            <a:endParaRPr lang="fr-FR" noProof="0"/>
          </a:p>
        </p:txBody>
      </p:sp>
    </p:spTree>
    <p:extLst>
      <p:ext uri="{BB962C8B-B14F-4D97-AF65-F5344CB8AC3E}">
        <p14:creationId xmlns:p14="http://schemas.microsoft.com/office/powerpoint/2010/main" val="124402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4B725628-3A68-42F4-BA86-981817953149}" type="slidenum">
              <a:rPr lang="fr-FR" noProof="0" smtClean="0"/>
              <a:t>20</a:t>
            </a:fld>
            <a:endParaRPr lang="fr-FR" noProof="0"/>
          </a:p>
        </p:txBody>
      </p:sp>
    </p:spTree>
    <p:extLst>
      <p:ext uri="{BB962C8B-B14F-4D97-AF65-F5344CB8AC3E}">
        <p14:creationId xmlns:p14="http://schemas.microsoft.com/office/powerpoint/2010/main" val="411138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e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fr-FR" noProof="0"/>
              <a:t>Modifiez le style du titre</a:t>
            </a:r>
          </a:p>
        </p:txBody>
      </p:sp>
      <p:sp>
        <p:nvSpPr>
          <p:cNvPr id="3" name="Sous-titre 2"/>
          <p:cNvSpPr>
            <a:spLocks noGrp="1"/>
          </p:cNvSpPr>
          <p:nvPr>
            <p:ph type="subTitle" idx="1" hasCustomPrompt="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fr-FR" noProof="0"/>
              <a:t>Cliquez pour modifier le style des sous-titres du masque</a:t>
            </a:r>
          </a:p>
        </p:txBody>
      </p:sp>
      <p:sp>
        <p:nvSpPr>
          <p:cNvPr id="4" name="Espace réservé de la date 3"/>
          <p:cNvSpPr>
            <a:spLocks noGrp="1"/>
          </p:cNvSpPr>
          <p:nvPr>
            <p:ph type="dt" sz="half" idx="10"/>
          </p:nvPr>
        </p:nvSpPr>
        <p:spPr/>
        <p:txBody>
          <a:bodyPr rtlCol="0"/>
          <a:lstStyle>
            <a:lvl1pPr algn="l">
              <a:defRPr/>
            </a:lvl1pPr>
          </a:lstStyle>
          <a:p>
            <a:pPr rtl="0"/>
            <a:fld id="{E27949C9-1C26-45BB-BA53-FCDDA512553D}" type="datetime1">
              <a:rPr lang="fr-FR" noProof="0" smtClean="0"/>
              <a:t>29/01/2021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cxnSp>
        <p:nvCxnSpPr>
          <p:cNvPr id="8" name="Connecteur droit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721F1C99-0FCE-4E24-B45E-A6B8B87EE97A}" type="datetime1">
              <a:rPr lang="fr-FR" noProof="0" smtClean="0"/>
              <a:t>29/01/2021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724901" y="762000"/>
            <a:ext cx="2628900" cy="5410200"/>
          </a:xfrm>
        </p:spPr>
        <p:txBody>
          <a:bodyPr vert="eaVert" lIns="45720" tIns="91440" rIns="45720" bIns="91440" rtlCol="0"/>
          <a:lstStyle/>
          <a:p>
            <a:pPr rtl="0"/>
            <a:r>
              <a:rPr lang="fr-FR" noProof="0"/>
              <a:t>Cliquez pour modifier le style du titre</a:t>
            </a:r>
          </a:p>
        </p:txBody>
      </p:sp>
      <p:sp>
        <p:nvSpPr>
          <p:cNvPr id="3" name="Espace réservé du texte vertical 2"/>
          <p:cNvSpPr>
            <a:spLocks noGrp="1"/>
          </p:cNvSpPr>
          <p:nvPr>
            <p:ph type="body" orient="vert" idx="1" hasCustomPrompt="1"/>
          </p:nvPr>
        </p:nvSpPr>
        <p:spPr>
          <a:xfrm>
            <a:off x="990601" y="762000"/>
            <a:ext cx="7581900" cy="5410200"/>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132C3B24-D805-4A76-8E65-C9738296B930}" type="datetime1">
              <a:rPr lang="fr-FR" noProof="0" smtClean="0"/>
              <a:t>29/01/2021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cxnSp>
        <p:nvCxnSpPr>
          <p:cNvPr id="7" name="Connecteur droit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2B70CDC4-B118-436F-8999-4E53124174C8}" type="datetime1">
              <a:rPr lang="fr-FR" noProof="0" smtClean="0"/>
              <a:t>29/01/2021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e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457200" y="4960137"/>
            <a:ext cx="7772400" cy="1463040"/>
          </a:xfrm>
        </p:spPr>
        <p:txBody>
          <a:bodyPr rtlCol="0" anchor="ctr">
            <a:normAutofit/>
          </a:bodyPr>
          <a:lstStyle>
            <a:lvl1pPr algn="r">
              <a:defRPr sz="5000" b="0" spc="200" baseline="0"/>
            </a:lvl1pPr>
          </a:lstStyle>
          <a:p>
            <a:pPr rtl="0"/>
            <a:r>
              <a:rPr lang="fr-FR" noProof="0"/>
              <a:t>Modifiez le style du titre</a:t>
            </a:r>
          </a:p>
        </p:txBody>
      </p:sp>
      <p:sp>
        <p:nvSpPr>
          <p:cNvPr id="3" name="Espace réservé du texte 2"/>
          <p:cNvSpPr>
            <a:spLocks noGrp="1"/>
          </p:cNvSpPr>
          <p:nvPr>
            <p:ph type="body" idx="1" hasCustomPrompt="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dirty="0"/>
              <a:t>Modifiez les styles du texte du masque</a:t>
            </a:r>
          </a:p>
        </p:txBody>
      </p:sp>
      <p:sp>
        <p:nvSpPr>
          <p:cNvPr id="4" name="Espace réservé de la date 3"/>
          <p:cNvSpPr>
            <a:spLocks noGrp="1"/>
          </p:cNvSpPr>
          <p:nvPr>
            <p:ph type="dt" sz="half" idx="10"/>
          </p:nvPr>
        </p:nvSpPr>
        <p:spPr/>
        <p:txBody>
          <a:bodyPr rtlCol="0"/>
          <a:lstStyle/>
          <a:p>
            <a:pPr rtl="0"/>
            <a:fld id="{0CB3B74C-3552-4EC5-970E-EA08B17DE6C3}" type="datetime1">
              <a:rPr lang="fr-FR" noProof="0" smtClean="0"/>
              <a:t>29/01/2021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cxnSp>
        <p:nvCxnSpPr>
          <p:cNvPr id="8" name="Connecteur droit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9720072" cy="1499616"/>
          </a:xfrm>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024127" y="2286000"/>
            <a:ext cx="4754880" cy="402336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5989320" y="2286000"/>
            <a:ext cx="4754880" cy="402336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BA86671B-8518-416E-9A93-110C3FC765B0}" type="datetime1">
              <a:rPr lang="fr-FR" noProof="0" smtClean="0"/>
              <a:t>29/01/2021</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024128" y="2967788"/>
            <a:ext cx="4754880" cy="3341572"/>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p:cNvSpPr>
            <a:spLocks noGrp="1"/>
          </p:cNvSpPr>
          <p:nvPr>
            <p:ph sz="quarter" idx="4" hasCustomPrompt="1"/>
          </p:nvPr>
        </p:nvSpPr>
        <p:spPr>
          <a:xfrm>
            <a:off x="5990888" y="2967788"/>
            <a:ext cx="4754880" cy="3341572"/>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B95CA171-7817-4EB8-BD06-8DC08B6DD669}" type="datetime1">
              <a:rPr lang="fr-FR" noProof="0" smtClean="0"/>
              <a:t>29/01/2021</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A8CB6A67-71AB-4430-8E9A-3C4E54AB6270}" type="datetime1">
              <a:rPr lang="fr-FR" noProof="0" smtClean="0"/>
              <a:t>29/01/2021</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3278E809-7279-41D4-8D12-46601669AEF8}" type="datetime1">
              <a:rPr lang="fr-FR" noProof="0" smtClean="0"/>
              <a:t>29/01/2021</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re 7"/>
          <p:cNvSpPr>
            <a:spLocks noGrp="1"/>
          </p:cNvSpPr>
          <p:nvPr>
            <p:ph type="title" hasCustomPrompt="1"/>
          </p:nvPr>
        </p:nvSpPr>
        <p:spPr>
          <a:xfrm>
            <a:off x="1024128" y="471509"/>
            <a:ext cx="4389120" cy="1737360"/>
          </a:xfrm>
        </p:spPr>
        <p:txBody>
          <a:bodyPr rtlCol="0">
            <a:noAutofit/>
          </a:bodyPr>
          <a:lstStyle>
            <a:lvl1pPr>
              <a:lnSpc>
                <a:spcPct val="80000"/>
              </a:lnSpc>
              <a:defRPr sz="4000"/>
            </a:lvl1pPr>
          </a:lstStyle>
          <a:p>
            <a:pPr rtl="0"/>
            <a:r>
              <a:rPr lang="fr-FR" noProof="0"/>
              <a:t>Modifiez le style du titre du masque</a:t>
            </a:r>
          </a:p>
        </p:txBody>
      </p:sp>
      <p:sp>
        <p:nvSpPr>
          <p:cNvPr id="3" name="Espace réservé du contenu 2"/>
          <p:cNvSpPr>
            <a:spLocks noGrp="1"/>
          </p:cNvSpPr>
          <p:nvPr>
            <p:ph idx="1" hasCustomPrompt="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7EE15B8F-B91C-47AC-B98D-C114892A6229}" type="datetime1">
              <a:rPr lang="fr-FR" noProof="0" smtClean="0"/>
              <a:t>29/01/2021</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4960138"/>
            <a:ext cx="7772400" cy="1463040"/>
          </a:xfrm>
        </p:spPr>
        <p:txBody>
          <a:bodyPr rtlCol="0" anchor="ctr">
            <a:normAutofit/>
          </a:bodyPr>
          <a:lstStyle>
            <a:lvl1pPr algn="r">
              <a:defRPr sz="5000" spc="200" baseline="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0" y="-1"/>
            <a:ext cx="12188952" cy="4572000"/>
          </a:xfrm>
          <a:solidFill>
            <a:schemeClr val="accent1">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Modifiez les styles du texte du masque</a:t>
            </a:r>
          </a:p>
        </p:txBody>
      </p:sp>
      <p:sp>
        <p:nvSpPr>
          <p:cNvPr id="5" name="Espace réservé de la date 4"/>
          <p:cNvSpPr>
            <a:spLocks noGrp="1"/>
          </p:cNvSpPr>
          <p:nvPr>
            <p:ph type="dt" sz="half" idx="10"/>
          </p:nvPr>
        </p:nvSpPr>
        <p:spPr/>
        <p:txBody>
          <a:bodyPr rtlCol="0"/>
          <a:lstStyle/>
          <a:p>
            <a:pPr rtl="0"/>
            <a:fld id="{92769C86-3347-4673-9EED-DCA59A1E5DED}" type="datetime1">
              <a:rPr lang="fr-FR" noProof="0" smtClean="0"/>
              <a:t>29/01/2021</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867E5644-1E61-4311-A31E-84CB9C7AA8A9}" type="slidenum">
              <a:rPr lang="fr-FR" noProof="0" smtClean="0"/>
              <a:t>‹N°›</a:t>
            </a:fld>
            <a:endParaRPr lang="fr-FR" noProof="0"/>
          </a:p>
        </p:txBody>
      </p:sp>
      <p:cxnSp>
        <p:nvCxnSpPr>
          <p:cNvPr id="8" name="Connecteur droit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87726DE0-7F70-4976-999D-381380B45882}" type="datetime1">
              <a:rPr lang="fr-FR" noProof="0" smtClean="0"/>
              <a:t>29/01/2021</a:t>
            </a:fld>
            <a:endParaRPr lang="fr-FR" noProof="0"/>
          </a:p>
        </p:txBody>
      </p:sp>
      <p:sp>
        <p:nvSpPr>
          <p:cNvPr id="5" name="Espace réservé du pied de page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fr-FR" noProof="0"/>
          </a:p>
        </p:txBody>
      </p:sp>
      <p:sp>
        <p:nvSpPr>
          <p:cNvPr id="6" name="Espace réservé du numéro de diapositive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4FAB73BC-B049-4115-A692-8D63A059BFB8}" type="slidenum">
              <a:rPr lang="fr-FR" noProof="0" smtClean="0"/>
              <a:pPr rtl="0"/>
              <a:t>‹N°›</a:t>
            </a:fld>
            <a:endParaRPr lang="fr-FR" noProof="0"/>
          </a:p>
        </p:txBody>
      </p:sp>
      <p:cxnSp>
        <p:nvCxnSpPr>
          <p:cNvPr id="7" name="Connecteur droit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quizzoodle.com/session/a37fe223d1004e20910a1104de77272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ducnum.fr/sites/default/files/atoms/files/10_conseils_pour_rester_net_sur_le_web_-_a2.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educnum.fr/sites/default/files/atoms/files/enquete_sur_les_pratiques_numeriques_des_11-18_an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5" name="Imag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3"/>
          <a:srcRect r="52444" b="-1"/>
          <a:stretch/>
        </p:blipFill>
        <p:spPr>
          <a:xfrm>
            <a:off x="20" y="975"/>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DE3D84FB-5D02-47D2-98FD-4F01A02E2AEA}"/>
              </a:ext>
            </a:extLst>
          </p:cNvPr>
          <p:cNvSpPr>
            <a:spLocks noGrp="1"/>
          </p:cNvSpPr>
          <p:nvPr>
            <p:ph type="ctrTitle"/>
          </p:nvPr>
        </p:nvSpPr>
        <p:spPr>
          <a:xfrm>
            <a:off x="4309349" y="3429000"/>
            <a:ext cx="7501651" cy="1090938"/>
          </a:xfrm>
        </p:spPr>
        <p:txBody>
          <a:bodyPr rtlCol="0" anchor="b">
            <a:normAutofit fontScale="90000"/>
          </a:bodyPr>
          <a:lstStyle/>
          <a:p>
            <a:pPr algn="l"/>
            <a:r>
              <a:rPr lang="fr-FR" dirty="0">
                <a:solidFill>
                  <a:srgbClr val="FFFFFF"/>
                </a:solidFill>
              </a:rPr>
              <a:t>Comment échanger sans danger !</a:t>
            </a:r>
          </a:p>
        </p:txBody>
      </p:sp>
      <p:sp>
        <p:nvSpPr>
          <p:cNvPr id="3" name="Sous-titre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rtlCol="0" anchor="t">
            <a:normAutofit/>
          </a:bodyPr>
          <a:lstStyle/>
          <a:p>
            <a:pPr rtl="0"/>
            <a:r>
              <a:rPr lang="fr-FR" dirty="0">
                <a:solidFill>
                  <a:srgbClr val="FFFFFF"/>
                </a:solidFill>
              </a:rPr>
              <a:t>En seconde STSS</a:t>
            </a:r>
          </a:p>
        </p:txBody>
      </p:sp>
      <p:cxnSp>
        <p:nvCxnSpPr>
          <p:cNvPr id="23" name="Connecteur droit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C4D92-C4A3-413A-8E9A-397BADC2AC38}"/>
              </a:ext>
            </a:extLst>
          </p:cNvPr>
          <p:cNvSpPr>
            <a:spLocks noGrp="1"/>
          </p:cNvSpPr>
          <p:nvPr>
            <p:ph type="title"/>
          </p:nvPr>
        </p:nvSpPr>
        <p:spPr/>
        <p:txBody>
          <a:bodyPr/>
          <a:lstStyle/>
          <a:p>
            <a:r>
              <a:rPr lang="fr-FR" dirty="0"/>
              <a:t>5 - Comment gères-tu tes mots de passe ?</a:t>
            </a:r>
          </a:p>
        </p:txBody>
      </p:sp>
      <p:sp>
        <p:nvSpPr>
          <p:cNvPr id="3" name="Espace réservé du contenu 2">
            <a:extLst>
              <a:ext uri="{FF2B5EF4-FFF2-40B4-BE49-F238E27FC236}">
                <a16:creationId xmlns:a16="http://schemas.microsoft.com/office/drawing/2014/main" id="{DA40859E-18F6-4469-9442-18C6F0E66535}"/>
              </a:ext>
            </a:extLst>
          </p:cNvPr>
          <p:cNvSpPr>
            <a:spLocks noGrp="1"/>
          </p:cNvSpPr>
          <p:nvPr>
            <p:ph idx="1"/>
          </p:nvPr>
        </p:nvSpPr>
        <p:spPr/>
        <p:txBody>
          <a:bodyPr/>
          <a:lstStyle/>
          <a:p>
            <a:pPr marL="0" indent="0">
              <a:buNone/>
            </a:pPr>
            <a:r>
              <a:rPr lang="fr-FR" dirty="0"/>
              <a:t>Je demande au navigateur de les retenir </a:t>
            </a:r>
          </a:p>
          <a:p>
            <a:pPr>
              <a:buFont typeface="Wingdings" panose="05000000000000000000" pitchFamily="2" charset="2"/>
              <a:buChar char="q"/>
            </a:pPr>
            <a:r>
              <a:rPr lang="fr-FR" dirty="0"/>
              <a:t> Oui </a:t>
            </a:r>
          </a:p>
          <a:p>
            <a:pPr>
              <a:buFont typeface="Wingdings" panose="05000000000000000000" pitchFamily="2" charset="2"/>
              <a:buChar char="q"/>
            </a:pPr>
            <a:r>
              <a:rPr lang="fr-FR" dirty="0"/>
              <a:t> Non</a:t>
            </a:r>
          </a:p>
          <a:p>
            <a:pPr>
              <a:buFont typeface="Wingdings" panose="05000000000000000000" pitchFamily="2" charset="2"/>
              <a:buChar char="q"/>
            </a:pPr>
            <a:endParaRPr lang="fr-FR" dirty="0"/>
          </a:p>
        </p:txBody>
      </p:sp>
      <p:pic>
        <p:nvPicPr>
          <p:cNvPr id="4" name="Image 3">
            <a:extLst>
              <a:ext uri="{FF2B5EF4-FFF2-40B4-BE49-F238E27FC236}">
                <a16:creationId xmlns:a16="http://schemas.microsoft.com/office/drawing/2014/main" id="{4A1923B1-6E2F-4DC6-A415-116114AA9FDB}"/>
              </a:ext>
            </a:extLst>
          </p:cNvPr>
          <p:cNvPicPr>
            <a:picLocks noChangeAspect="1"/>
          </p:cNvPicPr>
          <p:nvPr/>
        </p:nvPicPr>
        <p:blipFill>
          <a:blip r:embed="rId2"/>
          <a:stretch>
            <a:fillRect/>
          </a:stretch>
        </p:blipFill>
        <p:spPr>
          <a:xfrm>
            <a:off x="6549081" y="1983135"/>
            <a:ext cx="5333739" cy="4874865"/>
          </a:xfrm>
          <a:prstGeom prst="rect">
            <a:avLst/>
          </a:prstGeom>
        </p:spPr>
      </p:pic>
    </p:spTree>
    <p:extLst>
      <p:ext uri="{BB962C8B-B14F-4D97-AF65-F5344CB8AC3E}">
        <p14:creationId xmlns:p14="http://schemas.microsoft.com/office/powerpoint/2010/main" val="235153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C4D92-C4A3-413A-8E9A-397BADC2AC38}"/>
              </a:ext>
            </a:extLst>
          </p:cNvPr>
          <p:cNvSpPr>
            <a:spLocks noGrp="1"/>
          </p:cNvSpPr>
          <p:nvPr>
            <p:ph type="title"/>
          </p:nvPr>
        </p:nvSpPr>
        <p:spPr/>
        <p:txBody>
          <a:bodyPr/>
          <a:lstStyle/>
          <a:p>
            <a:r>
              <a:rPr lang="fr-FR" dirty="0"/>
              <a:t>6 - Comment gères-tu tes mots de passe ?</a:t>
            </a:r>
          </a:p>
        </p:txBody>
      </p:sp>
      <p:sp>
        <p:nvSpPr>
          <p:cNvPr id="3" name="Espace réservé du contenu 2">
            <a:extLst>
              <a:ext uri="{FF2B5EF4-FFF2-40B4-BE49-F238E27FC236}">
                <a16:creationId xmlns:a16="http://schemas.microsoft.com/office/drawing/2014/main" id="{DA40859E-18F6-4469-9442-18C6F0E66535}"/>
              </a:ext>
            </a:extLst>
          </p:cNvPr>
          <p:cNvSpPr>
            <a:spLocks noGrp="1"/>
          </p:cNvSpPr>
          <p:nvPr>
            <p:ph idx="1"/>
          </p:nvPr>
        </p:nvSpPr>
        <p:spPr/>
        <p:txBody>
          <a:bodyPr/>
          <a:lstStyle/>
          <a:p>
            <a:pPr marL="0" indent="0">
              <a:buNone/>
            </a:pPr>
            <a:r>
              <a:rPr lang="fr-FR" dirty="0"/>
              <a:t>Je les ai déjà donnés à quelqu’un </a:t>
            </a:r>
          </a:p>
          <a:p>
            <a:pPr>
              <a:buFont typeface="Wingdings" panose="05000000000000000000" pitchFamily="2" charset="2"/>
              <a:buChar char="q"/>
            </a:pPr>
            <a:r>
              <a:rPr lang="fr-FR" dirty="0"/>
              <a:t> Oui </a:t>
            </a:r>
          </a:p>
          <a:p>
            <a:pPr>
              <a:buFont typeface="Wingdings" panose="05000000000000000000" pitchFamily="2" charset="2"/>
              <a:buChar char="q"/>
            </a:pPr>
            <a:r>
              <a:rPr lang="fr-FR" dirty="0"/>
              <a:t> Non</a:t>
            </a:r>
          </a:p>
        </p:txBody>
      </p:sp>
      <p:pic>
        <p:nvPicPr>
          <p:cNvPr id="6" name="Image 5">
            <a:extLst>
              <a:ext uri="{FF2B5EF4-FFF2-40B4-BE49-F238E27FC236}">
                <a16:creationId xmlns:a16="http://schemas.microsoft.com/office/drawing/2014/main" id="{BA602615-A4A3-4927-AD90-D4F5020872BD}"/>
              </a:ext>
            </a:extLst>
          </p:cNvPr>
          <p:cNvPicPr>
            <a:picLocks noChangeAspect="1"/>
          </p:cNvPicPr>
          <p:nvPr/>
        </p:nvPicPr>
        <p:blipFill>
          <a:blip r:embed="rId2"/>
          <a:stretch>
            <a:fillRect/>
          </a:stretch>
        </p:blipFill>
        <p:spPr>
          <a:xfrm>
            <a:off x="6400799" y="1891601"/>
            <a:ext cx="5381625" cy="4871149"/>
          </a:xfrm>
          <a:prstGeom prst="rect">
            <a:avLst/>
          </a:prstGeom>
        </p:spPr>
      </p:pic>
    </p:spTree>
    <p:extLst>
      <p:ext uri="{BB962C8B-B14F-4D97-AF65-F5344CB8AC3E}">
        <p14:creationId xmlns:p14="http://schemas.microsoft.com/office/powerpoint/2010/main" val="34700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C4D92-C4A3-413A-8E9A-397BADC2AC38}"/>
              </a:ext>
            </a:extLst>
          </p:cNvPr>
          <p:cNvSpPr>
            <a:spLocks noGrp="1"/>
          </p:cNvSpPr>
          <p:nvPr>
            <p:ph type="title"/>
          </p:nvPr>
        </p:nvSpPr>
        <p:spPr/>
        <p:txBody>
          <a:bodyPr/>
          <a:lstStyle/>
          <a:p>
            <a:r>
              <a:rPr lang="fr-FR" dirty="0"/>
              <a:t>7 - Sur ton/tes profil(s) sur les réseaux sociaux…</a:t>
            </a:r>
          </a:p>
        </p:txBody>
      </p:sp>
      <p:sp>
        <p:nvSpPr>
          <p:cNvPr id="3" name="Espace réservé du contenu 2">
            <a:extLst>
              <a:ext uri="{FF2B5EF4-FFF2-40B4-BE49-F238E27FC236}">
                <a16:creationId xmlns:a16="http://schemas.microsoft.com/office/drawing/2014/main" id="{DA40859E-18F6-4469-9442-18C6F0E66535}"/>
              </a:ext>
            </a:extLst>
          </p:cNvPr>
          <p:cNvSpPr>
            <a:spLocks noGrp="1"/>
          </p:cNvSpPr>
          <p:nvPr>
            <p:ph idx="1"/>
          </p:nvPr>
        </p:nvSpPr>
        <p:spPr/>
        <p:txBody>
          <a:bodyPr/>
          <a:lstStyle/>
          <a:p>
            <a:pPr marL="0" indent="0">
              <a:buNone/>
            </a:pPr>
            <a:r>
              <a:rPr lang="fr-FR" dirty="0"/>
              <a:t>C’est ta vraie photo ?</a:t>
            </a:r>
          </a:p>
          <a:p>
            <a:pPr>
              <a:buFont typeface="Wingdings" panose="05000000000000000000" pitchFamily="2" charset="2"/>
              <a:buChar char="q"/>
            </a:pPr>
            <a:r>
              <a:rPr lang="fr-FR" dirty="0"/>
              <a:t> Oui</a:t>
            </a:r>
          </a:p>
          <a:p>
            <a:pPr>
              <a:buFont typeface="Wingdings" panose="05000000000000000000" pitchFamily="2" charset="2"/>
              <a:buChar char="q"/>
            </a:pPr>
            <a:r>
              <a:rPr lang="fr-FR" dirty="0"/>
              <a:t> Non</a:t>
            </a:r>
          </a:p>
          <a:p>
            <a:pPr>
              <a:buFont typeface="Wingdings" panose="05000000000000000000" pitchFamily="2" charset="2"/>
              <a:buChar char="q"/>
            </a:pPr>
            <a:endParaRPr lang="fr-FR" dirty="0"/>
          </a:p>
        </p:txBody>
      </p:sp>
      <p:pic>
        <p:nvPicPr>
          <p:cNvPr id="5" name="Image 4">
            <a:extLst>
              <a:ext uri="{FF2B5EF4-FFF2-40B4-BE49-F238E27FC236}">
                <a16:creationId xmlns:a16="http://schemas.microsoft.com/office/drawing/2014/main" id="{7A8A1EA7-CECE-42DA-9D0D-7D3B160E7BB4}"/>
              </a:ext>
            </a:extLst>
          </p:cNvPr>
          <p:cNvPicPr>
            <a:picLocks noChangeAspect="1"/>
          </p:cNvPicPr>
          <p:nvPr/>
        </p:nvPicPr>
        <p:blipFill>
          <a:blip r:embed="rId2"/>
          <a:stretch>
            <a:fillRect/>
          </a:stretch>
        </p:blipFill>
        <p:spPr>
          <a:xfrm>
            <a:off x="6296025" y="1562725"/>
            <a:ext cx="5710237" cy="5295275"/>
          </a:xfrm>
          <a:prstGeom prst="rect">
            <a:avLst/>
          </a:prstGeom>
        </p:spPr>
      </p:pic>
    </p:spTree>
    <p:extLst>
      <p:ext uri="{BB962C8B-B14F-4D97-AF65-F5344CB8AC3E}">
        <p14:creationId xmlns:p14="http://schemas.microsoft.com/office/powerpoint/2010/main" val="37062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C4D92-C4A3-413A-8E9A-397BADC2AC38}"/>
              </a:ext>
            </a:extLst>
          </p:cNvPr>
          <p:cNvSpPr>
            <a:spLocks noGrp="1"/>
          </p:cNvSpPr>
          <p:nvPr>
            <p:ph type="title"/>
          </p:nvPr>
        </p:nvSpPr>
        <p:spPr/>
        <p:txBody>
          <a:bodyPr/>
          <a:lstStyle/>
          <a:p>
            <a:r>
              <a:rPr lang="fr-FR" dirty="0"/>
              <a:t>8 - Sur ton/tes profil(s) sur les réseaux sociaux…</a:t>
            </a:r>
          </a:p>
        </p:txBody>
      </p:sp>
      <p:sp>
        <p:nvSpPr>
          <p:cNvPr id="3" name="Espace réservé du contenu 2">
            <a:extLst>
              <a:ext uri="{FF2B5EF4-FFF2-40B4-BE49-F238E27FC236}">
                <a16:creationId xmlns:a16="http://schemas.microsoft.com/office/drawing/2014/main" id="{DA40859E-18F6-4469-9442-18C6F0E66535}"/>
              </a:ext>
            </a:extLst>
          </p:cNvPr>
          <p:cNvSpPr>
            <a:spLocks noGrp="1"/>
          </p:cNvSpPr>
          <p:nvPr>
            <p:ph idx="1"/>
          </p:nvPr>
        </p:nvSpPr>
        <p:spPr/>
        <p:txBody>
          <a:bodyPr/>
          <a:lstStyle/>
          <a:p>
            <a:r>
              <a:rPr lang="fr-FR" dirty="0"/>
              <a:t>C’est ton vrai nom ( ta vraie identité) ?</a:t>
            </a:r>
          </a:p>
          <a:p>
            <a:pPr>
              <a:buFont typeface="Wingdings" panose="05000000000000000000" pitchFamily="2" charset="2"/>
              <a:buChar char="q"/>
            </a:pPr>
            <a:r>
              <a:rPr lang="fr-FR" dirty="0"/>
              <a:t> Oui</a:t>
            </a:r>
          </a:p>
          <a:p>
            <a:pPr>
              <a:buFont typeface="Wingdings" panose="05000000000000000000" pitchFamily="2" charset="2"/>
              <a:buChar char="q"/>
            </a:pPr>
            <a:r>
              <a:rPr lang="fr-FR" dirty="0"/>
              <a:t> Non</a:t>
            </a:r>
          </a:p>
          <a:p>
            <a:pPr>
              <a:buFont typeface="Wingdings" panose="05000000000000000000" pitchFamily="2" charset="2"/>
              <a:buChar char="q"/>
            </a:pPr>
            <a:endParaRPr lang="fr-FR" dirty="0"/>
          </a:p>
        </p:txBody>
      </p:sp>
      <p:pic>
        <p:nvPicPr>
          <p:cNvPr id="5" name="Image 4">
            <a:extLst>
              <a:ext uri="{FF2B5EF4-FFF2-40B4-BE49-F238E27FC236}">
                <a16:creationId xmlns:a16="http://schemas.microsoft.com/office/drawing/2014/main" id="{4F978D75-2649-49E6-8065-4B2152221619}"/>
              </a:ext>
            </a:extLst>
          </p:cNvPr>
          <p:cNvPicPr>
            <a:picLocks noChangeAspect="1"/>
          </p:cNvPicPr>
          <p:nvPr/>
        </p:nvPicPr>
        <p:blipFill>
          <a:blip r:embed="rId2"/>
          <a:stretch>
            <a:fillRect/>
          </a:stretch>
        </p:blipFill>
        <p:spPr>
          <a:xfrm>
            <a:off x="6096000" y="1362075"/>
            <a:ext cx="6000750" cy="5495925"/>
          </a:xfrm>
          <a:prstGeom prst="rect">
            <a:avLst/>
          </a:prstGeom>
        </p:spPr>
      </p:pic>
    </p:spTree>
    <p:extLst>
      <p:ext uri="{BB962C8B-B14F-4D97-AF65-F5344CB8AC3E}">
        <p14:creationId xmlns:p14="http://schemas.microsoft.com/office/powerpoint/2010/main" val="342953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C4D92-C4A3-413A-8E9A-397BADC2AC38}"/>
              </a:ext>
            </a:extLst>
          </p:cNvPr>
          <p:cNvSpPr>
            <a:spLocks noGrp="1"/>
          </p:cNvSpPr>
          <p:nvPr>
            <p:ph type="title"/>
          </p:nvPr>
        </p:nvSpPr>
        <p:spPr/>
        <p:txBody>
          <a:bodyPr/>
          <a:lstStyle/>
          <a:p>
            <a:r>
              <a:rPr lang="fr-FR" dirty="0"/>
              <a:t>9 - Sur ton/tes profil(s) sur les réseaux sociaux…</a:t>
            </a:r>
          </a:p>
        </p:txBody>
      </p:sp>
      <p:sp>
        <p:nvSpPr>
          <p:cNvPr id="3" name="Espace réservé du contenu 2">
            <a:extLst>
              <a:ext uri="{FF2B5EF4-FFF2-40B4-BE49-F238E27FC236}">
                <a16:creationId xmlns:a16="http://schemas.microsoft.com/office/drawing/2014/main" id="{DA40859E-18F6-4469-9442-18C6F0E66535}"/>
              </a:ext>
            </a:extLst>
          </p:cNvPr>
          <p:cNvSpPr>
            <a:spLocks noGrp="1"/>
          </p:cNvSpPr>
          <p:nvPr>
            <p:ph idx="1"/>
          </p:nvPr>
        </p:nvSpPr>
        <p:spPr/>
        <p:txBody>
          <a:bodyPr/>
          <a:lstStyle/>
          <a:p>
            <a:pPr marL="0" indent="0">
              <a:buNone/>
            </a:pPr>
            <a:r>
              <a:rPr lang="fr-FR" dirty="0"/>
              <a:t>Tu as menti sur ton âge ?</a:t>
            </a:r>
          </a:p>
          <a:p>
            <a:pPr>
              <a:buFont typeface="Wingdings" panose="05000000000000000000" pitchFamily="2" charset="2"/>
              <a:buChar char="q"/>
            </a:pPr>
            <a:r>
              <a:rPr lang="fr-FR" dirty="0"/>
              <a:t> Oui</a:t>
            </a:r>
          </a:p>
          <a:p>
            <a:pPr>
              <a:buFont typeface="Wingdings" panose="05000000000000000000" pitchFamily="2" charset="2"/>
              <a:buChar char="q"/>
            </a:pPr>
            <a:r>
              <a:rPr lang="fr-FR" dirty="0"/>
              <a:t> Non</a:t>
            </a:r>
          </a:p>
          <a:p>
            <a:pPr>
              <a:buFont typeface="Wingdings" panose="05000000000000000000" pitchFamily="2" charset="2"/>
              <a:buChar char="q"/>
            </a:pPr>
            <a:endParaRPr lang="fr-FR" dirty="0"/>
          </a:p>
        </p:txBody>
      </p:sp>
      <p:pic>
        <p:nvPicPr>
          <p:cNvPr id="5" name="Image 4">
            <a:extLst>
              <a:ext uri="{FF2B5EF4-FFF2-40B4-BE49-F238E27FC236}">
                <a16:creationId xmlns:a16="http://schemas.microsoft.com/office/drawing/2014/main" id="{12C634BF-CB74-4A8F-8EDA-5562D9427A45}"/>
              </a:ext>
            </a:extLst>
          </p:cNvPr>
          <p:cNvPicPr>
            <a:picLocks noChangeAspect="1"/>
          </p:cNvPicPr>
          <p:nvPr/>
        </p:nvPicPr>
        <p:blipFill>
          <a:blip r:embed="rId3"/>
          <a:stretch>
            <a:fillRect/>
          </a:stretch>
        </p:blipFill>
        <p:spPr>
          <a:xfrm>
            <a:off x="6019800" y="1335024"/>
            <a:ext cx="6019800" cy="5524500"/>
          </a:xfrm>
          <a:prstGeom prst="rect">
            <a:avLst/>
          </a:prstGeom>
        </p:spPr>
      </p:pic>
    </p:spTree>
    <p:extLst>
      <p:ext uri="{BB962C8B-B14F-4D97-AF65-F5344CB8AC3E}">
        <p14:creationId xmlns:p14="http://schemas.microsoft.com/office/powerpoint/2010/main" val="288897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F56F43-87F5-44C7-B8BE-02666136F21A}"/>
              </a:ext>
            </a:extLst>
          </p:cNvPr>
          <p:cNvSpPr>
            <a:spLocks noGrp="1"/>
          </p:cNvSpPr>
          <p:nvPr>
            <p:ph type="title"/>
          </p:nvPr>
        </p:nvSpPr>
        <p:spPr>
          <a:xfrm>
            <a:off x="1024127" y="585216"/>
            <a:ext cx="10148177" cy="1499616"/>
          </a:xfrm>
        </p:spPr>
        <p:txBody>
          <a:bodyPr>
            <a:normAutofit fontScale="90000"/>
          </a:bodyPr>
          <a:lstStyle/>
          <a:p>
            <a:r>
              <a:rPr lang="fr-FR" dirty="0"/>
              <a:t>10 - Selon toi, est-ce simple de supprimer un contenu (photo, texte,...) qu’un autre internaute a posté sur toi sur Internet ?</a:t>
            </a:r>
          </a:p>
        </p:txBody>
      </p:sp>
      <p:sp>
        <p:nvSpPr>
          <p:cNvPr id="3" name="Espace réservé du contenu 2">
            <a:extLst>
              <a:ext uri="{FF2B5EF4-FFF2-40B4-BE49-F238E27FC236}">
                <a16:creationId xmlns:a16="http://schemas.microsoft.com/office/drawing/2014/main" id="{B3C78E35-482A-407E-A730-FEF1E3CB3A50}"/>
              </a:ext>
            </a:extLst>
          </p:cNvPr>
          <p:cNvSpPr>
            <a:spLocks noGrp="1"/>
          </p:cNvSpPr>
          <p:nvPr>
            <p:ph idx="1"/>
          </p:nvPr>
        </p:nvSpPr>
        <p:spPr/>
        <p:txBody>
          <a:bodyPr/>
          <a:lstStyle/>
          <a:p>
            <a:pPr>
              <a:buFont typeface="Wingdings" panose="05000000000000000000" pitchFamily="2" charset="2"/>
              <a:buChar char="q"/>
            </a:pPr>
            <a:r>
              <a:rPr lang="fr-FR" dirty="0"/>
              <a:t> Très simple</a:t>
            </a:r>
          </a:p>
          <a:p>
            <a:pPr>
              <a:buFont typeface="Wingdings" panose="05000000000000000000" pitchFamily="2" charset="2"/>
              <a:buChar char="q"/>
            </a:pPr>
            <a:r>
              <a:rPr lang="fr-FR" dirty="0"/>
              <a:t> Plutôt simple</a:t>
            </a:r>
          </a:p>
          <a:p>
            <a:pPr>
              <a:buFont typeface="Wingdings" panose="05000000000000000000" pitchFamily="2" charset="2"/>
              <a:buChar char="q"/>
            </a:pPr>
            <a:r>
              <a:rPr lang="fr-FR" dirty="0"/>
              <a:t> Assez difficile</a:t>
            </a:r>
          </a:p>
          <a:p>
            <a:pPr>
              <a:buFont typeface="Wingdings" panose="05000000000000000000" pitchFamily="2" charset="2"/>
              <a:buChar char="q"/>
            </a:pPr>
            <a:r>
              <a:rPr lang="fr-FR" dirty="0"/>
              <a:t> Très difficile</a:t>
            </a:r>
          </a:p>
        </p:txBody>
      </p:sp>
      <p:pic>
        <p:nvPicPr>
          <p:cNvPr id="5" name="Image 4">
            <a:extLst>
              <a:ext uri="{FF2B5EF4-FFF2-40B4-BE49-F238E27FC236}">
                <a16:creationId xmlns:a16="http://schemas.microsoft.com/office/drawing/2014/main" id="{3AB5F245-A19E-4701-91AB-18E22BC2EC8D}"/>
              </a:ext>
            </a:extLst>
          </p:cNvPr>
          <p:cNvPicPr>
            <a:picLocks noChangeAspect="1"/>
          </p:cNvPicPr>
          <p:nvPr/>
        </p:nvPicPr>
        <p:blipFill>
          <a:blip r:embed="rId3"/>
          <a:stretch>
            <a:fillRect/>
          </a:stretch>
        </p:blipFill>
        <p:spPr>
          <a:xfrm>
            <a:off x="6860513" y="1860709"/>
            <a:ext cx="5133453" cy="4873942"/>
          </a:xfrm>
          <a:prstGeom prst="rect">
            <a:avLst/>
          </a:prstGeom>
        </p:spPr>
      </p:pic>
    </p:spTree>
    <p:extLst>
      <p:ext uri="{BB962C8B-B14F-4D97-AF65-F5344CB8AC3E}">
        <p14:creationId xmlns:p14="http://schemas.microsoft.com/office/powerpoint/2010/main" val="26635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B73EB9-36F7-44D7-B286-E14270CC0D11}"/>
              </a:ext>
            </a:extLst>
          </p:cNvPr>
          <p:cNvSpPr>
            <a:spLocks noGrp="1"/>
          </p:cNvSpPr>
          <p:nvPr>
            <p:ph type="title"/>
          </p:nvPr>
        </p:nvSpPr>
        <p:spPr>
          <a:xfrm>
            <a:off x="457200" y="4960138"/>
            <a:ext cx="7772400" cy="1463040"/>
          </a:xfrm>
        </p:spPr>
        <p:txBody>
          <a:bodyPr anchor="ctr">
            <a:normAutofit/>
          </a:bodyPr>
          <a:lstStyle/>
          <a:p>
            <a:r>
              <a:rPr lang="fr-FR" dirty="0"/>
              <a:t>Les 10 conseils de la Cnil pour rester net sur le web</a:t>
            </a:r>
          </a:p>
        </p:txBody>
      </p:sp>
      <p:pic>
        <p:nvPicPr>
          <p:cNvPr id="3" name="Image 2">
            <a:extLst>
              <a:ext uri="{FF2B5EF4-FFF2-40B4-BE49-F238E27FC236}">
                <a16:creationId xmlns:a16="http://schemas.microsoft.com/office/drawing/2014/main" id="{BCBF9AFC-D86E-4DD1-98DB-608F5E90F7EA}"/>
              </a:ext>
            </a:extLst>
          </p:cNvPr>
          <p:cNvPicPr>
            <a:picLocks noChangeAspect="1"/>
          </p:cNvPicPr>
          <p:nvPr/>
        </p:nvPicPr>
        <p:blipFill>
          <a:blip r:embed="rId3"/>
          <a:stretch>
            <a:fillRect/>
          </a:stretch>
        </p:blipFill>
        <p:spPr>
          <a:xfrm>
            <a:off x="1633989" y="-1"/>
            <a:ext cx="8920974" cy="4572000"/>
          </a:xfrm>
          <a:prstGeom prst="rect">
            <a:avLst/>
          </a:prstGeom>
          <a:noFill/>
        </p:spPr>
      </p:pic>
      <p:sp>
        <p:nvSpPr>
          <p:cNvPr id="9" name="Text Placeholder 3">
            <a:extLst>
              <a:ext uri="{FF2B5EF4-FFF2-40B4-BE49-F238E27FC236}">
                <a16:creationId xmlns:a16="http://schemas.microsoft.com/office/drawing/2014/main" id="{61F71CA5-EB6D-435F-8B27-E06F83702441}"/>
              </a:ext>
            </a:extLst>
          </p:cNvPr>
          <p:cNvSpPr>
            <a:spLocks noGrp="1"/>
          </p:cNvSpPr>
          <p:nvPr>
            <p:ph type="body" sz="half" idx="2"/>
          </p:nvPr>
        </p:nvSpPr>
        <p:spPr>
          <a:xfrm>
            <a:off x="8610600" y="4960138"/>
            <a:ext cx="3200400" cy="1463040"/>
          </a:xfrm>
        </p:spPr>
        <p:txBody>
          <a:bodyPr anchor="ctr">
            <a:normAutofit/>
          </a:bodyPr>
          <a:lstStyle/>
          <a:p>
            <a:r>
              <a:rPr lang="en-US" dirty="0" err="1"/>
              <a:t>Etape</a:t>
            </a:r>
            <a:r>
              <a:rPr lang="en-US" dirty="0"/>
              <a:t> 2</a:t>
            </a:r>
          </a:p>
        </p:txBody>
      </p:sp>
    </p:spTree>
    <p:extLst>
      <p:ext uri="{BB962C8B-B14F-4D97-AF65-F5344CB8AC3E}">
        <p14:creationId xmlns:p14="http://schemas.microsoft.com/office/powerpoint/2010/main" val="323421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472B2-A3BE-47E2-B800-E6E7689BC179}"/>
              </a:ext>
            </a:extLst>
          </p:cNvPr>
          <p:cNvSpPr>
            <a:spLocks noGrp="1"/>
          </p:cNvSpPr>
          <p:nvPr>
            <p:ph type="title"/>
          </p:nvPr>
        </p:nvSpPr>
        <p:spPr/>
        <p:txBody>
          <a:bodyPr/>
          <a:lstStyle/>
          <a:p>
            <a:r>
              <a:rPr lang="fr-FR" dirty="0"/>
              <a:t>Consignes enseignant</a:t>
            </a:r>
          </a:p>
        </p:txBody>
      </p:sp>
      <p:sp>
        <p:nvSpPr>
          <p:cNvPr id="3" name="Espace réservé du contenu 2">
            <a:extLst>
              <a:ext uri="{FF2B5EF4-FFF2-40B4-BE49-F238E27FC236}">
                <a16:creationId xmlns:a16="http://schemas.microsoft.com/office/drawing/2014/main" id="{2B88D445-F1B1-4995-B024-6AA5D05858A0}"/>
              </a:ext>
            </a:extLst>
          </p:cNvPr>
          <p:cNvSpPr>
            <a:spLocks noGrp="1"/>
          </p:cNvSpPr>
          <p:nvPr>
            <p:ph idx="1"/>
          </p:nvPr>
        </p:nvSpPr>
        <p:spPr>
          <a:xfrm>
            <a:off x="1024128" y="2084832"/>
            <a:ext cx="10555501" cy="4256116"/>
          </a:xfrm>
        </p:spPr>
        <p:txBody>
          <a:bodyPr/>
          <a:lstStyle/>
          <a:p>
            <a:pPr>
              <a:buFont typeface="Wingdings" panose="05000000000000000000" pitchFamily="2" charset="2"/>
              <a:buChar char="Ø"/>
            </a:pPr>
            <a:r>
              <a:rPr lang="fr-FR" dirty="0"/>
              <a:t>A partir de l’infographie de la CNIL discuter chaque diapositive avec les élèves </a:t>
            </a:r>
          </a:p>
          <a:p>
            <a:pPr>
              <a:buFont typeface="Wingdings" panose="05000000000000000000" pitchFamily="2" charset="2"/>
              <a:buChar char="Ø"/>
            </a:pPr>
            <a:r>
              <a:rPr lang="fr-FR" dirty="0"/>
              <a:t>Remue-méninges et questionnement </a:t>
            </a:r>
          </a:p>
        </p:txBody>
      </p:sp>
    </p:spTree>
    <p:extLst>
      <p:ext uri="{BB962C8B-B14F-4D97-AF65-F5344CB8AC3E}">
        <p14:creationId xmlns:p14="http://schemas.microsoft.com/office/powerpoint/2010/main" val="757062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A067B46-050F-47AF-A855-B02172083121}"/>
              </a:ext>
            </a:extLst>
          </p:cNvPr>
          <p:cNvPicPr>
            <a:picLocks noChangeAspect="1"/>
          </p:cNvPicPr>
          <p:nvPr/>
        </p:nvPicPr>
        <p:blipFill>
          <a:blip r:embed="rId3"/>
          <a:stretch>
            <a:fillRect/>
          </a:stretch>
        </p:blipFill>
        <p:spPr>
          <a:xfrm>
            <a:off x="3649287" y="4659"/>
            <a:ext cx="4912821" cy="6875828"/>
          </a:xfrm>
          <a:prstGeom prst="rect">
            <a:avLst/>
          </a:prstGeom>
        </p:spPr>
      </p:pic>
    </p:spTree>
    <p:extLst>
      <p:ext uri="{BB962C8B-B14F-4D97-AF65-F5344CB8AC3E}">
        <p14:creationId xmlns:p14="http://schemas.microsoft.com/office/powerpoint/2010/main" val="315488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1FDDE-6052-4EF6-BDE1-7770EDA91D5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70AD137-77DA-4666-8C33-5FBECD1E4FEF}"/>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1E59DCE-7D9A-4E6E-BF65-D610972D88CE}"/>
              </a:ext>
            </a:extLst>
          </p:cNvPr>
          <p:cNvPicPr>
            <a:picLocks noChangeAspect="1"/>
          </p:cNvPicPr>
          <p:nvPr/>
        </p:nvPicPr>
        <p:blipFill>
          <a:blip r:embed="rId3"/>
          <a:stretch>
            <a:fillRect/>
          </a:stretch>
        </p:blipFill>
        <p:spPr>
          <a:xfrm>
            <a:off x="3600450" y="1000125"/>
            <a:ext cx="4991100" cy="4857750"/>
          </a:xfrm>
          <a:prstGeom prst="rect">
            <a:avLst/>
          </a:prstGeom>
        </p:spPr>
      </p:pic>
    </p:spTree>
    <p:extLst>
      <p:ext uri="{BB962C8B-B14F-4D97-AF65-F5344CB8AC3E}">
        <p14:creationId xmlns:p14="http://schemas.microsoft.com/office/powerpoint/2010/main" val="90444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472B2-A3BE-47E2-B800-E6E7689BC179}"/>
              </a:ext>
            </a:extLst>
          </p:cNvPr>
          <p:cNvSpPr>
            <a:spLocks noGrp="1"/>
          </p:cNvSpPr>
          <p:nvPr>
            <p:ph type="title"/>
          </p:nvPr>
        </p:nvSpPr>
        <p:spPr/>
        <p:txBody>
          <a:bodyPr/>
          <a:lstStyle/>
          <a:p>
            <a:r>
              <a:rPr lang="fr-FR" dirty="0"/>
              <a:t>Consignes enseignant</a:t>
            </a:r>
          </a:p>
        </p:txBody>
      </p:sp>
      <p:sp>
        <p:nvSpPr>
          <p:cNvPr id="3" name="Espace réservé du contenu 2">
            <a:extLst>
              <a:ext uri="{FF2B5EF4-FFF2-40B4-BE49-F238E27FC236}">
                <a16:creationId xmlns:a16="http://schemas.microsoft.com/office/drawing/2014/main" id="{2B88D445-F1B1-4995-B024-6AA5D05858A0}"/>
              </a:ext>
            </a:extLst>
          </p:cNvPr>
          <p:cNvSpPr>
            <a:spLocks noGrp="1"/>
          </p:cNvSpPr>
          <p:nvPr>
            <p:ph idx="1"/>
          </p:nvPr>
        </p:nvSpPr>
        <p:spPr/>
        <p:txBody>
          <a:bodyPr/>
          <a:lstStyle/>
          <a:p>
            <a:pPr>
              <a:buFont typeface="Wingdings" panose="05000000000000000000" pitchFamily="2" charset="2"/>
              <a:buChar char="Ø"/>
            </a:pPr>
            <a:r>
              <a:rPr lang="fr-FR" dirty="0"/>
              <a:t> Vous devez lancer le quizz via le lien suivant </a:t>
            </a:r>
            <a:r>
              <a:rPr lang="fr-FR" dirty="0">
                <a:hlinkClick r:id="rId2"/>
              </a:rPr>
              <a:t>http://www.quizzoodle.com/session/a37fe223d1004e20910a1104de77272e</a:t>
            </a:r>
            <a:endParaRPr lang="fr-FR" dirty="0"/>
          </a:p>
          <a:p>
            <a:pPr>
              <a:buFont typeface="Wingdings" panose="05000000000000000000" pitchFamily="2" charset="2"/>
              <a:buChar char="Ø"/>
            </a:pPr>
            <a:endParaRPr lang="fr-FR" dirty="0"/>
          </a:p>
          <a:p>
            <a:pPr>
              <a:buFont typeface="Wingdings" panose="05000000000000000000" pitchFamily="2" charset="2"/>
              <a:buChar char="Ø"/>
            </a:pPr>
            <a:r>
              <a:rPr lang="fr-FR" dirty="0"/>
              <a:t>Pour cela cliquer sur « débuter une nouvelle session » </a:t>
            </a:r>
          </a:p>
          <a:p>
            <a:pPr>
              <a:buFont typeface="Wingdings" panose="05000000000000000000" pitchFamily="2" charset="2"/>
              <a:buChar char="Ø"/>
            </a:pPr>
            <a:r>
              <a:rPr lang="fr-FR" dirty="0"/>
              <a:t>Les élèves doivent lire « </a:t>
            </a:r>
            <a:r>
              <a:rPr lang="fr-FR" dirty="0" err="1"/>
              <a:t>QRCode</a:t>
            </a:r>
            <a:r>
              <a:rPr lang="fr-FR" dirty="0"/>
              <a:t> » pour répondre sur leur téléphone (sans login ni MDP) ou entrer le code d’accès de votre session</a:t>
            </a:r>
          </a:p>
          <a:p>
            <a:pPr>
              <a:buFont typeface="Wingdings" panose="05000000000000000000" pitchFamily="2" charset="2"/>
              <a:buChar char="Ø"/>
            </a:pPr>
            <a:r>
              <a:rPr lang="fr-FR" dirty="0"/>
              <a:t>Cliquer sur « start session »</a:t>
            </a:r>
          </a:p>
          <a:p>
            <a:pPr>
              <a:buFont typeface="Wingdings" panose="05000000000000000000" pitchFamily="2" charset="2"/>
              <a:buChar char="Ø"/>
            </a:pPr>
            <a:r>
              <a:rPr lang="fr-FR" dirty="0"/>
              <a:t>Projeter les questions au tableau </a:t>
            </a:r>
          </a:p>
          <a:p>
            <a:pPr>
              <a:buFont typeface="Wingdings" panose="05000000000000000000" pitchFamily="2" charset="2"/>
              <a:buChar char="Ø"/>
            </a:pPr>
            <a:r>
              <a:rPr lang="fr-FR" dirty="0"/>
              <a:t>Les élèves ont 30 secondes pour répondre</a:t>
            </a:r>
          </a:p>
        </p:txBody>
      </p:sp>
    </p:spTree>
    <p:extLst>
      <p:ext uri="{BB962C8B-B14F-4D97-AF65-F5344CB8AC3E}">
        <p14:creationId xmlns:p14="http://schemas.microsoft.com/office/powerpoint/2010/main" val="72334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3B800-2CE6-4B65-BC05-C4C6B1B9CE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BAE3EDB-FF0B-4BA8-8904-C22901D1959A}"/>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5E1EDB02-0646-4DC9-B1A8-6C647E454C58}"/>
              </a:ext>
            </a:extLst>
          </p:cNvPr>
          <p:cNvPicPr>
            <a:picLocks noChangeAspect="1"/>
          </p:cNvPicPr>
          <p:nvPr/>
        </p:nvPicPr>
        <p:blipFill>
          <a:blip r:embed="rId3"/>
          <a:stretch>
            <a:fillRect/>
          </a:stretch>
        </p:blipFill>
        <p:spPr>
          <a:xfrm>
            <a:off x="3662362" y="1176337"/>
            <a:ext cx="4867275" cy="4505325"/>
          </a:xfrm>
          <a:prstGeom prst="rect">
            <a:avLst/>
          </a:prstGeom>
        </p:spPr>
      </p:pic>
    </p:spTree>
    <p:extLst>
      <p:ext uri="{BB962C8B-B14F-4D97-AF65-F5344CB8AC3E}">
        <p14:creationId xmlns:p14="http://schemas.microsoft.com/office/powerpoint/2010/main" val="4221855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1D193-3B1F-4D17-8510-603DE476C3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7DB080-44AF-4FF8-B627-EC84B1236001}"/>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4758E63A-4FD0-4299-AA54-9D312F9D8356}"/>
              </a:ext>
            </a:extLst>
          </p:cNvPr>
          <p:cNvPicPr>
            <a:picLocks noChangeAspect="1"/>
          </p:cNvPicPr>
          <p:nvPr/>
        </p:nvPicPr>
        <p:blipFill>
          <a:blip r:embed="rId3"/>
          <a:stretch>
            <a:fillRect/>
          </a:stretch>
        </p:blipFill>
        <p:spPr>
          <a:xfrm>
            <a:off x="3929062" y="1176337"/>
            <a:ext cx="4333875" cy="4505325"/>
          </a:xfrm>
          <a:prstGeom prst="rect">
            <a:avLst/>
          </a:prstGeom>
        </p:spPr>
      </p:pic>
    </p:spTree>
    <p:extLst>
      <p:ext uri="{BB962C8B-B14F-4D97-AF65-F5344CB8AC3E}">
        <p14:creationId xmlns:p14="http://schemas.microsoft.com/office/powerpoint/2010/main" val="192145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1D193-3B1F-4D17-8510-603DE476C3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7DB080-44AF-4FF8-B627-EC84B1236001}"/>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110CE9C8-A6A8-4625-A956-097C80F19068}"/>
              </a:ext>
            </a:extLst>
          </p:cNvPr>
          <p:cNvPicPr>
            <a:picLocks noChangeAspect="1"/>
          </p:cNvPicPr>
          <p:nvPr/>
        </p:nvPicPr>
        <p:blipFill>
          <a:blip r:embed="rId3"/>
          <a:stretch>
            <a:fillRect/>
          </a:stretch>
        </p:blipFill>
        <p:spPr>
          <a:xfrm>
            <a:off x="3762375" y="1319212"/>
            <a:ext cx="4667250" cy="4219575"/>
          </a:xfrm>
          <a:prstGeom prst="rect">
            <a:avLst/>
          </a:prstGeom>
        </p:spPr>
      </p:pic>
    </p:spTree>
    <p:extLst>
      <p:ext uri="{BB962C8B-B14F-4D97-AF65-F5344CB8AC3E}">
        <p14:creationId xmlns:p14="http://schemas.microsoft.com/office/powerpoint/2010/main" val="63914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1D193-3B1F-4D17-8510-603DE476C3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7DB080-44AF-4FF8-B627-EC84B1236001}"/>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3C826DB2-0BCC-4634-9432-1A69DF96A667}"/>
              </a:ext>
            </a:extLst>
          </p:cNvPr>
          <p:cNvPicPr>
            <a:picLocks noChangeAspect="1"/>
          </p:cNvPicPr>
          <p:nvPr/>
        </p:nvPicPr>
        <p:blipFill>
          <a:blip r:embed="rId3"/>
          <a:stretch>
            <a:fillRect/>
          </a:stretch>
        </p:blipFill>
        <p:spPr>
          <a:xfrm>
            <a:off x="3719512" y="1381125"/>
            <a:ext cx="4752975" cy="4095750"/>
          </a:xfrm>
          <a:prstGeom prst="rect">
            <a:avLst/>
          </a:prstGeom>
        </p:spPr>
      </p:pic>
    </p:spTree>
    <p:extLst>
      <p:ext uri="{BB962C8B-B14F-4D97-AF65-F5344CB8AC3E}">
        <p14:creationId xmlns:p14="http://schemas.microsoft.com/office/powerpoint/2010/main" val="160092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1D193-3B1F-4D17-8510-603DE476C3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7DB080-44AF-4FF8-B627-EC84B1236001}"/>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C107466F-7614-41BA-B53F-CC7E7472517E}"/>
              </a:ext>
            </a:extLst>
          </p:cNvPr>
          <p:cNvPicPr>
            <a:picLocks noChangeAspect="1"/>
          </p:cNvPicPr>
          <p:nvPr/>
        </p:nvPicPr>
        <p:blipFill>
          <a:blip r:embed="rId3"/>
          <a:stretch>
            <a:fillRect/>
          </a:stretch>
        </p:blipFill>
        <p:spPr>
          <a:xfrm>
            <a:off x="3843337" y="1352550"/>
            <a:ext cx="4505325" cy="4152900"/>
          </a:xfrm>
          <a:prstGeom prst="rect">
            <a:avLst/>
          </a:prstGeom>
        </p:spPr>
      </p:pic>
    </p:spTree>
    <p:extLst>
      <p:ext uri="{BB962C8B-B14F-4D97-AF65-F5344CB8AC3E}">
        <p14:creationId xmlns:p14="http://schemas.microsoft.com/office/powerpoint/2010/main" val="1361982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1D193-3B1F-4D17-8510-603DE476C3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7DB080-44AF-4FF8-B627-EC84B1236001}"/>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4F210BBC-D077-4895-9BDC-E3AC2031D70B}"/>
              </a:ext>
            </a:extLst>
          </p:cNvPr>
          <p:cNvPicPr>
            <a:picLocks noChangeAspect="1"/>
          </p:cNvPicPr>
          <p:nvPr/>
        </p:nvPicPr>
        <p:blipFill>
          <a:blip r:embed="rId3"/>
          <a:stretch>
            <a:fillRect/>
          </a:stretch>
        </p:blipFill>
        <p:spPr>
          <a:xfrm>
            <a:off x="4014787" y="1566862"/>
            <a:ext cx="4162425" cy="3724275"/>
          </a:xfrm>
          <a:prstGeom prst="rect">
            <a:avLst/>
          </a:prstGeom>
        </p:spPr>
      </p:pic>
    </p:spTree>
    <p:extLst>
      <p:ext uri="{BB962C8B-B14F-4D97-AF65-F5344CB8AC3E}">
        <p14:creationId xmlns:p14="http://schemas.microsoft.com/office/powerpoint/2010/main" val="3845654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1D193-3B1F-4D17-8510-603DE476C3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7DB080-44AF-4FF8-B627-EC84B1236001}"/>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498DEB00-38F3-4F7D-B519-208C772AA627}"/>
              </a:ext>
            </a:extLst>
          </p:cNvPr>
          <p:cNvPicPr>
            <a:picLocks noChangeAspect="1"/>
          </p:cNvPicPr>
          <p:nvPr/>
        </p:nvPicPr>
        <p:blipFill>
          <a:blip r:embed="rId3"/>
          <a:stretch>
            <a:fillRect/>
          </a:stretch>
        </p:blipFill>
        <p:spPr>
          <a:xfrm>
            <a:off x="3900487" y="981075"/>
            <a:ext cx="4391025" cy="4895850"/>
          </a:xfrm>
          <a:prstGeom prst="rect">
            <a:avLst/>
          </a:prstGeom>
        </p:spPr>
      </p:pic>
    </p:spTree>
    <p:extLst>
      <p:ext uri="{BB962C8B-B14F-4D97-AF65-F5344CB8AC3E}">
        <p14:creationId xmlns:p14="http://schemas.microsoft.com/office/powerpoint/2010/main" val="2984666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1D193-3B1F-4D17-8510-603DE476C3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7DB080-44AF-4FF8-B627-EC84B1236001}"/>
              </a:ext>
            </a:extLst>
          </p:cNvPr>
          <p:cNvSpPr>
            <a:spLocks noGrp="1"/>
          </p:cNvSpPr>
          <p:nvPr>
            <p:ph idx="1"/>
          </p:nvPr>
        </p:nvSpPr>
        <p:spPr/>
        <p:txBody>
          <a:bodyPr/>
          <a:lstStyle/>
          <a:p>
            <a:endParaRPr lang="fr-FR"/>
          </a:p>
        </p:txBody>
      </p:sp>
      <p:pic>
        <p:nvPicPr>
          <p:cNvPr id="7" name="Image 6">
            <a:extLst>
              <a:ext uri="{FF2B5EF4-FFF2-40B4-BE49-F238E27FC236}">
                <a16:creationId xmlns:a16="http://schemas.microsoft.com/office/drawing/2014/main" id="{545F7E22-D49B-4275-AA8B-88795D817D0C}"/>
              </a:ext>
            </a:extLst>
          </p:cNvPr>
          <p:cNvPicPr>
            <a:picLocks noChangeAspect="1"/>
          </p:cNvPicPr>
          <p:nvPr/>
        </p:nvPicPr>
        <p:blipFill>
          <a:blip r:embed="rId3"/>
          <a:stretch>
            <a:fillRect/>
          </a:stretch>
        </p:blipFill>
        <p:spPr>
          <a:xfrm>
            <a:off x="3824287" y="1076325"/>
            <a:ext cx="4543425" cy="4705350"/>
          </a:xfrm>
          <a:prstGeom prst="rect">
            <a:avLst/>
          </a:prstGeom>
        </p:spPr>
      </p:pic>
    </p:spTree>
    <p:extLst>
      <p:ext uri="{BB962C8B-B14F-4D97-AF65-F5344CB8AC3E}">
        <p14:creationId xmlns:p14="http://schemas.microsoft.com/office/powerpoint/2010/main" val="55833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1D193-3B1F-4D17-8510-603DE476C3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7DB080-44AF-4FF8-B627-EC84B1236001}"/>
              </a:ext>
            </a:extLst>
          </p:cNvPr>
          <p:cNvSpPr>
            <a:spLocks noGrp="1"/>
          </p:cNvSpPr>
          <p:nvPr>
            <p:ph idx="1"/>
          </p:nvPr>
        </p:nvSpPr>
        <p:spPr/>
        <p:txBody>
          <a:bodyPr/>
          <a:lstStyle/>
          <a:p>
            <a:endParaRPr lang="fr-FR"/>
          </a:p>
        </p:txBody>
      </p:sp>
      <p:pic>
        <p:nvPicPr>
          <p:cNvPr id="7" name="Image 6">
            <a:extLst>
              <a:ext uri="{FF2B5EF4-FFF2-40B4-BE49-F238E27FC236}">
                <a16:creationId xmlns:a16="http://schemas.microsoft.com/office/drawing/2014/main" id="{4A0BC132-B8C0-444A-A982-4B8D7AB3E1E5}"/>
              </a:ext>
            </a:extLst>
          </p:cNvPr>
          <p:cNvPicPr>
            <a:picLocks noChangeAspect="1"/>
          </p:cNvPicPr>
          <p:nvPr/>
        </p:nvPicPr>
        <p:blipFill>
          <a:blip r:embed="rId3"/>
          <a:stretch>
            <a:fillRect/>
          </a:stretch>
        </p:blipFill>
        <p:spPr>
          <a:xfrm>
            <a:off x="3800475" y="1490662"/>
            <a:ext cx="4591050" cy="3876675"/>
          </a:xfrm>
          <a:prstGeom prst="rect">
            <a:avLst/>
          </a:prstGeom>
        </p:spPr>
      </p:pic>
    </p:spTree>
    <p:extLst>
      <p:ext uri="{BB962C8B-B14F-4D97-AF65-F5344CB8AC3E}">
        <p14:creationId xmlns:p14="http://schemas.microsoft.com/office/powerpoint/2010/main" val="2078053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C9FB87-4F07-47DE-AFB7-697EF7D0A80B}"/>
              </a:ext>
            </a:extLst>
          </p:cNvPr>
          <p:cNvSpPr>
            <a:spLocks noGrp="1"/>
          </p:cNvSpPr>
          <p:nvPr>
            <p:ph type="title"/>
          </p:nvPr>
        </p:nvSpPr>
        <p:spPr/>
        <p:txBody>
          <a:bodyPr/>
          <a:lstStyle/>
          <a:p>
            <a:r>
              <a:rPr lang="fr-FR" dirty="0"/>
              <a:t>Ressources </a:t>
            </a:r>
          </a:p>
        </p:txBody>
      </p:sp>
      <p:sp>
        <p:nvSpPr>
          <p:cNvPr id="3" name="Espace réservé du contenu 2">
            <a:extLst>
              <a:ext uri="{FF2B5EF4-FFF2-40B4-BE49-F238E27FC236}">
                <a16:creationId xmlns:a16="http://schemas.microsoft.com/office/drawing/2014/main" id="{0F04D689-921A-4A03-8C78-31C6509BCF2C}"/>
              </a:ext>
            </a:extLst>
          </p:cNvPr>
          <p:cNvSpPr>
            <a:spLocks noGrp="1"/>
          </p:cNvSpPr>
          <p:nvPr>
            <p:ph idx="1"/>
          </p:nvPr>
        </p:nvSpPr>
        <p:spPr/>
        <p:txBody>
          <a:bodyPr/>
          <a:lstStyle/>
          <a:p>
            <a:r>
              <a:rPr lang="fr-FR" dirty="0"/>
              <a:t>Infographie des 10 conseils pour rester net sur le web</a:t>
            </a:r>
          </a:p>
          <a:p>
            <a:r>
              <a:rPr lang="fr-FR" dirty="0">
                <a:hlinkClick r:id="rId3"/>
              </a:rPr>
              <a:t>https://www.educnum.fr/sites/default/files/atoms/files/10_conseils_pour_rester_net_sur_le_web_-_a2.pdf</a:t>
            </a:r>
            <a:endParaRPr lang="fr-FR" dirty="0"/>
          </a:p>
          <a:p>
            <a:endParaRPr lang="fr-FR" dirty="0"/>
          </a:p>
          <a:p>
            <a:r>
              <a:rPr lang="fr-FR" dirty="0"/>
              <a:t>Enquête sur les pratiques numériques des 11-18 ans</a:t>
            </a:r>
          </a:p>
          <a:p>
            <a:r>
              <a:rPr lang="fr-FR" dirty="0">
                <a:hlinkClick r:id="rId4"/>
              </a:rPr>
              <a:t>https://www.educnum.fr/sites/default/files/atoms/files/enquete_sur_les_pratiques_numeriques_des_11-18_ans.pdf</a:t>
            </a:r>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67539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133BC0B-AE5F-4F5D-839F-94AB15183901}"/>
              </a:ext>
            </a:extLst>
          </p:cNvPr>
          <p:cNvPicPr>
            <a:picLocks noChangeAspect="1"/>
          </p:cNvPicPr>
          <p:nvPr/>
        </p:nvPicPr>
        <p:blipFill>
          <a:blip r:embed="rId2"/>
          <a:stretch>
            <a:fillRect/>
          </a:stretch>
        </p:blipFill>
        <p:spPr>
          <a:xfrm>
            <a:off x="405364" y="114300"/>
            <a:ext cx="5492141" cy="6457950"/>
          </a:xfrm>
          <a:prstGeom prst="rect">
            <a:avLst/>
          </a:prstGeom>
        </p:spPr>
      </p:pic>
      <p:pic>
        <p:nvPicPr>
          <p:cNvPr id="9" name="Image 8">
            <a:extLst>
              <a:ext uri="{FF2B5EF4-FFF2-40B4-BE49-F238E27FC236}">
                <a16:creationId xmlns:a16="http://schemas.microsoft.com/office/drawing/2014/main" id="{A0D524A5-CBB5-46FE-9EAB-5C079C555B2D}"/>
              </a:ext>
            </a:extLst>
          </p:cNvPr>
          <p:cNvPicPr>
            <a:picLocks noChangeAspect="1"/>
          </p:cNvPicPr>
          <p:nvPr/>
        </p:nvPicPr>
        <p:blipFill>
          <a:blip r:embed="rId3"/>
          <a:stretch>
            <a:fillRect/>
          </a:stretch>
        </p:blipFill>
        <p:spPr>
          <a:xfrm>
            <a:off x="5541555" y="1890713"/>
            <a:ext cx="6374219" cy="1538287"/>
          </a:xfrm>
          <a:prstGeom prst="rect">
            <a:avLst/>
          </a:prstGeom>
        </p:spPr>
      </p:pic>
      <p:sp>
        <p:nvSpPr>
          <p:cNvPr id="10" name="ZoneTexte 9">
            <a:extLst>
              <a:ext uri="{FF2B5EF4-FFF2-40B4-BE49-F238E27FC236}">
                <a16:creationId xmlns:a16="http://schemas.microsoft.com/office/drawing/2014/main" id="{1C61A65D-8DEF-4347-99F0-47056BA1F2E4}"/>
              </a:ext>
            </a:extLst>
          </p:cNvPr>
          <p:cNvSpPr txBox="1"/>
          <p:nvPr/>
        </p:nvSpPr>
        <p:spPr>
          <a:xfrm>
            <a:off x="6756989" y="596438"/>
            <a:ext cx="1971675" cy="1754326"/>
          </a:xfrm>
          <a:prstGeom prst="rect">
            <a:avLst/>
          </a:prstGeom>
          <a:noFill/>
        </p:spPr>
        <p:txBody>
          <a:bodyPr wrap="square" rtlCol="0">
            <a:spAutoFit/>
          </a:bodyPr>
          <a:lstStyle/>
          <a:p>
            <a:r>
              <a:rPr lang="fr-FR" dirty="0" err="1"/>
              <a:t>Qrcode</a:t>
            </a:r>
            <a:endParaRPr lang="fr-FR" dirty="0"/>
          </a:p>
          <a:p>
            <a:endParaRPr lang="fr-FR" dirty="0"/>
          </a:p>
          <a:p>
            <a:pPr algn="ctr"/>
            <a:r>
              <a:rPr lang="fr-FR" dirty="0"/>
              <a:t> ou</a:t>
            </a:r>
          </a:p>
          <a:p>
            <a:pPr algn="ctr"/>
            <a:endParaRPr lang="fr-FR" dirty="0"/>
          </a:p>
          <a:p>
            <a:pPr algn="r"/>
            <a:r>
              <a:rPr lang="fr-FR" dirty="0"/>
              <a:t>Code d’accès</a:t>
            </a:r>
          </a:p>
          <a:p>
            <a:endParaRPr lang="fr-FR" dirty="0"/>
          </a:p>
        </p:txBody>
      </p:sp>
    </p:spTree>
    <p:extLst>
      <p:ext uri="{BB962C8B-B14F-4D97-AF65-F5344CB8AC3E}">
        <p14:creationId xmlns:p14="http://schemas.microsoft.com/office/powerpoint/2010/main" val="167244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919D0-F177-4BBA-9A0B-DBA69E2ED764}"/>
              </a:ext>
            </a:extLst>
          </p:cNvPr>
          <p:cNvSpPr>
            <a:spLocks noGrp="1"/>
          </p:cNvSpPr>
          <p:nvPr>
            <p:ph type="title"/>
          </p:nvPr>
        </p:nvSpPr>
        <p:spPr>
          <a:xfrm>
            <a:off x="1024128" y="585216"/>
            <a:ext cx="9720072" cy="1499616"/>
          </a:xfrm>
        </p:spPr>
        <p:txBody>
          <a:bodyPr rtlCol="0">
            <a:normAutofit/>
          </a:bodyPr>
          <a:lstStyle/>
          <a:p>
            <a:r>
              <a:rPr lang="fr-FR" dirty="0"/>
              <a:t>GÉNÉRATION NUMÉRIQUE - CNIL</a:t>
            </a:r>
          </a:p>
        </p:txBody>
      </p:sp>
      <p:graphicFrame>
        <p:nvGraphicFramePr>
          <p:cNvPr id="5" name="Espace réservé du contenu 2" descr="Espace réservé du graphique SmartArt">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73631782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74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B73EB9-36F7-44D7-B286-E14270CC0D11}"/>
              </a:ext>
            </a:extLst>
          </p:cNvPr>
          <p:cNvSpPr>
            <a:spLocks noGrp="1"/>
          </p:cNvSpPr>
          <p:nvPr>
            <p:ph type="title"/>
          </p:nvPr>
        </p:nvSpPr>
        <p:spPr>
          <a:xfrm>
            <a:off x="457200" y="4960138"/>
            <a:ext cx="7772400" cy="1463040"/>
          </a:xfrm>
        </p:spPr>
        <p:txBody>
          <a:bodyPr anchor="ctr">
            <a:normAutofit/>
          </a:bodyPr>
          <a:lstStyle/>
          <a:p>
            <a:r>
              <a:rPr lang="fr-FR" dirty="0"/>
              <a:t>L’enquête sur  la protection des données</a:t>
            </a:r>
          </a:p>
        </p:txBody>
      </p:sp>
      <p:pic>
        <p:nvPicPr>
          <p:cNvPr id="5" name="Picture 4" descr="Verrou sur la carte mère de l’ordinateur">
            <a:extLst>
              <a:ext uri="{FF2B5EF4-FFF2-40B4-BE49-F238E27FC236}">
                <a16:creationId xmlns:a16="http://schemas.microsoft.com/office/drawing/2014/main" id="{D3976860-B74B-4971-8830-4AD1F96FC69C}"/>
              </a:ext>
            </a:extLst>
          </p:cNvPr>
          <p:cNvPicPr>
            <a:picLocks noChangeAspect="1"/>
          </p:cNvPicPr>
          <p:nvPr/>
        </p:nvPicPr>
        <p:blipFill rotWithShape="1">
          <a:blip r:embed="rId2"/>
          <a:srcRect t="13957" r="-1" b="29848"/>
          <a:stretch/>
        </p:blipFill>
        <p:spPr>
          <a:xfrm>
            <a:off x="20" y="-1"/>
            <a:ext cx="12188932" cy="4572000"/>
          </a:xfrm>
          <a:prstGeom prst="rect">
            <a:avLst/>
          </a:prstGeom>
          <a:noFill/>
        </p:spPr>
      </p:pic>
      <p:sp>
        <p:nvSpPr>
          <p:cNvPr id="9" name="Text Placeholder 3">
            <a:extLst>
              <a:ext uri="{FF2B5EF4-FFF2-40B4-BE49-F238E27FC236}">
                <a16:creationId xmlns:a16="http://schemas.microsoft.com/office/drawing/2014/main" id="{61F71CA5-EB6D-435F-8B27-E06F83702441}"/>
              </a:ext>
            </a:extLst>
          </p:cNvPr>
          <p:cNvSpPr>
            <a:spLocks noGrp="1"/>
          </p:cNvSpPr>
          <p:nvPr>
            <p:ph type="body" sz="half" idx="2"/>
          </p:nvPr>
        </p:nvSpPr>
        <p:spPr>
          <a:xfrm>
            <a:off x="8610600" y="4960138"/>
            <a:ext cx="3200400" cy="1463040"/>
          </a:xfrm>
        </p:spPr>
        <p:txBody>
          <a:bodyPr/>
          <a:lstStyle/>
          <a:p>
            <a:r>
              <a:rPr lang="en-US" dirty="0" err="1"/>
              <a:t>Etape</a:t>
            </a:r>
            <a:r>
              <a:rPr lang="en-US" dirty="0"/>
              <a:t> 1</a:t>
            </a:r>
          </a:p>
        </p:txBody>
      </p:sp>
    </p:spTree>
    <p:extLst>
      <p:ext uri="{BB962C8B-B14F-4D97-AF65-F5344CB8AC3E}">
        <p14:creationId xmlns:p14="http://schemas.microsoft.com/office/powerpoint/2010/main" val="223514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4B2A9E-3301-49C8-A421-F0B60B94F10F}"/>
              </a:ext>
            </a:extLst>
          </p:cNvPr>
          <p:cNvSpPr>
            <a:spLocks noGrp="1"/>
          </p:cNvSpPr>
          <p:nvPr>
            <p:ph type="title"/>
          </p:nvPr>
        </p:nvSpPr>
        <p:spPr/>
        <p:txBody>
          <a:bodyPr/>
          <a:lstStyle/>
          <a:p>
            <a:r>
              <a:rPr lang="fr-FR" dirty="0"/>
              <a:t>1 - Quand tu te connectes à Internet, utilises- tu la navigation privée ?</a:t>
            </a:r>
          </a:p>
        </p:txBody>
      </p:sp>
      <p:sp>
        <p:nvSpPr>
          <p:cNvPr id="3" name="Espace réservé du contenu 2">
            <a:extLst>
              <a:ext uri="{FF2B5EF4-FFF2-40B4-BE49-F238E27FC236}">
                <a16:creationId xmlns:a16="http://schemas.microsoft.com/office/drawing/2014/main" id="{1F8BD73C-16D9-48F5-9C56-D8611D7173FC}"/>
              </a:ext>
            </a:extLst>
          </p:cNvPr>
          <p:cNvSpPr>
            <a:spLocks noGrp="1"/>
          </p:cNvSpPr>
          <p:nvPr>
            <p:ph idx="1"/>
          </p:nvPr>
        </p:nvSpPr>
        <p:spPr>
          <a:xfrm>
            <a:off x="624078" y="2761489"/>
            <a:ext cx="9720073" cy="4023360"/>
          </a:xfrm>
        </p:spPr>
        <p:txBody>
          <a:bodyPr/>
          <a:lstStyle/>
          <a:p>
            <a:pPr>
              <a:buFont typeface="Wingdings" panose="05000000000000000000" pitchFamily="2" charset="2"/>
              <a:buChar char="q"/>
            </a:pPr>
            <a:r>
              <a:rPr lang="fr-FR" dirty="0"/>
              <a:t> Oui, tout le temps</a:t>
            </a:r>
          </a:p>
          <a:p>
            <a:pPr>
              <a:buFont typeface="Wingdings" panose="05000000000000000000" pitchFamily="2" charset="2"/>
              <a:buChar char="q"/>
            </a:pPr>
            <a:r>
              <a:rPr lang="fr-FR" dirty="0"/>
              <a:t> Oui, mais uniquement pour certaines recherches</a:t>
            </a:r>
          </a:p>
          <a:p>
            <a:pPr>
              <a:buFont typeface="Wingdings" panose="05000000000000000000" pitchFamily="2" charset="2"/>
              <a:buChar char="q"/>
            </a:pPr>
            <a:r>
              <a:rPr lang="fr-FR" dirty="0"/>
              <a:t> Non, cela ne sert à rien</a:t>
            </a:r>
          </a:p>
          <a:p>
            <a:pPr>
              <a:buFont typeface="Wingdings" panose="05000000000000000000" pitchFamily="2" charset="2"/>
              <a:buChar char="q"/>
            </a:pPr>
            <a:r>
              <a:rPr lang="fr-FR" dirty="0"/>
              <a:t> Je ne connais pas la navigation privée</a:t>
            </a:r>
          </a:p>
        </p:txBody>
      </p:sp>
      <p:pic>
        <p:nvPicPr>
          <p:cNvPr id="5" name="Image 4">
            <a:extLst>
              <a:ext uri="{FF2B5EF4-FFF2-40B4-BE49-F238E27FC236}">
                <a16:creationId xmlns:a16="http://schemas.microsoft.com/office/drawing/2014/main" id="{62F5FB1C-CCD1-4D67-B237-5AC23DA03A61}"/>
              </a:ext>
            </a:extLst>
          </p:cNvPr>
          <p:cNvPicPr>
            <a:picLocks noChangeAspect="1"/>
          </p:cNvPicPr>
          <p:nvPr/>
        </p:nvPicPr>
        <p:blipFill>
          <a:blip r:embed="rId2"/>
          <a:stretch>
            <a:fillRect/>
          </a:stretch>
        </p:blipFill>
        <p:spPr>
          <a:xfrm>
            <a:off x="7134224" y="1896174"/>
            <a:ext cx="4963737" cy="4854366"/>
          </a:xfrm>
          <a:prstGeom prst="rect">
            <a:avLst/>
          </a:prstGeom>
        </p:spPr>
      </p:pic>
    </p:spTree>
    <p:extLst>
      <p:ext uri="{BB962C8B-B14F-4D97-AF65-F5344CB8AC3E}">
        <p14:creationId xmlns:p14="http://schemas.microsoft.com/office/powerpoint/2010/main" val="307441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C4D92-C4A3-413A-8E9A-397BADC2AC38}"/>
              </a:ext>
            </a:extLst>
          </p:cNvPr>
          <p:cNvSpPr>
            <a:spLocks noGrp="1"/>
          </p:cNvSpPr>
          <p:nvPr>
            <p:ph type="title"/>
          </p:nvPr>
        </p:nvSpPr>
        <p:spPr/>
        <p:txBody>
          <a:bodyPr/>
          <a:lstStyle/>
          <a:p>
            <a:r>
              <a:rPr lang="fr-FR" dirty="0"/>
              <a:t>2 - La plupart de tes mots de passe sur Internet sont :</a:t>
            </a:r>
          </a:p>
        </p:txBody>
      </p:sp>
      <p:sp>
        <p:nvSpPr>
          <p:cNvPr id="3" name="Espace réservé du contenu 2">
            <a:extLst>
              <a:ext uri="{FF2B5EF4-FFF2-40B4-BE49-F238E27FC236}">
                <a16:creationId xmlns:a16="http://schemas.microsoft.com/office/drawing/2014/main" id="{DA40859E-18F6-4469-9442-18C6F0E66535}"/>
              </a:ext>
            </a:extLst>
          </p:cNvPr>
          <p:cNvSpPr>
            <a:spLocks noGrp="1"/>
          </p:cNvSpPr>
          <p:nvPr>
            <p:ph idx="1"/>
          </p:nvPr>
        </p:nvSpPr>
        <p:spPr/>
        <p:txBody>
          <a:bodyPr/>
          <a:lstStyle/>
          <a:p>
            <a:pPr>
              <a:buFont typeface="Wingdings" panose="05000000000000000000" pitchFamily="2" charset="2"/>
              <a:buChar char="q"/>
            </a:pPr>
            <a:r>
              <a:rPr lang="fr-FR" dirty="0"/>
              <a:t> Courts et simples</a:t>
            </a:r>
          </a:p>
          <a:p>
            <a:pPr>
              <a:buFont typeface="Wingdings" panose="05000000000000000000" pitchFamily="2" charset="2"/>
              <a:buChar char="q"/>
            </a:pPr>
            <a:r>
              <a:rPr lang="fr-FR" dirty="0"/>
              <a:t> Plutôt compliqués</a:t>
            </a:r>
          </a:p>
          <a:p>
            <a:pPr>
              <a:buFont typeface="Wingdings" panose="05000000000000000000" pitchFamily="2" charset="2"/>
              <a:buChar char="q"/>
            </a:pPr>
            <a:r>
              <a:rPr lang="fr-FR" dirty="0"/>
              <a:t> Très compliqués</a:t>
            </a:r>
          </a:p>
        </p:txBody>
      </p:sp>
      <p:pic>
        <p:nvPicPr>
          <p:cNvPr id="5" name="Image 4">
            <a:extLst>
              <a:ext uri="{FF2B5EF4-FFF2-40B4-BE49-F238E27FC236}">
                <a16:creationId xmlns:a16="http://schemas.microsoft.com/office/drawing/2014/main" id="{BC36C619-4223-410A-88F9-DCA49504EF3D}"/>
              </a:ext>
            </a:extLst>
          </p:cNvPr>
          <p:cNvPicPr>
            <a:picLocks noChangeAspect="1"/>
          </p:cNvPicPr>
          <p:nvPr/>
        </p:nvPicPr>
        <p:blipFill>
          <a:blip r:embed="rId2"/>
          <a:stretch>
            <a:fillRect/>
          </a:stretch>
        </p:blipFill>
        <p:spPr>
          <a:xfrm>
            <a:off x="6096000" y="1485900"/>
            <a:ext cx="5962650" cy="5372100"/>
          </a:xfrm>
          <a:prstGeom prst="rect">
            <a:avLst/>
          </a:prstGeom>
        </p:spPr>
      </p:pic>
    </p:spTree>
    <p:extLst>
      <p:ext uri="{BB962C8B-B14F-4D97-AF65-F5344CB8AC3E}">
        <p14:creationId xmlns:p14="http://schemas.microsoft.com/office/powerpoint/2010/main" val="206779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C4D92-C4A3-413A-8E9A-397BADC2AC38}"/>
              </a:ext>
            </a:extLst>
          </p:cNvPr>
          <p:cNvSpPr>
            <a:spLocks noGrp="1"/>
          </p:cNvSpPr>
          <p:nvPr>
            <p:ph type="title"/>
          </p:nvPr>
        </p:nvSpPr>
        <p:spPr/>
        <p:txBody>
          <a:bodyPr/>
          <a:lstStyle/>
          <a:p>
            <a:r>
              <a:rPr lang="fr-FR" dirty="0"/>
              <a:t>3 - Comment gères-tu tes mots de passe ?</a:t>
            </a:r>
          </a:p>
        </p:txBody>
      </p:sp>
      <p:sp>
        <p:nvSpPr>
          <p:cNvPr id="3" name="Espace réservé du contenu 2">
            <a:extLst>
              <a:ext uri="{FF2B5EF4-FFF2-40B4-BE49-F238E27FC236}">
                <a16:creationId xmlns:a16="http://schemas.microsoft.com/office/drawing/2014/main" id="{DA40859E-18F6-4469-9442-18C6F0E66535}"/>
              </a:ext>
            </a:extLst>
          </p:cNvPr>
          <p:cNvSpPr>
            <a:spLocks noGrp="1"/>
          </p:cNvSpPr>
          <p:nvPr>
            <p:ph idx="1"/>
          </p:nvPr>
        </p:nvSpPr>
        <p:spPr/>
        <p:txBody>
          <a:bodyPr/>
          <a:lstStyle/>
          <a:p>
            <a:pPr marL="0" indent="0">
              <a:buNone/>
            </a:pPr>
            <a:r>
              <a:rPr lang="fr-FR" dirty="0"/>
              <a:t>Une fois choisis, je ne les change jamais</a:t>
            </a:r>
          </a:p>
          <a:p>
            <a:pPr>
              <a:buFont typeface="Wingdings" panose="05000000000000000000" pitchFamily="2" charset="2"/>
              <a:buChar char="q"/>
            </a:pPr>
            <a:r>
              <a:rPr lang="fr-FR" dirty="0"/>
              <a:t> Oui </a:t>
            </a:r>
          </a:p>
          <a:p>
            <a:pPr>
              <a:buFont typeface="Wingdings" panose="05000000000000000000" pitchFamily="2" charset="2"/>
              <a:buChar char="q"/>
            </a:pPr>
            <a:r>
              <a:rPr lang="fr-FR" dirty="0"/>
              <a:t> Non</a:t>
            </a:r>
          </a:p>
        </p:txBody>
      </p:sp>
      <p:pic>
        <p:nvPicPr>
          <p:cNvPr id="5" name="Image 4">
            <a:extLst>
              <a:ext uri="{FF2B5EF4-FFF2-40B4-BE49-F238E27FC236}">
                <a16:creationId xmlns:a16="http://schemas.microsoft.com/office/drawing/2014/main" id="{A6BA2429-3BF4-44AA-BA2B-47421CCDD382}"/>
              </a:ext>
            </a:extLst>
          </p:cNvPr>
          <p:cNvPicPr>
            <a:picLocks noChangeAspect="1"/>
          </p:cNvPicPr>
          <p:nvPr/>
        </p:nvPicPr>
        <p:blipFill>
          <a:blip r:embed="rId2"/>
          <a:stretch>
            <a:fillRect/>
          </a:stretch>
        </p:blipFill>
        <p:spPr>
          <a:xfrm>
            <a:off x="6467475" y="1686396"/>
            <a:ext cx="5495925" cy="5171604"/>
          </a:xfrm>
          <a:prstGeom prst="rect">
            <a:avLst/>
          </a:prstGeom>
        </p:spPr>
      </p:pic>
    </p:spTree>
    <p:extLst>
      <p:ext uri="{BB962C8B-B14F-4D97-AF65-F5344CB8AC3E}">
        <p14:creationId xmlns:p14="http://schemas.microsoft.com/office/powerpoint/2010/main" val="413097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C4D92-C4A3-413A-8E9A-397BADC2AC38}"/>
              </a:ext>
            </a:extLst>
          </p:cNvPr>
          <p:cNvSpPr>
            <a:spLocks noGrp="1"/>
          </p:cNvSpPr>
          <p:nvPr>
            <p:ph type="title"/>
          </p:nvPr>
        </p:nvSpPr>
        <p:spPr/>
        <p:txBody>
          <a:bodyPr/>
          <a:lstStyle/>
          <a:p>
            <a:r>
              <a:rPr lang="fr-FR" dirty="0"/>
              <a:t>4 - Comment gères-tu tes mots de passe ?</a:t>
            </a:r>
          </a:p>
        </p:txBody>
      </p:sp>
      <p:sp>
        <p:nvSpPr>
          <p:cNvPr id="3" name="Espace réservé du contenu 2">
            <a:extLst>
              <a:ext uri="{FF2B5EF4-FFF2-40B4-BE49-F238E27FC236}">
                <a16:creationId xmlns:a16="http://schemas.microsoft.com/office/drawing/2014/main" id="{DA40859E-18F6-4469-9442-18C6F0E66535}"/>
              </a:ext>
            </a:extLst>
          </p:cNvPr>
          <p:cNvSpPr>
            <a:spLocks noGrp="1"/>
          </p:cNvSpPr>
          <p:nvPr>
            <p:ph idx="1"/>
          </p:nvPr>
        </p:nvSpPr>
        <p:spPr/>
        <p:txBody>
          <a:bodyPr/>
          <a:lstStyle/>
          <a:p>
            <a:pPr marL="0" indent="0">
              <a:buNone/>
            </a:pPr>
            <a:r>
              <a:rPr lang="fr-FR" dirty="0"/>
              <a:t>C’est toujours le même pour tous les sites que j’utilise</a:t>
            </a:r>
          </a:p>
          <a:p>
            <a:pPr>
              <a:buFont typeface="Wingdings" panose="05000000000000000000" pitchFamily="2" charset="2"/>
              <a:buChar char="q"/>
            </a:pPr>
            <a:r>
              <a:rPr lang="fr-FR" dirty="0"/>
              <a:t> Oui </a:t>
            </a:r>
          </a:p>
          <a:p>
            <a:pPr>
              <a:buFont typeface="Wingdings" panose="05000000000000000000" pitchFamily="2" charset="2"/>
              <a:buChar char="q"/>
            </a:pPr>
            <a:r>
              <a:rPr lang="fr-FR" dirty="0"/>
              <a:t> Non</a:t>
            </a:r>
          </a:p>
          <a:p>
            <a:pPr>
              <a:buFont typeface="Wingdings" panose="05000000000000000000" pitchFamily="2" charset="2"/>
              <a:buChar char="q"/>
            </a:pPr>
            <a:endParaRPr lang="fr-FR" dirty="0"/>
          </a:p>
        </p:txBody>
      </p:sp>
      <p:pic>
        <p:nvPicPr>
          <p:cNvPr id="5" name="Image 4">
            <a:extLst>
              <a:ext uri="{FF2B5EF4-FFF2-40B4-BE49-F238E27FC236}">
                <a16:creationId xmlns:a16="http://schemas.microsoft.com/office/drawing/2014/main" id="{C059415C-106D-4A19-ADE9-A64D088C170D}"/>
              </a:ext>
            </a:extLst>
          </p:cNvPr>
          <p:cNvPicPr>
            <a:picLocks noChangeAspect="1"/>
          </p:cNvPicPr>
          <p:nvPr/>
        </p:nvPicPr>
        <p:blipFill>
          <a:blip r:embed="rId2"/>
          <a:stretch>
            <a:fillRect/>
          </a:stretch>
        </p:blipFill>
        <p:spPr>
          <a:xfrm>
            <a:off x="7007774" y="2286000"/>
            <a:ext cx="5088975" cy="4572000"/>
          </a:xfrm>
          <a:prstGeom prst="rect">
            <a:avLst/>
          </a:prstGeom>
        </p:spPr>
      </p:pic>
    </p:spTree>
    <p:extLst>
      <p:ext uri="{BB962C8B-B14F-4D97-AF65-F5344CB8AC3E}">
        <p14:creationId xmlns:p14="http://schemas.microsoft.com/office/powerpoint/2010/main" val="90287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36804943_TF22378848.potx" id="{64A03BB9-641C-4E3F-A694-C453BE723143}" vid="{428F3FFD-DDE8-4CA6-BE65-84BE1BF156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3.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1912</Words>
  <Application>Microsoft Office PowerPoint</Application>
  <PresentationFormat>Grand écran</PresentationFormat>
  <Paragraphs>157</Paragraphs>
  <Slides>29</Slides>
  <Notes>18</Notes>
  <HiddenSlides>3</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Georgia</vt:lpstr>
      <vt:lpstr>open_sans_condensedbold</vt:lpstr>
      <vt:lpstr>open_sansextrabold</vt:lpstr>
      <vt:lpstr>Tw Cen MT</vt:lpstr>
      <vt:lpstr>Tw Cen MT Condensed</vt:lpstr>
      <vt:lpstr>Wingdings</vt:lpstr>
      <vt:lpstr>Wingdings 3</vt:lpstr>
      <vt:lpstr>Intégral</vt:lpstr>
      <vt:lpstr>Comment échanger sans danger !</vt:lpstr>
      <vt:lpstr>Consignes enseignant</vt:lpstr>
      <vt:lpstr>Présentation PowerPoint</vt:lpstr>
      <vt:lpstr>GÉNÉRATION NUMÉRIQUE - CNIL</vt:lpstr>
      <vt:lpstr>L’enquête sur  la protection des données</vt:lpstr>
      <vt:lpstr>1 - Quand tu te connectes à Internet, utilises- tu la navigation privée ?</vt:lpstr>
      <vt:lpstr>2 - La plupart de tes mots de passe sur Internet sont :</vt:lpstr>
      <vt:lpstr>3 - Comment gères-tu tes mots de passe ?</vt:lpstr>
      <vt:lpstr>4 - Comment gères-tu tes mots de passe ?</vt:lpstr>
      <vt:lpstr>5 - Comment gères-tu tes mots de passe ?</vt:lpstr>
      <vt:lpstr>6 - Comment gères-tu tes mots de passe ?</vt:lpstr>
      <vt:lpstr>7 - Sur ton/tes profil(s) sur les réseaux sociaux…</vt:lpstr>
      <vt:lpstr>8 - Sur ton/tes profil(s) sur les réseaux sociaux…</vt:lpstr>
      <vt:lpstr>9 - Sur ton/tes profil(s) sur les réseaux sociaux…</vt:lpstr>
      <vt:lpstr>10 - Selon toi, est-ce simple de supprimer un contenu (photo, texte,...) qu’un autre internaute a posté sur toi sur Internet ?</vt:lpstr>
      <vt:lpstr>Les 10 conseils de la Cnil pour rester net sur le web</vt:lpstr>
      <vt:lpstr>Consignes enseignant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échanger sans danger !</dc:title>
  <dc:creator>FLY</dc:creator>
  <cp:lastModifiedBy>FLY</cp:lastModifiedBy>
  <cp:revision>7</cp:revision>
  <dcterms:created xsi:type="dcterms:W3CDTF">2021-01-29T16:32:35Z</dcterms:created>
  <dcterms:modified xsi:type="dcterms:W3CDTF">2021-01-29T16:54:51Z</dcterms:modified>
</cp:coreProperties>
</file>