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60" r:id="rId5"/>
    <p:sldId id="259" r:id="rId6"/>
    <p:sldId id="261" r:id="rId7"/>
    <p:sldId id="263" r:id="rId8"/>
    <p:sldId id="264" r:id="rId9"/>
    <p:sldId id="265" r:id="rId10"/>
    <p:sldId id="266" r:id="rId11"/>
    <p:sldId id="267" r:id="rId12"/>
    <p:sldId id="268" r:id="rId13"/>
    <p:sldId id="262"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70340" autoAdjust="0"/>
  </p:normalViewPr>
  <p:slideViewPr>
    <p:cSldViewPr snapToGrid="0">
      <p:cViewPr>
        <p:scale>
          <a:sx n="66" d="100"/>
          <a:sy n="66" d="100"/>
        </p:scale>
        <p:origin x="1688" y="36"/>
      </p:cViewPr>
      <p:guideLst/>
    </p:cSldViewPr>
  </p:slideViewPr>
  <p:notesTextViewPr>
    <p:cViewPr>
      <p:scale>
        <a:sx n="1" d="1"/>
        <a:sy n="1" d="1"/>
      </p:scale>
      <p:origin x="0" y="-16"/>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C9BD13-7D5D-4A85-874E-C533ABB57FE0}" type="datetimeFigureOut">
              <a:rPr lang="fr-FR" smtClean="0"/>
              <a:t>08/06/2026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702A61-0872-4AF0-89B8-776738E4B693}" type="slidenum">
              <a:rPr lang="fr-FR" smtClean="0"/>
              <a:t>‹N°›</a:t>
            </a:fld>
            <a:endParaRPr lang="fr-FR"/>
          </a:p>
        </p:txBody>
      </p:sp>
    </p:spTree>
    <p:extLst>
      <p:ext uri="{BB962C8B-B14F-4D97-AF65-F5344CB8AC3E}">
        <p14:creationId xmlns:p14="http://schemas.microsoft.com/office/powerpoint/2010/main" val="9428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Objectif oral :</a:t>
            </a:r>
            <a:r>
              <a:rPr lang="fr-FR" dirty="0"/>
              <a:t> montrer que tu maîtrises le format de l’épreuve..</a:t>
            </a:r>
          </a:p>
          <a:p>
            <a:r>
              <a:rPr lang="fr-FR" dirty="0"/>
              <a:t>Mon oral est organisé en deux temps. Dans un premier temps, je rends compte de l’activité expérimentale réalisée sur le système. </a:t>
            </a:r>
          </a:p>
          <a:p>
            <a:r>
              <a:rPr lang="fr-FR" dirty="0"/>
              <a:t>Dans un second temps, j’explique comment cette activité devient une séquence pédagogique adaptée au niveau CPGE</a:t>
            </a:r>
          </a:p>
          <a:p>
            <a:endParaRPr lang="fr-FR" dirty="0"/>
          </a:p>
        </p:txBody>
      </p:sp>
      <p:sp>
        <p:nvSpPr>
          <p:cNvPr id="4" name="Espace réservé du numéro de diapositive 3"/>
          <p:cNvSpPr>
            <a:spLocks noGrp="1"/>
          </p:cNvSpPr>
          <p:nvPr>
            <p:ph type="sldNum" sz="quarter" idx="5"/>
          </p:nvPr>
        </p:nvSpPr>
        <p:spPr/>
        <p:txBody>
          <a:bodyPr/>
          <a:lstStyle/>
          <a:p>
            <a:fld id="{3C702A61-0872-4AF0-89B8-776738E4B693}" type="slidenum">
              <a:rPr lang="fr-FR" smtClean="0"/>
              <a:t>1</a:t>
            </a:fld>
            <a:endParaRPr lang="fr-FR"/>
          </a:p>
        </p:txBody>
      </p:sp>
    </p:spTree>
    <p:extLst>
      <p:ext uri="{BB962C8B-B14F-4D97-AF65-F5344CB8AC3E}">
        <p14:creationId xmlns:p14="http://schemas.microsoft.com/office/powerpoint/2010/main" val="16269434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À dire : la </a:t>
            </a:r>
            <a:r>
              <a:rPr lang="en-US" dirty="0" err="1"/>
              <a:t>différenciation</a:t>
            </a:r>
            <a:r>
              <a:rPr lang="en-US" dirty="0"/>
              <a:t> </a:t>
            </a:r>
            <a:r>
              <a:rPr lang="en-US" dirty="0" err="1"/>
              <a:t>est</a:t>
            </a:r>
            <a:r>
              <a:rPr lang="en-US" dirty="0"/>
              <a:t> </a:t>
            </a:r>
            <a:r>
              <a:rPr lang="en-US" dirty="0" err="1"/>
              <a:t>une</a:t>
            </a:r>
            <a:r>
              <a:rPr lang="en-US" dirty="0"/>
              <a:t> </a:t>
            </a:r>
            <a:r>
              <a:rPr lang="en-US" dirty="0" err="1"/>
              <a:t>preuve</a:t>
            </a:r>
            <a:r>
              <a:rPr lang="en-US" dirty="0"/>
              <a:t> de </a:t>
            </a:r>
            <a:r>
              <a:rPr lang="en-US" dirty="0" err="1"/>
              <a:t>maîtrise</a:t>
            </a:r>
            <a:r>
              <a:rPr lang="en-US" dirty="0"/>
              <a:t> </a:t>
            </a:r>
            <a:r>
              <a:rPr lang="en-US" dirty="0" err="1"/>
              <a:t>pédagogique</a:t>
            </a:r>
            <a:r>
              <a:rPr lang="en-US" dirty="0"/>
              <a:t>. Elle </a:t>
            </a:r>
            <a:r>
              <a:rPr lang="en-US" dirty="0" err="1"/>
              <a:t>anticipe</a:t>
            </a:r>
            <a:r>
              <a:rPr lang="en-US" dirty="0"/>
              <a:t> les </a:t>
            </a:r>
            <a:r>
              <a:rPr lang="en-US" dirty="0" err="1"/>
              <a:t>difficultés</a:t>
            </a:r>
            <a:r>
              <a:rPr lang="en-US" dirty="0"/>
              <a:t> </a:t>
            </a:r>
            <a:r>
              <a:rPr lang="en-US" dirty="0" err="1"/>
              <a:t>réelles</a:t>
            </a:r>
            <a:r>
              <a:rPr lang="en-US" dirty="0"/>
              <a:t> de TP.</a:t>
            </a:r>
          </a:p>
          <a:p>
            <a:endParaRPr lang="en-US" dirty="0"/>
          </a:p>
          <a:p>
            <a:r>
              <a:rPr lang="fr-FR" b="1" dirty="0"/>
              <a:t>Objectif oral :</a:t>
            </a:r>
            <a:r>
              <a:rPr lang="fr-FR" dirty="0"/>
              <a:t> montrer que tu anticipes les difficultés.</a:t>
            </a:r>
            <a:endParaRPr lang="en-US" dirty="0"/>
          </a:p>
          <a:p>
            <a:endParaRPr lang="en-US" dirty="0"/>
          </a:p>
          <a:p>
            <a:r>
              <a:rPr lang="fr-FR" dirty="0"/>
              <a:t>« Comme l’activité repose sur une manipulation et un logiciel de simulation, je prévois des sécurisations pour éviter que les étudiants soient bloqués par un problème technique. »</a:t>
            </a:r>
            <a:endParaRPr lang="en-US" dirty="0"/>
          </a:p>
          <a:p>
            <a:endParaRPr lang="en-US" dirty="0"/>
          </a:p>
          <a:p>
            <a:r>
              <a:rPr lang="fr-FR" b="1" dirty="0"/>
              <a:t>Pour les étudiants fragiles :</a:t>
            </a:r>
            <a:endParaRPr lang="fr-FR" dirty="0"/>
          </a:p>
          <a:p>
            <a:r>
              <a:rPr lang="fr-FR" dirty="0"/>
              <a:t>« Pour les étudiants fragiles, je fournis un schéma-bloc partiellement complété, une fiche méthode pour passer de T à f zéro et </a:t>
            </a:r>
            <a:r>
              <a:rPr lang="fr-FR" dirty="0" err="1"/>
              <a:t>omega</a:t>
            </a:r>
            <a:r>
              <a:rPr lang="fr-FR" dirty="0"/>
              <a:t> zéro, et éventuellement des courbes déjà exportées si l’acquisition échoue. »</a:t>
            </a:r>
          </a:p>
          <a:p>
            <a:r>
              <a:rPr lang="fr-FR" b="1" dirty="0"/>
              <a:t>Pour les étudiants à l’aise :</a:t>
            </a:r>
            <a:endParaRPr lang="fr-FR" dirty="0"/>
          </a:p>
          <a:p>
            <a:r>
              <a:rPr lang="fr-FR" dirty="0"/>
              <a:t>« Pour les étudiants plus à l’aise, je propose d’estimer l’incertitude sur la période, de comparer plusieurs gains KP ou d’étudier l’effet d’un mauvais réglage du filtre. »</a:t>
            </a:r>
          </a:p>
          <a:p>
            <a:r>
              <a:rPr lang="fr-FR" b="1" dirty="0"/>
              <a:t>Phrase forte :</a:t>
            </a:r>
            <a:endParaRPr lang="fr-FR" dirty="0"/>
          </a:p>
          <a:p>
            <a:r>
              <a:rPr lang="fr-FR" dirty="0"/>
              <a:t>« La différenciation ne change pas l’objectif final, mais elle adapte le niveau d’autonomie. »</a:t>
            </a:r>
          </a:p>
          <a:p>
            <a:endParaRPr lang="en-US" dirty="0"/>
          </a:p>
        </p:txBody>
      </p:sp>
      <p:sp>
        <p:nvSpPr>
          <p:cNvPr id="4" name="Espace réservé du numéro de diapositive 3"/>
          <p:cNvSpPr>
            <a:spLocks noGrp="1"/>
          </p:cNvSpPr>
          <p:nvPr>
            <p:ph type="sldNum" sz="quarter" idx="5"/>
          </p:nvPr>
        </p:nvSpPr>
        <p:spPr/>
        <p:txBody>
          <a:bodyPr/>
          <a:lstStyle/>
          <a:p>
            <a:fld id="{3C702A61-0872-4AF0-89B8-776738E4B693}" type="slidenum">
              <a:rPr lang="fr-FR" smtClean="0"/>
              <a:t>10</a:t>
            </a:fld>
            <a:endParaRPr lang="fr-FR"/>
          </a:p>
        </p:txBody>
      </p:sp>
    </p:spTree>
    <p:extLst>
      <p:ext uri="{BB962C8B-B14F-4D97-AF65-F5344CB8AC3E}">
        <p14:creationId xmlns:p14="http://schemas.microsoft.com/office/powerpoint/2010/main" val="32692028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À dire : </a:t>
            </a:r>
            <a:r>
              <a:rPr lang="en-US" dirty="0" err="1"/>
              <a:t>cette</a:t>
            </a:r>
            <a:r>
              <a:rPr lang="en-US" dirty="0"/>
              <a:t> grille </a:t>
            </a:r>
            <a:r>
              <a:rPr lang="en-US" dirty="0" err="1"/>
              <a:t>montre</a:t>
            </a:r>
            <a:r>
              <a:rPr lang="en-US" dirty="0"/>
              <a:t> que les </a:t>
            </a:r>
            <a:r>
              <a:rPr lang="en-US" dirty="0" err="1"/>
              <a:t>critères</a:t>
            </a:r>
            <a:r>
              <a:rPr lang="en-US" dirty="0"/>
              <a:t> </a:t>
            </a:r>
            <a:r>
              <a:rPr lang="en-US" dirty="0" err="1"/>
              <a:t>sont</a:t>
            </a:r>
            <a:r>
              <a:rPr lang="en-US" dirty="0"/>
              <a:t> </a:t>
            </a:r>
            <a:r>
              <a:rPr lang="en-US" dirty="0" err="1"/>
              <a:t>alignés</a:t>
            </a:r>
            <a:r>
              <a:rPr lang="en-US" dirty="0"/>
              <a:t> avec les </a:t>
            </a:r>
            <a:r>
              <a:rPr lang="en-US" dirty="0" err="1"/>
              <a:t>objectifs</a:t>
            </a:r>
            <a:r>
              <a:rPr lang="en-US" dirty="0"/>
              <a:t>.</a:t>
            </a:r>
          </a:p>
          <a:p>
            <a:r>
              <a:rPr lang="fr-FR" b="1" dirty="0"/>
              <a:t>Objectif oral :</a:t>
            </a:r>
            <a:r>
              <a:rPr lang="fr-FR" dirty="0"/>
              <a:t> montrer une évaluation simple et cohérente.</a:t>
            </a:r>
            <a:endParaRPr lang="en-US" dirty="0"/>
          </a:p>
          <a:p>
            <a:endParaRPr lang="en-US" dirty="0"/>
          </a:p>
          <a:p>
            <a:r>
              <a:rPr lang="fr-FR" dirty="0"/>
              <a:t>« L’évaluation est construite sur les étapes de la démarche : appropriation, mesure, modélisation, analyse et communication. »</a:t>
            </a:r>
          </a:p>
          <a:p>
            <a:endParaRPr lang="fr-FR" dirty="0"/>
          </a:p>
          <a:p>
            <a:r>
              <a:rPr lang="fr-FR" b="1" dirty="0"/>
              <a:t>À mettre en avant :</a:t>
            </a:r>
            <a:endParaRPr lang="fr-FR" dirty="0"/>
          </a:p>
          <a:p>
            <a:r>
              <a:rPr lang="fr-FR" dirty="0"/>
              <a:t>« Je valorise autant la qualité du protocole et de l’interprétation que la valeur numérique obtenue. En TP, un résultat imparfait peut être intéressant s’il est bien analysé. »</a:t>
            </a:r>
          </a:p>
          <a:p>
            <a:r>
              <a:rPr lang="fr-FR" b="1" dirty="0"/>
              <a:t>Phrase utile :</a:t>
            </a:r>
            <a:endParaRPr lang="fr-FR" dirty="0"/>
          </a:p>
          <a:p>
            <a:r>
              <a:rPr lang="fr-FR" dirty="0"/>
              <a:t>« Par exemple, un étudiant peut obtenir une fréquence légèrement différente, mais s’il justifie son relevé, compare avec le modèle et conclut correctement sur le rôle du filtre, la démarche est validée. »</a:t>
            </a:r>
          </a:p>
          <a:p>
            <a:r>
              <a:rPr lang="fr-FR" b="1" dirty="0"/>
              <a:t>Phrase forte :</a:t>
            </a:r>
            <a:endParaRPr lang="fr-FR" dirty="0"/>
          </a:p>
          <a:p>
            <a:r>
              <a:rPr lang="fr-FR" dirty="0"/>
              <a:t>« L’évaluation porte donc sur la capacité à relier essai réel, modèle et exigence. »</a:t>
            </a:r>
          </a:p>
          <a:p>
            <a:endParaRPr lang="en-US" dirty="0"/>
          </a:p>
        </p:txBody>
      </p:sp>
      <p:sp>
        <p:nvSpPr>
          <p:cNvPr id="4" name="Espace réservé du numéro de diapositive 3"/>
          <p:cNvSpPr>
            <a:spLocks noGrp="1"/>
          </p:cNvSpPr>
          <p:nvPr>
            <p:ph type="sldNum" sz="quarter" idx="5"/>
          </p:nvPr>
        </p:nvSpPr>
        <p:spPr/>
        <p:txBody>
          <a:bodyPr/>
          <a:lstStyle/>
          <a:p>
            <a:fld id="{3C702A61-0872-4AF0-89B8-776738E4B693}" type="slidenum">
              <a:rPr lang="fr-FR" smtClean="0"/>
              <a:t>11</a:t>
            </a:fld>
            <a:endParaRPr lang="fr-FR"/>
          </a:p>
        </p:txBody>
      </p:sp>
    </p:spTree>
    <p:extLst>
      <p:ext uri="{BB962C8B-B14F-4D97-AF65-F5344CB8AC3E}">
        <p14:creationId xmlns:p14="http://schemas.microsoft.com/office/powerpoint/2010/main" val="1230275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À dire : lire </a:t>
            </a:r>
            <a:r>
              <a:rPr lang="en-US" dirty="0" err="1"/>
              <a:t>ou</a:t>
            </a:r>
            <a:r>
              <a:rPr lang="en-US" dirty="0"/>
              <a:t> </a:t>
            </a:r>
            <a:r>
              <a:rPr lang="en-US" dirty="0" err="1"/>
              <a:t>reformuler</a:t>
            </a:r>
            <a:r>
              <a:rPr lang="en-US" dirty="0"/>
              <a:t> </a:t>
            </a:r>
            <a:r>
              <a:rPr lang="en-US" dirty="0" err="1"/>
              <a:t>cette</a:t>
            </a:r>
            <a:r>
              <a:rPr lang="en-US" dirty="0"/>
              <a:t> conclusion </a:t>
            </a:r>
            <a:r>
              <a:rPr lang="en-US" dirty="0" err="1"/>
              <a:t>en</a:t>
            </a:r>
            <a:r>
              <a:rPr lang="en-US" dirty="0"/>
              <a:t> gardant un </a:t>
            </a:r>
            <a:r>
              <a:rPr lang="en-US" dirty="0" err="1"/>
              <a:t>débit</a:t>
            </a:r>
            <a:r>
              <a:rPr lang="en-US" dirty="0"/>
              <a:t> lent. Ne pas </a:t>
            </a:r>
            <a:r>
              <a:rPr lang="en-US" dirty="0" err="1"/>
              <a:t>ajouter</a:t>
            </a:r>
            <a:r>
              <a:rPr lang="en-US" dirty="0"/>
              <a:t> </a:t>
            </a:r>
            <a:r>
              <a:rPr lang="en-US" dirty="0" err="1"/>
              <a:t>une</a:t>
            </a:r>
            <a:r>
              <a:rPr lang="en-US" dirty="0"/>
              <a:t> nouvelle idée à la fin.</a:t>
            </a:r>
          </a:p>
          <a:p>
            <a:endParaRPr lang="en-US" dirty="0"/>
          </a:p>
          <a:p>
            <a:r>
              <a:rPr lang="fr-FR" b="1" dirty="0"/>
              <a:t>Objectif oral :</a:t>
            </a:r>
            <a:r>
              <a:rPr lang="fr-FR" dirty="0"/>
              <a:t> finir proprement et convaincre.</a:t>
            </a:r>
            <a:endParaRPr lang="en-US" dirty="0"/>
          </a:p>
          <a:p>
            <a:endParaRPr lang="en-US" dirty="0"/>
          </a:p>
          <a:p>
            <a:r>
              <a:rPr lang="fr-FR" b="1" dirty="0"/>
              <a:t>Phrase prête à dire :</a:t>
            </a:r>
            <a:endParaRPr lang="fr-FR" dirty="0"/>
          </a:p>
          <a:p>
            <a:r>
              <a:rPr lang="fr-FR" dirty="0"/>
              <a:t>« Pour conclure, cette séquence place les étudiants dans une véritable démarche d’ingénieur. Ils partent d’un problème réel de stabilité, réalisent une mesure, identifient un mode vibratoire, exploitent un modèle fréquentiel, puis justifient l’utilisation d’un filtre </a:t>
            </a:r>
            <a:r>
              <a:rPr lang="fr-FR" dirty="0" err="1"/>
              <a:t>réjecteur</a:t>
            </a:r>
            <a:r>
              <a:rPr lang="fr-FR" dirty="0"/>
              <a:t>. »</a:t>
            </a:r>
          </a:p>
          <a:p>
            <a:r>
              <a:rPr lang="fr-FR" b="1" dirty="0"/>
              <a:t>À mettre en avant :</a:t>
            </a:r>
            <a:endParaRPr lang="fr-FR" dirty="0"/>
          </a:p>
          <a:p>
            <a:r>
              <a:rPr lang="fr-FR" dirty="0"/>
              <a:t>« Le système </a:t>
            </a:r>
            <a:r>
              <a:rPr lang="fr-FR" dirty="0" err="1"/>
              <a:t>CoMax</a:t>
            </a:r>
            <a:r>
              <a:rPr lang="fr-FR" dirty="0"/>
              <a:t> est donc un support pertinent pour travailler l’analyse des performances, la modélisation et la validation expérimentale d’un système asservi. »</a:t>
            </a:r>
          </a:p>
          <a:p>
            <a:r>
              <a:rPr lang="fr-FR" b="1" dirty="0"/>
              <a:t>Dernière phrase forte :</a:t>
            </a:r>
            <a:endParaRPr lang="fr-FR" dirty="0"/>
          </a:p>
          <a:p>
            <a:r>
              <a:rPr lang="fr-FR" dirty="0"/>
              <a:t>« Je ne propose pas un TP isolé, mais une séquence structurée autour d’une problématique, avec des objectifs, des traces, une évaluation et une différenciation. </a:t>
            </a:r>
            <a:r>
              <a:rPr lang="fr-FR"/>
              <a:t>»</a:t>
            </a:r>
          </a:p>
          <a:p>
            <a:endParaRPr lang="en-US" dirty="0"/>
          </a:p>
        </p:txBody>
      </p:sp>
      <p:sp>
        <p:nvSpPr>
          <p:cNvPr id="4" name="Espace réservé du numéro de diapositive 3"/>
          <p:cNvSpPr>
            <a:spLocks noGrp="1"/>
          </p:cNvSpPr>
          <p:nvPr>
            <p:ph type="sldNum" sz="quarter" idx="5"/>
          </p:nvPr>
        </p:nvSpPr>
        <p:spPr/>
        <p:txBody>
          <a:bodyPr/>
          <a:lstStyle/>
          <a:p>
            <a:fld id="{3C702A61-0872-4AF0-89B8-776738E4B693}" type="slidenum">
              <a:rPr lang="fr-FR" smtClean="0"/>
              <a:t>12</a:t>
            </a:fld>
            <a:endParaRPr lang="fr-FR"/>
          </a:p>
        </p:txBody>
      </p:sp>
    </p:spTree>
    <p:extLst>
      <p:ext uri="{BB962C8B-B14F-4D97-AF65-F5344CB8AC3E}">
        <p14:creationId xmlns:p14="http://schemas.microsoft.com/office/powerpoint/2010/main" val="10181155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Objectif oral :</a:t>
            </a:r>
            <a:r>
              <a:rPr lang="fr-FR" dirty="0"/>
              <a:t> présenter </a:t>
            </a:r>
            <a:r>
              <a:rPr lang="fr-FR" dirty="0" err="1"/>
              <a:t>CoMax</a:t>
            </a:r>
            <a:r>
              <a:rPr lang="fr-FR" dirty="0"/>
              <a:t> sans entrer dans trop de détails techniques.</a:t>
            </a:r>
            <a:endParaRPr lang="en-US" dirty="0"/>
          </a:p>
          <a:p>
            <a:endParaRPr lang="en-US" dirty="0"/>
          </a:p>
          <a:p>
            <a:r>
              <a:rPr lang="fr-FR" dirty="0"/>
              <a:t>« Le système étudié est le robot collaboratif </a:t>
            </a:r>
            <a:r>
              <a:rPr lang="fr-FR" dirty="0" err="1"/>
              <a:t>CoMax</a:t>
            </a:r>
            <a:r>
              <a:rPr lang="fr-FR" dirty="0"/>
              <a:t>, qui reproduit une fonction industrielle d’assistance à l’effort. L’idée est d’aider un opérateur à effectuer des tâches répétitives tout en limitant la pénibilité.</a:t>
            </a:r>
            <a:endParaRPr lang="en-US" dirty="0"/>
          </a:p>
          <a:p>
            <a:endParaRPr lang="en-US" dirty="0"/>
          </a:p>
          <a:p>
            <a:r>
              <a:rPr lang="fr-FR" dirty="0"/>
              <a:t>« L’utilisateur applique un effort sur une poignée. Cet effort est détecté, traité par la commande collaborative, puis transformé en mouvement de l’axe. »</a:t>
            </a:r>
          </a:p>
          <a:p>
            <a:endParaRPr lang="fr-FR" dirty="0"/>
          </a:p>
          <a:p>
            <a:r>
              <a:rPr lang="fr-FR" dirty="0"/>
              <a:t>« Le système est donc intéressant pédagogiquement car il met en relation une intention humaine, une chaîne d’information, une chaîne d’énergie et une réponse mécanique mesurable. »</a:t>
            </a:r>
            <a:endParaRPr lang="en-US" dirty="0"/>
          </a:p>
          <a:p>
            <a:endParaRPr lang="fr-FR" dirty="0"/>
          </a:p>
        </p:txBody>
      </p:sp>
      <p:sp>
        <p:nvSpPr>
          <p:cNvPr id="4" name="Espace réservé du numéro de diapositive 3"/>
          <p:cNvSpPr>
            <a:spLocks noGrp="1"/>
          </p:cNvSpPr>
          <p:nvPr>
            <p:ph type="sldNum" sz="quarter" idx="5"/>
          </p:nvPr>
        </p:nvSpPr>
        <p:spPr/>
        <p:txBody>
          <a:bodyPr/>
          <a:lstStyle/>
          <a:p>
            <a:fld id="{3C702A61-0872-4AF0-89B8-776738E4B693}" type="slidenum">
              <a:rPr lang="fr-FR" smtClean="0"/>
              <a:t>2</a:t>
            </a:fld>
            <a:endParaRPr lang="fr-FR"/>
          </a:p>
        </p:txBody>
      </p:sp>
    </p:spTree>
    <p:extLst>
      <p:ext uri="{BB962C8B-B14F-4D97-AF65-F5344CB8AC3E}">
        <p14:creationId xmlns:p14="http://schemas.microsoft.com/office/powerpoint/2010/main" val="2250935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Objectif oral :</a:t>
            </a:r>
            <a:r>
              <a:rPr lang="fr-FR" dirty="0"/>
              <a:t> expliquer le protocole expérimental de manière simple.</a:t>
            </a:r>
          </a:p>
          <a:p>
            <a:endParaRPr lang="fr-FR" dirty="0"/>
          </a:p>
          <a:p>
            <a:r>
              <a:rPr lang="fr-FR" dirty="0"/>
              <a:t>« Pour répondre à cette problématique, je propose un protocole en trois temps : modifier le comportement de la commande, mesurer la vibration, puis comparer le comportement avec et sans filtre. »</a:t>
            </a:r>
          </a:p>
          <a:p>
            <a:endParaRPr lang="fr-FR" dirty="0"/>
          </a:p>
          <a:p>
            <a:r>
              <a:rPr lang="fr-FR" dirty="0"/>
              <a:t>« Le premier essai consiste à faire varier le gain KP de la commande collaborative. Cela permet de montrer que le gain agit principalement sur la rapidité et la réactivité du système. »</a:t>
            </a:r>
          </a:p>
          <a:p>
            <a:endParaRPr lang="fr-FR" dirty="0"/>
          </a:p>
          <a:p>
            <a:r>
              <a:rPr lang="fr-FR" dirty="0"/>
              <a:t>« Le second essai consiste à relever un signal temporel, par exemple l’effort mesuré par la jauge ou la vitesse moteur, afin d’identifier la période dominante des oscillations. »</a:t>
            </a:r>
          </a:p>
          <a:p>
            <a:endParaRPr lang="fr-FR" dirty="0"/>
          </a:p>
          <a:p>
            <a:r>
              <a:rPr lang="fr-FR" dirty="0"/>
              <a:t>« Le troisième essai consiste à comparer le comportement avec et sans filtre </a:t>
            </a:r>
            <a:r>
              <a:rPr lang="fr-FR" dirty="0" err="1"/>
              <a:t>réjecteur</a:t>
            </a:r>
            <a:r>
              <a:rPr lang="fr-FR" dirty="0"/>
              <a:t>, soit expérimentalement, soit par simulation fréquentielle. »</a:t>
            </a:r>
            <a:endParaRPr lang="en-US" dirty="0"/>
          </a:p>
          <a:p>
            <a:endParaRPr lang="fr-FR" dirty="0"/>
          </a:p>
        </p:txBody>
      </p:sp>
      <p:sp>
        <p:nvSpPr>
          <p:cNvPr id="4" name="Espace réservé du numéro de diapositive 3"/>
          <p:cNvSpPr>
            <a:spLocks noGrp="1"/>
          </p:cNvSpPr>
          <p:nvPr>
            <p:ph type="sldNum" sz="quarter" idx="5"/>
          </p:nvPr>
        </p:nvSpPr>
        <p:spPr/>
        <p:txBody>
          <a:bodyPr/>
          <a:lstStyle/>
          <a:p>
            <a:fld id="{3C702A61-0872-4AF0-89B8-776738E4B693}" type="slidenum">
              <a:rPr lang="fr-FR" smtClean="0"/>
              <a:t>3</a:t>
            </a:fld>
            <a:endParaRPr lang="fr-FR"/>
          </a:p>
        </p:txBody>
      </p:sp>
    </p:spTree>
    <p:extLst>
      <p:ext uri="{BB962C8B-B14F-4D97-AF65-F5344CB8AC3E}">
        <p14:creationId xmlns:p14="http://schemas.microsoft.com/office/powerpoint/2010/main" val="38042436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Objectif oral :</a:t>
            </a:r>
            <a:r>
              <a:rPr lang="fr-FR" dirty="0"/>
              <a:t> expliquer le protocole expérimental de manière simple.</a:t>
            </a:r>
          </a:p>
          <a:p>
            <a:endParaRPr lang="fr-FR" dirty="0"/>
          </a:p>
          <a:p>
            <a:r>
              <a:rPr lang="fr-FR" dirty="0"/>
              <a:t>« Pour répondre à cette problématique, je propose un protocole en trois temps : modifier le comportement de la commande, mesurer la vibration, puis comparer le comportement avec et sans filtre. »</a:t>
            </a:r>
          </a:p>
          <a:p>
            <a:endParaRPr lang="fr-FR" dirty="0"/>
          </a:p>
          <a:p>
            <a:r>
              <a:rPr lang="fr-FR" dirty="0"/>
              <a:t>« Le premier essai consiste à faire varier le gain KP de la commande collaborative. Cela permet de montrer que le gain agit principalement sur la rapidité et la réactivité du système. »</a:t>
            </a:r>
          </a:p>
          <a:p>
            <a:endParaRPr lang="fr-FR" dirty="0"/>
          </a:p>
          <a:p>
            <a:r>
              <a:rPr lang="fr-FR" dirty="0"/>
              <a:t>« Le second essai consiste à relever un signal temporel, par exemple l’effort mesuré par la jauge ou la vitesse moteur, afin d’identifier la période dominante des oscillations. »</a:t>
            </a:r>
          </a:p>
          <a:p>
            <a:endParaRPr lang="fr-FR" dirty="0"/>
          </a:p>
          <a:p>
            <a:r>
              <a:rPr lang="fr-FR" dirty="0"/>
              <a:t>« Le troisième essai consiste à comparer le comportement avec et sans filtre </a:t>
            </a:r>
            <a:r>
              <a:rPr lang="fr-FR" dirty="0" err="1"/>
              <a:t>réjecteur</a:t>
            </a:r>
            <a:r>
              <a:rPr lang="fr-FR" dirty="0"/>
              <a:t>, soit expérimentalement, soit par simulation fréquentielle. »</a:t>
            </a:r>
            <a:endParaRPr lang="en-US" dirty="0"/>
          </a:p>
          <a:p>
            <a:endParaRPr lang="fr-FR" dirty="0"/>
          </a:p>
        </p:txBody>
      </p:sp>
      <p:sp>
        <p:nvSpPr>
          <p:cNvPr id="4" name="Espace réservé du numéro de diapositive 3"/>
          <p:cNvSpPr>
            <a:spLocks noGrp="1"/>
          </p:cNvSpPr>
          <p:nvPr>
            <p:ph type="sldNum" sz="quarter" idx="5"/>
          </p:nvPr>
        </p:nvSpPr>
        <p:spPr/>
        <p:txBody>
          <a:bodyPr/>
          <a:lstStyle/>
          <a:p>
            <a:fld id="{3C702A61-0872-4AF0-89B8-776738E4B693}" type="slidenum">
              <a:rPr lang="fr-FR" smtClean="0"/>
              <a:t>4</a:t>
            </a:fld>
            <a:endParaRPr lang="fr-FR"/>
          </a:p>
        </p:txBody>
      </p:sp>
    </p:spTree>
    <p:extLst>
      <p:ext uri="{BB962C8B-B14F-4D97-AF65-F5344CB8AC3E}">
        <p14:creationId xmlns:p14="http://schemas.microsoft.com/office/powerpoint/2010/main" val="35701691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Objectif oral :</a:t>
            </a:r>
            <a:r>
              <a:rPr lang="fr-FR" dirty="0"/>
              <a:t> formuler la question du point de vue élève.</a:t>
            </a:r>
          </a:p>
          <a:p>
            <a:r>
              <a:rPr lang="fr-FR" dirty="0"/>
              <a:t>« La problématique pédagogique que je propose aux étudiants est la suivante : comment un ingénieur peut-il identifier une vibration sur un système réel et choisir une correction permettant de la réduire ? »</a:t>
            </a:r>
          </a:p>
          <a:p>
            <a:endParaRPr lang="fr-FR" dirty="0"/>
          </a:p>
          <a:p>
            <a:r>
              <a:rPr lang="fr-FR" dirty="0"/>
              <a:t>« Cette formulation est volontairement centrée sur la démarche d’ingénieur. Les étudiants ne font pas seulement un calcul : ils partent d’un système réel, mesurent, modélisent et justifient un choix. »</a:t>
            </a:r>
          </a:p>
          <a:p>
            <a:r>
              <a:rPr lang="fr-FR" dirty="0"/>
              <a:t>« Les trois pôles à confronter sont le cahier des charges, le système réel et le modèle. »</a:t>
            </a:r>
            <a:endParaRPr lang="en-US" dirty="0"/>
          </a:p>
        </p:txBody>
      </p:sp>
      <p:sp>
        <p:nvSpPr>
          <p:cNvPr id="4" name="Espace réservé du numéro de diapositive 3"/>
          <p:cNvSpPr>
            <a:spLocks noGrp="1"/>
          </p:cNvSpPr>
          <p:nvPr>
            <p:ph type="sldNum" sz="quarter" idx="5"/>
          </p:nvPr>
        </p:nvSpPr>
        <p:spPr/>
        <p:txBody>
          <a:bodyPr/>
          <a:lstStyle/>
          <a:p>
            <a:fld id="{3C702A61-0872-4AF0-89B8-776738E4B693}" type="slidenum">
              <a:rPr lang="fr-FR" smtClean="0"/>
              <a:t>5</a:t>
            </a:fld>
            <a:endParaRPr lang="fr-FR"/>
          </a:p>
        </p:txBody>
      </p:sp>
    </p:spTree>
    <p:extLst>
      <p:ext uri="{BB962C8B-B14F-4D97-AF65-F5344CB8AC3E}">
        <p14:creationId xmlns:p14="http://schemas.microsoft.com/office/powerpoint/2010/main" val="6456362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Objectif oral :</a:t>
            </a:r>
            <a:r>
              <a:rPr lang="fr-FR" dirty="0"/>
              <a:t> montrer que tu sais placer l’activité dans une progression CPGE.</a:t>
            </a:r>
            <a:endParaRPr lang="en-US" dirty="0"/>
          </a:p>
          <a:p>
            <a:endParaRPr lang="en-US" dirty="0"/>
          </a:p>
          <a:p>
            <a:r>
              <a:rPr lang="fr-FR" dirty="0"/>
              <a:t>« Je positionne cette exploitation en CPGE PTSI, plutôt en fin de premier semestre ou au début du second semestre, après une première approche des systèmes asservis. »</a:t>
            </a:r>
            <a:endParaRPr lang="en-US" dirty="0"/>
          </a:p>
          <a:p>
            <a:r>
              <a:rPr lang="fr-FR" dirty="0"/>
              <a:t>« Les étudiants doivent déjà connaître les chaînes d’énergie et d’information, les schémas-blocs, les réponses temporelles simples et les premiers éléments d’analyse fréquentielle. »</a:t>
            </a:r>
            <a:endParaRPr lang="en-US" dirty="0"/>
          </a:p>
          <a:p>
            <a:r>
              <a:rPr lang="fr-FR" dirty="0"/>
              <a:t>« En deuxième année, la même activité peut être approfondie avec la commande numérique, l’échantillonnage ou l’implantation du correcteur. »</a:t>
            </a:r>
            <a:endParaRPr lang="en-US" dirty="0"/>
          </a:p>
          <a:p>
            <a:endParaRPr lang="fr-FR" dirty="0"/>
          </a:p>
        </p:txBody>
      </p:sp>
      <p:sp>
        <p:nvSpPr>
          <p:cNvPr id="4" name="Espace réservé du numéro de diapositive 3"/>
          <p:cNvSpPr>
            <a:spLocks noGrp="1"/>
          </p:cNvSpPr>
          <p:nvPr>
            <p:ph type="sldNum" sz="quarter" idx="5"/>
          </p:nvPr>
        </p:nvSpPr>
        <p:spPr/>
        <p:txBody>
          <a:bodyPr/>
          <a:lstStyle/>
          <a:p>
            <a:fld id="{3C702A61-0872-4AF0-89B8-776738E4B693}" type="slidenum">
              <a:rPr lang="fr-FR" smtClean="0"/>
              <a:t>6</a:t>
            </a:fld>
            <a:endParaRPr lang="fr-FR"/>
          </a:p>
        </p:txBody>
      </p:sp>
    </p:spTree>
    <p:extLst>
      <p:ext uri="{BB962C8B-B14F-4D97-AF65-F5344CB8AC3E}">
        <p14:creationId xmlns:p14="http://schemas.microsoft.com/office/powerpoint/2010/main" val="1138155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Objectif oral :</a:t>
            </a:r>
            <a:r>
              <a:rPr lang="fr-FR" dirty="0"/>
              <a:t> annoncer des objectifs évaluables.</a:t>
            </a:r>
            <a:endParaRPr lang="en-US" dirty="0"/>
          </a:p>
          <a:p>
            <a:r>
              <a:rPr lang="fr-FR" dirty="0"/>
              <a:t>« Les objectifs d’apprentissage sont formulés sous forme d’actions observables : analyser, expérimenter, modéliser, valider et communiquer. »</a:t>
            </a:r>
          </a:p>
          <a:p>
            <a:endParaRPr lang="en-US" dirty="0"/>
          </a:p>
          <a:p>
            <a:r>
              <a:rPr lang="fr-FR" b="1" dirty="0"/>
              <a:t>Pour analyser :</a:t>
            </a:r>
            <a:endParaRPr lang="fr-FR" dirty="0"/>
          </a:p>
          <a:p>
            <a:r>
              <a:rPr lang="fr-FR" dirty="0"/>
              <a:t>« Les étudiants doivent identifier la structure de la boucle collaborative et les grandeurs physiques en jeu. »</a:t>
            </a:r>
          </a:p>
          <a:p>
            <a:r>
              <a:rPr lang="fr-FR" b="1" dirty="0"/>
              <a:t>Pour expérimenter :</a:t>
            </a:r>
            <a:endParaRPr lang="fr-FR" dirty="0"/>
          </a:p>
          <a:p>
            <a:r>
              <a:rPr lang="fr-FR" dirty="0"/>
              <a:t>« Ils doivent mettre en œuvre un protocole de mesure pour extraire une période ou une fréquence dominante. »</a:t>
            </a:r>
          </a:p>
          <a:p>
            <a:r>
              <a:rPr lang="fr-FR" b="1" dirty="0"/>
              <a:t>Pour modéliser :</a:t>
            </a:r>
            <a:endParaRPr lang="fr-FR" dirty="0"/>
          </a:p>
          <a:p>
            <a:r>
              <a:rPr lang="fr-FR" dirty="0"/>
              <a:t>« Ils associent ensuite cette vibration à un comportement fréquentiel, par exemple un mode du second ordre. »</a:t>
            </a:r>
          </a:p>
          <a:p>
            <a:r>
              <a:rPr lang="fr-FR" b="1" dirty="0"/>
              <a:t>Pour valider :</a:t>
            </a:r>
            <a:endParaRPr lang="fr-FR" dirty="0"/>
          </a:p>
          <a:p>
            <a:r>
              <a:rPr lang="fr-FR" dirty="0"/>
              <a:t>« Enfin, ils comparent le comportement avec et sans filtre et concluent sur la pertinence de la correction. »</a:t>
            </a:r>
          </a:p>
        </p:txBody>
      </p:sp>
      <p:sp>
        <p:nvSpPr>
          <p:cNvPr id="4" name="Espace réservé du numéro de diapositive 3"/>
          <p:cNvSpPr>
            <a:spLocks noGrp="1"/>
          </p:cNvSpPr>
          <p:nvPr>
            <p:ph type="sldNum" sz="quarter" idx="5"/>
          </p:nvPr>
        </p:nvSpPr>
        <p:spPr/>
        <p:txBody>
          <a:bodyPr/>
          <a:lstStyle/>
          <a:p>
            <a:fld id="{3C702A61-0872-4AF0-89B8-776738E4B693}" type="slidenum">
              <a:rPr lang="fr-FR" smtClean="0"/>
              <a:t>7</a:t>
            </a:fld>
            <a:endParaRPr lang="fr-FR"/>
          </a:p>
        </p:txBody>
      </p:sp>
    </p:spTree>
    <p:extLst>
      <p:ext uri="{BB962C8B-B14F-4D97-AF65-F5344CB8AC3E}">
        <p14:creationId xmlns:p14="http://schemas.microsoft.com/office/powerpoint/2010/main" val="36008553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À dire : le </a:t>
            </a:r>
            <a:r>
              <a:rPr lang="en-US" dirty="0" err="1"/>
              <a:t>découpage</a:t>
            </a:r>
            <a:r>
              <a:rPr lang="en-US" dirty="0"/>
              <a:t> </a:t>
            </a:r>
            <a:r>
              <a:rPr lang="en-US" dirty="0" err="1"/>
              <a:t>donne</a:t>
            </a:r>
            <a:r>
              <a:rPr lang="en-US" dirty="0"/>
              <a:t> au jury </a:t>
            </a:r>
            <a:r>
              <a:rPr lang="en-US" dirty="0" err="1"/>
              <a:t>une</a:t>
            </a:r>
            <a:r>
              <a:rPr lang="en-US" dirty="0"/>
              <a:t> vision </a:t>
            </a:r>
            <a:r>
              <a:rPr lang="en-US" dirty="0" err="1"/>
              <a:t>concrète</a:t>
            </a:r>
            <a:r>
              <a:rPr lang="en-US" dirty="0"/>
              <a:t> de la progression. Ne pas trop </a:t>
            </a:r>
            <a:r>
              <a:rPr lang="en-US" dirty="0" err="1"/>
              <a:t>détailler</a:t>
            </a:r>
            <a:r>
              <a:rPr lang="en-US" dirty="0"/>
              <a:t> </a:t>
            </a:r>
            <a:r>
              <a:rPr lang="en-US" dirty="0" err="1"/>
              <a:t>chaque</a:t>
            </a:r>
            <a:r>
              <a:rPr lang="en-US" dirty="0"/>
              <a:t> question </a:t>
            </a:r>
            <a:r>
              <a:rPr lang="en-US" dirty="0" err="1"/>
              <a:t>élève</a:t>
            </a:r>
            <a:r>
              <a:rPr lang="en-US" dirty="0"/>
              <a:t> </a:t>
            </a:r>
            <a:r>
              <a:rPr lang="en-US" dirty="0" err="1"/>
              <a:t>ici</a:t>
            </a:r>
            <a:r>
              <a:rPr lang="en-US" dirty="0"/>
              <a:t>.</a:t>
            </a:r>
          </a:p>
          <a:p>
            <a:endParaRPr lang="en-US" dirty="0"/>
          </a:p>
          <a:p>
            <a:r>
              <a:rPr lang="fr-FR" b="1" dirty="0"/>
              <a:t>Objectif oral :</a:t>
            </a:r>
            <a:r>
              <a:rPr lang="fr-FR" dirty="0"/>
              <a:t> montrer une organisation concrète.</a:t>
            </a:r>
          </a:p>
          <a:p>
            <a:endParaRPr lang="fr-FR" dirty="0"/>
          </a:p>
          <a:p>
            <a:r>
              <a:rPr lang="fr-FR" dirty="0"/>
              <a:t>« Je propose une séquence courte en trois temps : une séance d’appropriation, une séance de TP expérimental et une séance de simulation-synthèse. »</a:t>
            </a:r>
          </a:p>
          <a:p>
            <a:endParaRPr lang="fr-FR" dirty="0"/>
          </a:p>
          <a:p>
            <a:r>
              <a:rPr lang="fr-FR" b="1" dirty="0"/>
              <a:t>Séance 1 :</a:t>
            </a:r>
            <a:endParaRPr lang="fr-FR" dirty="0"/>
          </a:p>
          <a:p>
            <a:r>
              <a:rPr lang="fr-FR" dirty="0"/>
              <a:t>« La première séance permet de comprendre le besoin industriel, l’exigence de stabilité et la structure fonctionnelle du système. »</a:t>
            </a:r>
          </a:p>
          <a:p>
            <a:r>
              <a:rPr lang="fr-FR" b="1" dirty="0"/>
              <a:t>Séance 2 :</a:t>
            </a:r>
            <a:endParaRPr lang="fr-FR" dirty="0"/>
          </a:p>
          <a:p>
            <a:r>
              <a:rPr lang="fr-FR" dirty="0"/>
              <a:t>« La deuxième séance est centrée sur la manipulation : essais avec différents gains, acquisition des signaux et mesure de la période de vibration. »</a:t>
            </a:r>
          </a:p>
          <a:p>
            <a:r>
              <a:rPr lang="fr-FR" b="1" dirty="0"/>
              <a:t>Séance 3 :</a:t>
            </a:r>
            <a:endParaRPr lang="fr-FR" dirty="0"/>
          </a:p>
          <a:p>
            <a:r>
              <a:rPr lang="fr-FR" dirty="0"/>
              <a:t>« La troisième séance exploite les résultats : calcul de la fréquence, lecture fréquentielle, comparaison avec et sans filtre, puis conclusion. »</a:t>
            </a:r>
          </a:p>
          <a:p>
            <a:r>
              <a:rPr lang="fr-FR" b="1" dirty="0"/>
              <a:t>À mettre en avant :</a:t>
            </a:r>
            <a:endParaRPr lang="fr-FR" dirty="0"/>
          </a:p>
          <a:p>
            <a:r>
              <a:rPr lang="fr-FR" dirty="0"/>
              <a:t>« La séquence est volontairement progressive : comprendre, mesurer, modéliser, conclure. »</a:t>
            </a:r>
          </a:p>
          <a:p>
            <a:endParaRPr lang="en-US" dirty="0"/>
          </a:p>
          <a:p>
            <a:endParaRPr lang="en-US" dirty="0"/>
          </a:p>
          <a:p>
            <a:endParaRPr lang="en-US" dirty="0"/>
          </a:p>
          <a:p>
            <a:endParaRPr lang="en-US" dirty="0"/>
          </a:p>
          <a:p>
            <a:endParaRPr lang="en-US" dirty="0"/>
          </a:p>
        </p:txBody>
      </p:sp>
      <p:sp>
        <p:nvSpPr>
          <p:cNvPr id="4" name="Espace réservé du numéro de diapositive 3"/>
          <p:cNvSpPr>
            <a:spLocks noGrp="1"/>
          </p:cNvSpPr>
          <p:nvPr>
            <p:ph type="sldNum" sz="quarter" idx="5"/>
          </p:nvPr>
        </p:nvSpPr>
        <p:spPr/>
        <p:txBody>
          <a:bodyPr/>
          <a:lstStyle/>
          <a:p>
            <a:fld id="{3C702A61-0872-4AF0-89B8-776738E4B693}" type="slidenum">
              <a:rPr lang="fr-FR" smtClean="0"/>
              <a:t>8</a:t>
            </a:fld>
            <a:endParaRPr lang="fr-FR"/>
          </a:p>
        </p:txBody>
      </p:sp>
    </p:spTree>
    <p:extLst>
      <p:ext uri="{BB962C8B-B14F-4D97-AF65-F5344CB8AC3E}">
        <p14:creationId xmlns:p14="http://schemas.microsoft.com/office/powerpoint/2010/main" val="32225240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À dire : les </a:t>
            </a:r>
            <a:r>
              <a:rPr lang="en-US" dirty="0" err="1"/>
              <a:t>livrables</a:t>
            </a:r>
            <a:r>
              <a:rPr lang="en-US" dirty="0"/>
              <a:t> </a:t>
            </a:r>
            <a:r>
              <a:rPr lang="en-US" dirty="0" err="1"/>
              <a:t>doivent</a:t>
            </a:r>
            <a:r>
              <a:rPr lang="en-US" dirty="0"/>
              <a:t> </a:t>
            </a:r>
            <a:r>
              <a:rPr lang="en-US" dirty="0" err="1"/>
              <a:t>être</a:t>
            </a:r>
            <a:r>
              <a:rPr lang="en-US" dirty="0"/>
              <a:t> courts </a:t>
            </a:r>
            <a:r>
              <a:rPr lang="en-US" dirty="0" err="1"/>
              <a:t>mais</a:t>
            </a:r>
            <a:r>
              <a:rPr lang="en-US" dirty="0"/>
              <a:t> </a:t>
            </a:r>
            <a:r>
              <a:rPr lang="en-US" dirty="0" err="1"/>
              <a:t>ciblés</a:t>
            </a:r>
            <a:r>
              <a:rPr lang="en-US" dirty="0"/>
              <a:t>. </a:t>
            </a:r>
            <a:r>
              <a:rPr lang="en-US" dirty="0" err="1"/>
              <a:t>Ils</a:t>
            </a:r>
            <a:r>
              <a:rPr lang="en-US" dirty="0"/>
              <a:t> </a:t>
            </a:r>
            <a:r>
              <a:rPr lang="en-US" dirty="0" err="1"/>
              <a:t>permettent</a:t>
            </a:r>
            <a:r>
              <a:rPr lang="en-US" dirty="0"/>
              <a:t> </a:t>
            </a:r>
            <a:r>
              <a:rPr lang="en-US" dirty="0" err="1"/>
              <a:t>aussi</a:t>
            </a:r>
            <a:r>
              <a:rPr lang="en-US" dirty="0"/>
              <a:t> </a:t>
            </a:r>
            <a:r>
              <a:rPr lang="en-US" dirty="0" err="1"/>
              <a:t>une</a:t>
            </a:r>
            <a:r>
              <a:rPr lang="en-US" dirty="0"/>
              <a:t> </a:t>
            </a:r>
            <a:r>
              <a:rPr lang="en-US" dirty="0" err="1"/>
              <a:t>évaluation</a:t>
            </a:r>
            <a:r>
              <a:rPr lang="en-US" dirty="0"/>
              <a:t> </a:t>
            </a:r>
            <a:r>
              <a:rPr lang="en-US" dirty="0" err="1"/>
              <a:t>rapide</a:t>
            </a:r>
            <a:r>
              <a:rPr lang="en-US" dirty="0"/>
              <a:t>.</a:t>
            </a:r>
          </a:p>
          <a:p>
            <a:endParaRPr lang="en-US" dirty="0"/>
          </a:p>
          <a:p>
            <a:r>
              <a:rPr lang="fr-FR" b="1" dirty="0"/>
              <a:t>Objectif oral :</a:t>
            </a:r>
            <a:r>
              <a:rPr lang="fr-FR" dirty="0"/>
              <a:t> montrer que l’activité produit des traces évaluables.</a:t>
            </a:r>
          </a:p>
          <a:p>
            <a:endParaRPr lang="fr-FR" dirty="0"/>
          </a:p>
          <a:p>
            <a:r>
              <a:rPr lang="fr-FR" dirty="0"/>
              <a:t>« Pour que la séquence soit exploitable, chaque étape doit laisser une trace. Je prévois donc quatre livrables courts. »	</a:t>
            </a:r>
          </a:p>
          <a:p>
            <a:r>
              <a:rPr lang="fr-FR" b="1" dirty="0"/>
              <a:t>À dire rapidement :</a:t>
            </a:r>
            <a:endParaRPr lang="fr-FR" dirty="0"/>
          </a:p>
          <a:p>
            <a:r>
              <a:rPr lang="fr-FR" dirty="0"/>
              <a:t>« D’abord un schéma-bloc pour l’appropriation, ensuite une courbe annotée pour la mesure, puis une comparaison fréquentielle avec et sans filtre, et enfin une conclusion technique argumentée. »</a:t>
            </a:r>
          </a:p>
          <a:p>
            <a:r>
              <a:rPr lang="fr-FR" b="1" dirty="0"/>
              <a:t>À mettre en avant :</a:t>
            </a:r>
            <a:endParaRPr lang="fr-FR" dirty="0"/>
          </a:p>
          <a:p>
            <a:r>
              <a:rPr lang="fr-FR" dirty="0"/>
              <a:t>« Ces livrables permettent d’évaluer la démarche complète et pas seulement le résultat numérique final. »</a:t>
            </a:r>
          </a:p>
          <a:p>
            <a:r>
              <a:rPr lang="fr-FR" b="1" dirty="0"/>
              <a:t>Phrase forte :</a:t>
            </a:r>
            <a:endParaRPr lang="fr-FR" dirty="0"/>
          </a:p>
          <a:p>
            <a:r>
              <a:rPr lang="fr-FR" dirty="0"/>
              <a:t>« L’objectif n’est pas que les étudiants recopient une correction, mais qu’ils prouvent leur raisonnement à partir de traces. »</a:t>
            </a:r>
          </a:p>
          <a:p>
            <a:endParaRPr lang="en-US" dirty="0"/>
          </a:p>
        </p:txBody>
      </p:sp>
      <p:sp>
        <p:nvSpPr>
          <p:cNvPr id="4" name="Espace réservé du numéro de diapositive 3"/>
          <p:cNvSpPr>
            <a:spLocks noGrp="1"/>
          </p:cNvSpPr>
          <p:nvPr>
            <p:ph type="sldNum" sz="quarter" idx="5"/>
          </p:nvPr>
        </p:nvSpPr>
        <p:spPr/>
        <p:txBody>
          <a:bodyPr/>
          <a:lstStyle/>
          <a:p>
            <a:fld id="{3C702A61-0872-4AF0-89B8-776738E4B693}" type="slidenum">
              <a:rPr lang="fr-FR" smtClean="0"/>
              <a:t>9</a:t>
            </a:fld>
            <a:endParaRPr lang="fr-FR"/>
          </a:p>
        </p:txBody>
      </p:sp>
    </p:spTree>
    <p:extLst>
      <p:ext uri="{BB962C8B-B14F-4D97-AF65-F5344CB8AC3E}">
        <p14:creationId xmlns:p14="http://schemas.microsoft.com/office/powerpoint/2010/main" val="3852308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59CC74-B04B-4714-9BD9-2F48D8BFF47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BA333D1-C34E-45E6-A953-BE23C40C01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54F87887-595A-4328-A8D7-51794E92D251}"/>
              </a:ext>
            </a:extLst>
          </p:cNvPr>
          <p:cNvSpPr>
            <a:spLocks noGrp="1"/>
          </p:cNvSpPr>
          <p:nvPr>
            <p:ph type="dt" sz="half" idx="10"/>
          </p:nvPr>
        </p:nvSpPr>
        <p:spPr/>
        <p:txBody>
          <a:bodyPr/>
          <a:lstStyle/>
          <a:p>
            <a:fld id="{5A313272-A5F1-4C96-A269-1FA66E6D67A5}" type="datetimeFigureOut">
              <a:rPr lang="fr-FR" smtClean="0"/>
              <a:t>08/06/2026</a:t>
            </a:fld>
            <a:endParaRPr lang="fr-FR"/>
          </a:p>
        </p:txBody>
      </p:sp>
      <p:sp>
        <p:nvSpPr>
          <p:cNvPr id="5" name="Espace réservé du pied de page 4">
            <a:extLst>
              <a:ext uri="{FF2B5EF4-FFF2-40B4-BE49-F238E27FC236}">
                <a16:creationId xmlns:a16="http://schemas.microsoft.com/office/drawing/2014/main" id="{55D4A173-BA24-43BE-B75D-30224B054F7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35C180F-42CF-4CFF-B49E-47DE78E06E48}"/>
              </a:ext>
            </a:extLst>
          </p:cNvPr>
          <p:cNvSpPr>
            <a:spLocks noGrp="1"/>
          </p:cNvSpPr>
          <p:nvPr>
            <p:ph type="sldNum" sz="quarter" idx="12"/>
          </p:nvPr>
        </p:nvSpPr>
        <p:spPr/>
        <p:txBody>
          <a:bodyPr/>
          <a:lstStyle/>
          <a:p>
            <a:fld id="{654DCEE8-16BD-4DF3-B42E-4F1D5A4C5581}" type="slidenum">
              <a:rPr lang="fr-FR" smtClean="0"/>
              <a:t>‹N°›</a:t>
            </a:fld>
            <a:endParaRPr lang="fr-FR"/>
          </a:p>
        </p:txBody>
      </p:sp>
    </p:spTree>
    <p:extLst>
      <p:ext uri="{BB962C8B-B14F-4D97-AF65-F5344CB8AC3E}">
        <p14:creationId xmlns:p14="http://schemas.microsoft.com/office/powerpoint/2010/main" val="1274143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0FB480-C0C5-4B74-8AEC-78F9E1996E8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D6164671-408C-446C-9FF5-A4F691E5D3D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77772F5-59BC-4432-AA23-9704661E5752}"/>
              </a:ext>
            </a:extLst>
          </p:cNvPr>
          <p:cNvSpPr>
            <a:spLocks noGrp="1"/>
          </p:cNvSpPr>
          <p:nvPr>
            <p:ph type="dt" sz="half" idx="10"/>
          </p:nvPr>
        </p:nvSpPr>
        <p:spPr/>
        <p:txBody>
          <a:bodyPr/>
          <a:lstStyle/>
          <a:p>
            <a:fld id="{5A313272-A5F1-4C96-A269-1FA66E6D67A5}" type="datetimeFigureOut">
              <a:rPr lang="fr-FR" smtClean="0"/>
              <a:t>08/06/2026</a:t>
            </a:fld>
            <a:endParaRPr lang="fr-FR"/>
          </a:p>
        </p:txBody>
      </p:sp>
      <p:sp>
        <p:nvSpPr>
          <p:cNvPr id="5" name="Espace réservé du pied de page 4">
            <a:extLst>
              <a:ext uri="{FF2B5EF4-FFF2-40B4-BE49-F238E27FC236}">
                <a16:creationId xmlns:a16="http://schemas.microsoft.com/office/drawing/2014/main" id="{6C973660-4351-4745-AB06-D55E42B766D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C713B21-59DD-44EC-8486-CC1C5D099EC8}"/>
              </a:ext>
            </a:extLst>
          </p:cNvPr>
          <p:cNvSpPr>
            <a:spLocks noGrp="1"/>
          </p:cNvSpPr>
          <p:nvPr>
            <p:ph type="sldNum" sz="quarter" idx="12"/>
          </p:nvPr>
        </p:nvSpPr>
        <p:spPr/>
        <p:txBody>
          <a:bodyPr/>
          <a:lstStyle/>
          <a:p>
            <a:fld id="{654DCEE8-16BD-4DF3-B42E-4F1D5A4C5581}" type="slidenum">
              <a:rPr lang="fr-FR" smtClean="0"/>
              <a:t>‹N°›</a:t>
            </a:fld>
            <a:endParaRPr lang="fr-FR"/>
          </a:p>
        </p:txBody>
      </p:sp>
    </p:spTree>
    <p:extLst>
      <p:ext uri="{BB962C8B-B14F-4D97-AF65-F5344CB8AC3E}">
        <p14:creationId xmlns:p14="http://schemas.microsoft.com/office/powerpoint/2010/main" val="3492601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D86846C-9C4B-4657-86F5-4052ED2C49A7}"/>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A9BCD13-B82F-4B91-91CD-39CA1AE55F6F}"/>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F927257-756F-49E0-94C6-58E968DF357D}"/>
              </a:ext>
            </a:extLst>
          </p:cNvPr>
          <p:cNvSpPr>
            <a:spLocks noGrp="1"/>
          </p:cNvSpPr>
          <p:nvPr>
            <p:ph type="dt" sz="half" idx="10"/>
          </p:nvPr>
        </p:nvSpPr>
        <p:spPr/>
        <p:txBody>
          <a:bodyPr/>
          <a:lstStyle/>
          <a:p>
            <a:fld id="{5A313272-A5F1-4C96-A269-1FA66E6D67A5}" type="datetimeFigureOut">
              <a:rPr lang="fr-FR" smtClean="0"/>
              <a:t>08/06/2026</a:t>
            </a:fld>
            <a:endParaRPr lang="fr-FR"/>
          </a:p>
        </p:txBody>
      </p:sp>
      <p:sp>
        <p:nvSpPr>
          <p:cNvPr id="5" name="Espace réservé du pied de page 4">
            <a:extLst>
              <a:ext uri="{FF2B5EF4-FFF2-40B4-BE49-F238E27FC236}">
                <a16:creationId xmlns:a16="http://schemas.microsoft.com/office/drawing/2014/main" id="{DEA05014-E4AD-4633-98F7-1BAE36DA695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C7CFB3B-C209-4F0D-A17E-FDC15E8E27AE}"/>
              </a:ext>
            </a:extLst>
          </p:cNvPr>
          <p:cNvSpPr>
            <a:spLocks noGrp="1"/>
          </p:cNvSpPr>
          <p:nvPr>
            <p:ph type="sldNum" sz="quarter" idx="12"/>
          </p:nvPr>
        </p:nvSpPr>
        <p:spPr/>
        <p:txBody>
          <a:bodyPr/>
          <a:lstStyle/>
          <a:p>
            <a:fld id="{654DCEE8-16BD-4DF3-B42E-4F1D5A4C5581}" type="slidenum">
              <a:rPr lang="fr-FR" smtClean="0"/>
              <a:t>‹N°›</a:t>
            </a:fld>
            <a:endParaRPr lang="fr-FR"/>
          </a:p>
        </p:txBody>
      </p:sp>
    </p:spTree>
    <p:extLst>
      <p:ext uri="{BB962C8B-B14F-4D97-AF65-F5344CB8AC3E}">
        <p14:creationId xmlns:p14="http://schemas.microsoft.com/office/powerpoint/2010/main" val="1334345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B728A9-8F87-475E-8B5D-1EDA386EC84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1833C10-220B-493B-A5A6-C4A958ADFD1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721951-3496-4498-AA28-A552827B4EA3}"/>
              </a:ext>
            </a:extLst>
          </p:cNvPr>
          <p:cNvSpPr>
            <a:spLocks noGrp="1"/>
          </p:cNvSpPr>
          <p:nvPr>
            <p:ph type="dt" sz="half" idx="10"/>
          </p:nvPr>
        </p:nvSpPr>
        <p:spPr/>
        <p:txBody>
          <a:bodyPr/>
          <a:lstStyle/>
          <a:p>
            <a:fld id="{5A313272-A5F1-4C96-A269-1FA66E6D67A5}" type="datetimeFigureOut">
              <a:rPr lang="fr-FR" smtClean="0"/>
              <a:t>08/06/2026</a:t>
            </a:fld>
            <a:endParaRPr lang="fr-FR"/>
          </a:p>
        </p:txBody>
      </p:sp>
      <p:sp>
        <p:nvSpPr>
          <p:cNvPr id="5" name="Espace réservé du pied de page 4">
            <a:extLst>
              <a:ext uri="{FF2B5EF4-FFF2-40B4-BE49-F238E27FC236}">
                <a16:creationId xmlns:a16="http://schemas.microsoft.com/office/drawing/2014/main" id="{F2A58D30-876F-42F8-9908-BC70B44CEC0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7301CFB-71C9-4E9E-8431-212C28806962}"/>
              </a:ext>
            </a:extLst>
          </p:cNvPr>
          <p:cNvSpPr>
            <a:spLocks noGrp="1"/>
          </p:cNvSpPr>
          <p:nvPr>
            <p:ph type="sldNum" sz="quarter" idx="12"/>
          </p:nvPr>
        </p:nvSpPr>
        <p:spPr/>
        <p:txBody>
          <a:bodyPr/>
          <a:lstStyle/>
          <a:p>
            <a:fld id="{654DCEE8-16BD-4DF3-B42E-4F1D5A4C5581}" type="slidenum">
              <a:rPr lang="fr-FR" smtClean="0"/>
              <a:t>‹N°›</a:t>
            </a:fld>
            <a:endParaRPr lang="fr-FR"/>
          </a:p>
        </p:txBody>
      </p:sp>
    </p:spTree>
    <p:extLst>
      <p:ext uri="{BB962C8B-B14F-4D97-AF65-F5344CB8AC3E}">
        <p14:creationId xmlns:p14="http://schemas.microsoft.com/office/powerpoint/2010/main" val="3492269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8FB158-2208-4F8E-9F29-5A2FE4F2E63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0C4D16E-9FE4-44FD-988D-53E4AF1BF60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67B69507-2428-4894-9ACF-2F2111844BF6}"/>
              </a:ext>
            </a:extLst>
          </p:cNvPr>
          <p:cNvSpPr>
            <a:spLocks noGrp="1"/>
          </p:cNvSpPr>
          <p:nvPr>
            <p:ph type="dt" sz="half" idx="10"/>
          </p:nvPr>
        </p:nvSpPr>
        <p:spPr/>
        <p:txBody>
          <a:bodyPr/>
          <a:lstStyle/>
          <a:p>
            <a:fld id="{5A313272-A5F1-4C96-A269-1FA66E6D67A5}" type="datetimeFigureOut">
              <a:rPr lang="fr-FR" smtClean="0"/>
              <a:t>08/06/2026</a:t>
            </a:fld>
            <a:endParaRPr lang="fr-FR"/>
          </a:p>
        </p:txBody>
      </p:sp>
      <p:sp>
        <p:nvSpPr>
          <p:cNvPr id="5" name="Espace réservé du pied de page 4">
            <a:extLst>
              <a:ext uri="{FF2B5EF4-FFF2-40B4-BE49-F238E27FC236}">
                <a16:creationId xmlns:a16="http://schemas.microsoft.com/office/drawing/2014/main" id="{0A867E01-3CDE-4F0B-BE3A-7C56B1CD5C3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31CC010-5AF2-4E6C-B641-F77A251F0865}"/>
              </a:ext>
            </a:extLst>
          </p:cNvPr>
          <p:cNvSpPr>
            <a:spLocks noGrp="1"/>
          </p:cNvSpPr>
          <p:nvPr>
            <p:ph type="sldNum" sz="quarter" idx="12"/>
          </p:nvPr>
        </p:nvSpPr>
        <p:spPr/>
        <p:txBody>
          <a:bodyPr/>
          <a:lstStyle/>
          <a:p>
            <a:fld id="{654DCEE8-16BD-4DF3-B42E-4F1D5A4C5581}" type="slidenum">
              <a:rPr lang="fr-FR" smtClean="0"/>
              <a:t>‹N°›</a:t>
            </a:fld>
            <a:endParaRPr lang="fr-FR"/>
          </a:p>
        </p:txBody>
      </p:sp>
    </p:spTree>
    <p:extLst>
      <p:ext uri="{BB962C8B-B14F-4D97-AF65-F5344CB8AC3E}">
        <p14:creationId xmlns:p14="http://schemas.microsoft.com/office/powerpoint/2010/main" val="819795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160BE5-B6D7-4682-999A-C447746B47F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D66986B-5261-483F-8039-ACB8D311099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82DCC0B6-185C-4C73-931B-2BB85985DCD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C4EDD4CE-2968-4896-8220-C463D7EB8D0C}"/>
              </a:ext>
            </a:extLst>
          </p:cNvPr>
          <p:cNvSpPr>
            <a:spLocks noGrp="1"/>
          </p:cNvSpPr>
          <p:nvPr>
            <p:ph type="dt" sz="half" idx="10"/>
          </p:nvPr>
        </p:nvSpPr>
        <p:spPr/>
        <p:txBody>
          <a:bodyPr/>
          <a:lstStyle/>
          <a:p>
            <a:fld id="{5A313272-A5F1-4C96-A269-1FA66E6D67A5}" type="datetimeFigureOut">
              <a:rPr lang="fr-FR" smtClean="0"/>
              <a:t>08/06/2026</a:t>
            </a:fld>
            <a:endParaRPr lang="fr-FR"/>
          </a:p>
        </p:txBody>
      </p:sp>
      <p:sp>
        <p:nvSpPr>
          <p:cNvPr id="6" name="Espace réservé du pied de page 5">
            <a:extLst>
              <a:ext uri="{FF2B5EF4-FFF2-40B4-BE49-F238E27FC236}">
                <a16:creationId xmlns:a16="http://schemas.microsoft.com/office/drawing/2014/main" id="{803E5F95-8A9D-406C-8D03-B8F150867E7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C3B3CF4-51B7-4ECC-B6BA-92D13C44C0AE}"/>
              </a:ext>
            </a:extLst>
          </p:cNvPr>
          <p:cNvSpPr>
            <a:spLocks noGrp="1"/>
          </p:cNvSpPr>
          <p:nvPr>
            <p:ph type="sldNum" sz="quarter" idx="12"/>
          </p:nvPr>
        </p:nvSpPr>
        <p:spPr/>
        <p:txBody>
          <a:bodyPr/>
          <a:lstStyle/>
          <a:p>
            <a:fld id="{654DCEE8-16BD-4DF3-B42E-4F1D5A4C5581}" type="slidenum">
              <a:rPr lang="fr-FR" smtClean="0"/>
              <a:t>‹N°›</a:t>
            </a:fld>
            <a:endParaRPr lang="fr-FR"/>
          </a:p>
        </p:txBody>
      </p:sp>
    </p:spTree>
    <p:extLst>
      <p:ext uri="{BB962C8B-B14F-4D97-AF65-F5344CB8AC3E}">
        <p14:creationId xmlns:p14="http://schemas.microsoft.com/office/powerpoint/2010/main" val="1393367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60CD3F-345C-4222-A106-C0C26B396FE0}"/>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69D7C8DF-7866-4212-AFD8-0683F460C5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7F57A123-204D-4A9A-8CB8-4A680D2B2E90}"/>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563368B6-1C31-4AAF-BBBB-5658C02D5A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8EE2851-26D3-4C93-9D70-45E5FF9A21EF}"/>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1EBAF96-75D6-4348-A70D-74875E809331}"/>
              </a:ext>
            </a:extLst>
          </p:cNvPr>
          <p:cNvSpPr>
            <a:spLocks noGrp="1"/>
          </p:cNvSpPr>
          <p:nvPr>
            <p:ph type="dt" sz="half" idx="10"/>
          </p:nvPr>
        </p:nvSpPr>
        <p:spPr/>
        <p:txBody>
          <a:bodyPr/>
          <a:lstStyle/>
          <a:p>
            <a:fld id="{5A313272-A5F1-4C96-A269-1FA66E6D67A5}" type="datetimeFigureOut">
              <a:rPr lang="fr-FR" smtClean="0"/>
              <a:t>08/06/2026</a:t>
            </a:fld>
            <a:endParaRPr lang="fr-FR"/>
          </a:p>
        </p:txBody>
      </p:sp>
      <p:sp>
        <p:nvSpPr>
          <p:cNvPr id="8" name="Espace réservé du pied de page 7">
            <a:extLst>
              <a:ext uri="{FF2B5EF4-FFF2-40B4-BE49-F238E27FC236}">
                <a16:creationId xmlns:a16="http://schemas.microsoft.com/office/drawing/2014/main" id="{07FFFB51-149E-481D-997D-4A884FDD92EC}"/>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3209BE25-B159-4E0C-9243-8D57FD6D65F7}"/>
              </a:ext>
            </a:extLst>
          </p:cNvPr>
          <p:cNvSpPr>
            <a:spLocks noGrp="1"/>
          </p:cNvSpPr>
          <p:nvPr>
            <p:ph type="sldNum" sz="quarter" idx="12"/>
          </p:nvPr>
        </p:nvSpPr>
        <p:spPr/>
        <p:txBody>
          <a:bodyPr/>
          <a:lstStyle/>
          <a:p>
            <a:fld id="{654DCEE8-16BD-4DF3-B42E-4F1D5A4C5581}" type="slidenum">
              <a:rPr lang="fr-FR" smtClean="0"/>
              <a:t>‹N°›</a:t>
            </a:fld>
            <a:endParaRPr lang="fr-FR"/>
          </a:p>
        </p:txBody>
      </p:sp>
    </p:spTree>
    <p:extLst>
      <p:ext uri="{BB962C8B-B14F-4D97-AF65-F5344CB8AC3E}">
        <p14:creationId xmlns:p14="http://schemas.microsoft.com/office/powerpoint/2010/main" val="29053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CA00CC-14BA-405B-834D-CE9BA9150179}"/>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99F6314-7AD0-49A7-8685-E19E76D39450}"/>
              </a:ext>
            </a:extLst>
          </p:cNvPr>
          <p:cNvSpPr>
            <a:spLocks noGrp="1"/>
          </p:cNvSpPr>
          <p:nvPr>
            <p:ph type="dt" sz="half" idx="10"/>
          </p:nvPr>
        </p:nvSpPr>
        <p:spPr/>
        <p:txBody>
          <a:bodyPr/>
          <a:lstStyle/>
          <a:p>
            <a:fld id="{5A313272-A5F1-4C96-A269-1FA66E6D67A5}" type="datetimeFigureOut">
              <a:rPr lang="fr-FR" smtClean="0"/>
              <a:t>08/06/2026</a:t>
            </a:fld>
            <a:endParaRPr lang="fr-FR"/>
          </a:p>
        </p:txBody>
      </p:sp>
      <p:sp>
        <p:nvSpPr>
          <p:cNvPr id="4" name="Espace réservé du pied de page 3">
            <a:extLst>
              <a:ext uri="{FF2B5EF4-FFF2-40B4-BE49-F238E27FC236}">
                <a16:creationId xmlns:a16="http://schemas.microsoft.com/office/drawing/2014/main" id="{37910557-688B-4DC6-9F14-4931995321E2}"/>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D96DCD83-FB93-4802-871D-256B9AECFB83}"/>
              </a:ext>
            </a:extLst>
          </p:cNvPr>
          <p:cNvSpPr>
            <a:spLocks noGrp="1"/>
          </p:cNvSpPr>
          <p:nvPr>
            <p:ph type="sldNum" sz="quarter" idx="12"/>
          </p:nvPr>
        </p:nvSpPr>
        <p:spPr/>
        <p:txBody>
          <a:bodyPr/>
          <a:lstStyle/>
          <a:p>
            <a:fld id="{654DCEE8-16BD-4DF3-B42E-4F1D5A4C5581}" type="slidenum">
              <a:rPr lang="fr-FR" smtClean="0"/>
              <a:t>‹N°›</a:t>
            </a:fld>
            <a:endParaRPr lang="fr-FR"/>
          </a:p>
        </p:txBody>
      </p:sp>
    </p:spTree>
    <p:extLst>
      <p:ext uri="{BB962C8B-B14F-4D97-AF65-F5344CB8AC3E}">
        <p14:creationId xmlns:p14="http://schemas.microsoft.com/office/powerpoint/2010/main" val="2672443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37EC637-9C37-4127-B7A7-215A4A041695}"/>
              </a:ext>
            </a:extLst>
          </p:cNvPr>
          <p:cNvSpPr>
            <a:spLocks noGrp="1"/>
          </p:cNvSpPr>
          <p:nvPr>
            <p:ph type="dt" sz="half" idx="10"/>
          </p:nvPr>
        </p:nvSpPr>
        <p:spPr/>
        <p:txBody>
          <a:bodyPr/>
          <a:lstStyle/>
          <a:p>
            <a:fld id="{5A313272-A5F1-4C96-A269-1FA66E6D67A5}" type="datetimeFigureOut">
              <a:rPr lang="fr-FR" smtClean="0"/>
              <a:t>08/06/2026</a:t>
            </a:fld>
            <a:endParaRPr lang="fr-FR"/>
          </a:p>
        </p:txBody>
      </p:sp>
      <p:sp>
        <p:nvSpPr>
          <p:cNvPr id="3" name="Espace réservé du pied de page 2">
            <a:extLst>
              <a:ext uri="{FF2B5EF4-FFF2-40B4-BE49-F238E27FC236}">
                <a16:creationId xmlns:a16="http://schemas.microsoft.com/office/drawing/2014/main" id="{BC5B3BC0-A2EF-4073-A65C-A2C744305621}"/>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A1932CDE-3723-4D99-B18A-5599341D1F4B}"/>
              </a:ext>
            </a:extLst>
          </p:cNvPr>
          <p:cNvSpPr>
            <a:spLocks noGrp="1"/>
          </p:cNvSpPr>
          <p:nvPr>
            <p:ph type="sldNum" sz="quarter" idx="12"/>
          </p:nvPr>
        </p:nvSpPr>
        <p:spPr/>
        <p:txBody>
          <a:bodyPr/>
          <a:lstStyle/>
          <a:p>
            <a:fld id="{654DCEE8-16BD-4DF3-B42E-4F1D5A4C5581}" type="slidenum">
              <a:rPr lang="fr-FR" smtClean="0"/>
              <a:t>‹N°›</a:t>
            </a:fld>
            <a:endParaRPr lang="fr-FR"/>
          </a:p>
        </p:txBody>
      </p:sp>
    </p:spTree>
    <p:extLst>
      <p:ext uri="{BB962C8B-B14F-4D97-AF65-F5344CB8AC3E}">
        <p14:creationId xmlns:p14="http://schemas.microsoft.com/office/powerpoint/2010/main" val="321558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0D3D01-E1CE-41C0-BBFC-B8B0389A723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E83DAFCB-4C1A-4304-9763-83814D1E7B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EA2F9C42-11ED-4E2A-A1FE-639FFE5C9A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5E5B77E-97C6-4517-84C7-DF091BB42B64}"/>
              </a:ext>
            </a:extLst>
          </p:cNvPr>
          <p:cNvSpPr>
            <a:spLocks noGrp="1"/>
          </p:cNvSpPr>
          <p:nvPr>
            <p:ph type="dt" sz="half" idx="10"/>
          </p:nvPr>
        </p:nvSpPr>
        <p:spPr/>
        <p:txBody>
          <a:bodyPr/>
          <a:lstStyle/>
          <a:p>
            <a:fld id="{5A313272-A5F1-4C96-A269-1FA66E6D67A5}" type="datetimeFigureOut">
              <a:rPr lang="fr-FR" smtClean="0"/>
              <a:t>08/06/2026</a:t>
            </a:fld>
            <a:endParaRPr lang="fr-FR"/>
          </a:p>
        </p:txBody>
      </p:sp>
      <p:sp>
        <p:nvSpPr>
          <p:cNvPr id="6" name="Espace réservé du pied de page 5">
            <a:extLst>
              <a:ext uri="{FF2B5EF4-FFF2-40B4-BE49-F238E27FC236}">
                <a16:creationId xmlns:a16="http://schemas.microsoft.com/office/drawing/2014/main" id="{0264C9BE-2F4E-4978-BA98-BDD0A5A8CDF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15E3EAA-D754-4DB9-8594-A95934C9A5D6}"/>
              </a:ext>
            </a:extLst>
          </p:cNvPr>
          <p:cNvSpPr>
            <a:spLocks noGrp="1"/>
          </p:cNvSpPr>
          <p:nvPr>
            <p:ph type="sldNum" sz="quarter" idx="12"/>
          </p:nvPr>
        </p:nvSpPr>
        <p:spPr/>
        <p:txBody>
          <a:bodyPr/>
          <a:lstStyle/>
          <a:p>
            <a:fld id="{654DCEE8-16BD-4DF3-B42E-4F1D5A4C5581}" type="slidenum">
              <a:rPr lang="fr-FR" smtClean="0"/>
              <a:t>‹N°›</a:t>
            </a:fld>
            <a:endParaRPr lang="fr-FR"/>
          </a:p>
        </p:txBody>
      </p:sp>
    </p:spTree>
    <p:extLst>
      <p:ext uri="{BB962C8B-B14F-4D97-AF65-F5344CB8AC3E}">
        <p14:creationId xmlns:p14="http://schemas.microsoft.com/office/powerpoint/2010/main" val="3311317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C18BB4-2457-406A-8688-4DA2AD17473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5A9BCDA7-5914-4779-9CFB-1E6AD70372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B97CEF66-A4D5-485B-A9A6-D6A1D3DA4D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78DED9D-F9B6-4B24-8378-6000EF6858EA}"/>
              </a:ext>
            </a:extLst>
          </p:cNvPr>
          <p:cNvSpPr>
            <a:spLocks noGrp="1"/>
          </p:cNvSpPr>
          <p:nvPr>
            <p:ph type="dt" sz="half" idx="10"/>
          </p:nvPr>
        </p:nvSpPr>
        <p:spPr/>
        <p:txBody>
          <a:bodyPr/>
          <a:lstStyle/>
          <a:p>
            <a:fld id="{5A313272-A5F1-4C96-A269-1FA66E6D67A5}" type="datetimeFigureOut">
              <a:rPr lang="fr-FR" smtClean="0"/>
              <a:t>08/06/2026</a:t>
            </a:fld>
            <a:endParaRPr lang="fr-FR"/>
          </a:p>
        </p:txBody>
      </p:sp>
      <p:sp>
        <p:nvSpPr>
          <p:cNvPr id="6" name="Espace réservé du pied de page 5">
            <a:extLst>
              <a:ext uri="{FF2B5EF4-FFF2-40B4-BE49-F238E27FC236}">
                <a16:creationId xmlns:a16="http://schemas.microsoft.com/office/drawing/2014/main" id="{79205EFB-F012-4918-8C21-866FB3AB00F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F105CDB-9A29-4809-B28A-651AEFC65909}"/>
              </a:ext>
            </a:extLst>
          </p:cNvPr>
          <p:cNvSpPr>
            <a:spLocks noGrp="1"/>
          </p:cNvSpPr>
          <p:nvPr>
            <p:ph type="sldNum" sz="quarter" idx="12"/>
          </p:nvPr>
        </p:nvSpPr>
        <p:spPr/>
        <p:txBody>
          <a:bodyPr/>
          <a:lstStyle/>
          <a:p>
            <a:fld id="{654DCEE8-16BD-4DF3-B42E-4F1D5A4C5581}" type="slidenum">
              <a:rPr lang="fr-FR" smtClean="0"/>
              <a:t>‹N°›</a:t>
            </a:fld>
            <a:endParaRPr lang="fr-FR"/>
          </a:p>
        </p:txBody>
      </p:sp>
    </p:spTree>
    <p:extLst>
      <p:ext uri="{BB962C8B-B14F-4D97-AF65-F5344CB8AC3E}">
        <p14:creationId xmlns:p14="http://schemas.microsoft.com/office/powerpoint/2010/main" val="1575328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73F17EB-307E-448E-BFF3-DEA29EC6E4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89F58A62-785B-4069-81F9-59443A3E11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9E1591B-9456-42C3-9703-237293ADC8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313272-A5F1-4C96-A269-1FA66E6D67A5}" type="datetimeFigureOut">
              <a:rPr lang="fr-FR" smtClean="0"/>
              <a:t>08/06/2026</a:t>
            </a:fld>
            <a:endParaRPr lang="fr-FR"/>
          </a:p>
        </p:txBody>
      </p:sp>
      <p:sp>
        <p:nvSpPr>
          <p:cNvPr id="5" name="Espace réservé du pied de page 4">
            <a:extLst>
              <a:ext uri="{FF2B5EF4-FFF2-40B4-BE49-F238E27FC236}">
                <a16:creationId xmlns:a16="http://schemas.microsoft.com/office/drawing/2014/main" id="{947510CF-9D2E-41C3-9EA1-68319D0CD4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62C95B24-9D8A-4F86-B430-EBAE867148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4DCEE8-16BD-4DF3-B42E-4F1D5A4C5581}" type="slidenum">
              <a:rPr lang="fr-FR" smtClean="0"/>
              <a:t>‹N°›</a:t>
            </a:fld>
            <a:endParaRPr lang="fr-FR"/>
          </a:p>
        </p:txBody>
      </p:sp>
    </p:spTree>
    <p:extLst>
      <p:ext uri="{BB962C8B-B14F-4D97-AF65-F5344CB8AC3E}">
        <p14:creationId xmlns:p14="http://schemas.microsoft.com/office/powerpoint/2010/main" val="15146597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5">
            <a:extLst>
              <a:ext uri="{FF2B5EF4-FFF2-40B4-BE49-F238E27FC236}">
                <a16:creationId xmlns:a16="http://schemas.microsoft.com/office/drawing/2014/main" id="{D7AF597C-B303-4D78-8409-9DDCD337E444}"/>
              </a:ext>
            </a:extLst>
          </p:cNvPr>
          <p:cNvSpPr/>
          <p:nvPr/>
        </p:nvSpPr>
        <p:spPr>
          <a:xfrm>
            <a:off x="1051560" y="1615194"/>
            <a:ext cx="7360920" cy="837942"/>
          </a:xfrm>
          <a:prstGeom prst="roundRect">
            <a:avLst>
              <a:gd name="adj" fmla="val 5926"/>
            </a:avLst>
          </a:prstGeom>
          <a:solidFill>
            <a:srgbClr val="FFFFFF"/>
          </a:solidFill>
          <a:ln w="12700">
            <a:solidFill>
              <a:srgbClr val="D4DDEB"/>
            </a:solidFill>
            <a:prstDash val="solid"/>
          </a:ln>
        </p:spPr>
      </p:sp>
      <p:sp>
        <p:nvSpPr>
          <p:cNvPr id="5" name="Shape 6">
            <a:extLst>
              <a:ext uri="{FF2B5EF4-FFF2-40B4-BE49-F238E27FC236}">
                <a16:creationId xmlns:a16="http://schemas.microsoft.com/office/drawing/2014/main" id="{00456F0B-7D2E-418B-924F-4151ED343D58}"/>
              </a:ext>
            </a:extLst>
          </p:cNvPr>
          <p:cNvSpPr/>
          <p:nvPr/>
        </p:nvSpPr>
        <p:spPr>
          <a:xfrm>
            <a:off x="1051560" y="1615194"/>
            <a:ext cx="73152" cy="837942"/>
          </a:xfrm>
          <a:prstGeom prst="rect">
            <a:avLst/>
          </a:prstGeom>
          <a:solidFill>
            <a:srgbClr val="F4A261"/>
          </a:solidFill>
          <a:ln w="12700">
            <a:solidFill>
              <a:srgbClr val="F4A261"/>
            </a:solidFill>
            <a:prstDash val="solid"/>
          </a:ln>
        </p:spPr>
      </p:sp>
      <p:sp>
        <p:nvSpPr>
          <p:cNvPr id="6" name="Text 7">
            <a:extLst>
              <a:ext uri="{FF2B5EF4-FFF2-40B4-BE49-F238E27FC236}">
                <a16:creationId xmlns:a16="http://schemas.microsoft.com/office/drawing/2014/main" id="{997E68E8-6576-4AAD-B21F-73FE7A255C4C}"/>
              </a:ext>
            </a:extLst>
          </p:cNvPr>
          <p:cNvSpPr/>
          <p:nvPr/>
        </p:nvSpPr>
        <p:spPr>
          <a:xfrm>
            <a:off x="1252728" y="1743210"/>
            <a:ext cx="4892040" cy="320040"/>
          </a:xfrm>
          <a:prstGeom prst="rect">
            <a:avLst/>
          </a:prstGeom>
          <a:noFill/>
          <a:ln/>
        </p:spPr>
        <p:txBody>
          <a:bodyPr wrap="square" lIns="127" tIns="127" rIns="127" bIns="127" rtlCol="0" anchor="ctr">
            <a:normAutofit/>
          </a:bodyPr>
          <a:lstStyle/>
          <a:p>
            <a:pPr marL="0" indent="0" algn="l">
              <a:buNone/>
            </a:pPr>
            <a:r>
              <a:rPr lang="fr-FR" sz="1400" b="1">
                <a:solidFill>
                  <a:srgbClr val="111827"/>
                </a:solidFill>
                <a:latin typeface="Arial" panose="020B0604020202020204" pitchFamily="34" charset="0"/>
                <a:ea typeface="Aptos" pitchFamily="34" charset="-122"/>
                <a:cs typeface="Arial" panose="020B0604020202020204" pitchFamily="34" charset="0"/>
              </a:rPr>
              <a:t>1 · Restitution technique</a:t>
            </a:r>
            <a:endParaRPr lang="fr-FR" sz="1400">
              <a:latin typeface="Arial" panose="020B0604020202020204" pitchFamily="34" charset="0"/>
              <a:cs typeface="Arial" panose="020B0604020202020204" pitchFamily="34" charset="0"/>
            </a:endParaRPr>
          </a:p>
        </p:txBody>
      </p:sp>
      <p:sp>
        <p:nvSpPr>
          <p:cNvPr id="7" name="Text 8">
            <a:extLst>
              <a:ext uri="{FF2B5EF4-FFF2-40B4-BE49-F238E27FC236}">
                <a16:creationId xmlns:a16="http://schemas.microsoft.com/office/drawing/2014/main" id="{AB6ABF9D-4473-4DF3-B614-DD8EDE3D26EE}"/>
              </a:ext>
            </a:extLst>
          </p:cNvPr>
          <p:cNvSpPr/>
          <p:nvPr/>
        </p:nvSpPr>
        <p:spPr>
          <a:xfrm>
            <a:off x="1252727" y="2127258"/>
            <a:ext cx="6813243" cy="320040"/>
          </a:xfrm>
          <a:prstGeom prst="rect">
            <a:avLst/>
          </a:prstGeom>
          <a:noFill/>
          <a:ln/>
        </p:spPr>
        <p:txBody>
          <a:bodyPr wrap="square" lIns="381" tIns="381" rIns="381" bIns="381" rtlCol="0" anchor="t">
            <a:normAutofit/>
          </a:bodyPr>
          <a:lstStyle/>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Système → manipulation → résultats → analyse → conclusion technique  </a:t>
            </a:r>
            <a:endParaRPr lang="fr-FR" sz="1400">
              <a:latin typeface="Arial" panose="020B0604020202020204" pitchFamily="34" charset="0"/>
              <a:cs typeface="Arial" panose="020B0604020202020204" pitchFamily="34" charset="0"/>
            </a:endParaRPr>
          </a:p>
        </p:txBody>
      </p:sp>
      <p:sp>
        <p:nvSpPr>
          <p:cNvPr id="8" name="Shape 9">
            <a:extLst>
              <a:ext uri="{FF2B5EF4-FFF2-40B4-BE49-F238E27FC236}">
                <a16:creationId xmlns:a16="http://schemas.microsoft.com/office/drawing/2014/main" id="{EACE9ABB-BE0C-4BC2-BBBA-2AAB6137892B}"/>
              </a:ext>
            </a:extLst>
          </p:cNvPr>
          <p:cNvSpPr/>
          <p:nvPr/>
        </p:nvSpPr>
        <p:spPr>
          <a:xfrm>
            <a:off x="4213459" y="4118095"/>
            <a:ext cx="6480208" cy="980712"/>
          </a:xfrm>
          <a:prstGeom prst="roundRect">
            <a:avLst>
              <a:gd name="adj" fmla="val 5926"/>
            </a:avLst>
          </a:prstGeom>
          <a:solidFill>
            <a:srgbClr val="FFFFFF"/>
          </a:solidFill>
          <a:ln w="12700">
            <a:solidFill>
              <a:srgbClr val="D4DDEB"/>
            </a:solidFill>
            <a:prstDash val="solid"/>
          </a:ln>
        </p:spPr>
      </p:sp>
      <p:sp>
        <p:nvSpPr>
          <p:cNvPr id="9" name="Shape 10">
            <a:extLst>
              <a:ext uri="{FF2B5EF4-FFF2-40B4-BE49-F238E27FC236}">
                <a16:creationId xmlns:a16="http://schemas.microsoft.com/office/drawing/2014/main" id="{868A758A-1FAB-4DA0-B2BB-7A33886CD8FF}"/>
              </a:ext>
            </a:extLst>
          </p:cNvPr>
          <p:cNvSpPr/>
          <p:nvPr/>
        </p:nvSpPr>
        <p:spPr>
          <a:xfrm>
            <a:off x="4213459" y="4118095"/>
            <a:ext cx="73152" cy="980712"/>
          </a:xfrm>
          <a:prstGeom prst="rect">
            <a:avLst/>
          </a:prstGeom>
          <a:solidFill>
            <a:srgbClr val="2A9D8F"/>
          </a:solidFill>
          <a:ln w="12700">
            <a:solidFill>
              <a:srgbClr val="2A9D8F"/>
            </a:solidFill>
            <a:prstDash val="solid"/>
          </a:ln>
        </p:spPr>
      </p:sp>
      <p:sp>
        <p:nvSpPr>
          <p:cNvPr id="10" name="Text 11">
            <a:extLst>
              <a:ext uri="{FF2B5EF4-FFF2-40B4-BE49-F238E27FC236}">
                <a16:creationId xmlns:a16="http://schemas.microsoft.com/office/drawing/2014/main" id="{FF6CAFFD-581C-4851-8808-CE2E9F9AB30D}"/>
              </a:ext>
            </a:extLst>
          </p:cNvPr>
          <p:cNvSpPr/>
          <p:nvPr/>
        </p:nvSpPr>
        <p:spPr>
          <a:xfrm>
            <a:off x="4414627" y="4246111"/>
            <a:ext cx="4892040" cy="320040"/>
          </a:xfrm>
          <a:prstGeom prst="rect">
            <a:avLst/>
          </a:prstGeom>
          <a:noFill/>
          <a:ln/>
        </p:spPr>
        <p:txBody>
          <a:bodyPr wrap="square" lIns="127" tIns="127" rIns="127" bIns="127" rtlCol="0" anchor="ctr">
            <a:normAutofit/>
          </a:bodyPr>
          <a:lstStyle/>
          <a:p>
            <a:pPr marL="0" indent="0" algn="l">
              <a:buNone/>
            </a:pPr>
            <a:r>
              <a:rPr lang="fr-FR" sz="1400" b="1" dirty="0">
                <a:solidFill>
                  <a:srgbClr val="111827"/>
                </a:solidFill>
                <a:latin typeface="Arial" panose="020B0604020202020204" pitchFamily="34" charset="0"/>
                <a:ea typeface="Aptos" pitchFamily="34" charset="-122"/>
                <a:cs typeface="Arial" panose="020B0604020202020204" pitchFamily="34" charset="0"/>
              </a:rPr>
              <a:t>2 · Exploitation pédagogique</a:t>
            </a:r>
            <a:endParaRPr lang="fr-FR" sz="1400" dirty="0">
              <a:latin typeface="Arial" panose="020B0604020202020204" pitchFamily="34" charset="0"/>
              <a:cs typeface="Arial" panose="020B0604020202020204" pitchFamily="34" charset="0"/>
            </a:endParaRPr>
          </a:p>
        </p:txBody>
      </p:sp>
      <p:sp>
        <p:nvSpPr>
          <p:cNvPr id="11" name="Text 12">
            <a:extLst>
              <a:ext uri="{FF2B5EF4-FFF2-40B4-BE49-F238E27FC236}">
                <a16:creationId xmlns:a16="http://schemas.microsoft.com/office/drawing/2014/main" id="{C64C0E25-A712-4F5E-9055-16DBEC2F403B}"/>
              </a:ext>
            </a:extLst>
          </p:cNvPr>
          <p:cNvSpPr/>
          <p:nvPr/>
        </p:nvSpPr>
        <p:spPr>
          <a:xfrm>
            <a:off x="4414626" y="4630159"/>
            <a:ext cx="6712177" cy="320040"/>
          </a:xfrm>
          <a:prstGeom prst="rect">
            <a:avLst/>
          </a:prstGeom>
          <a:noFill/>
          <a:ln/>
        </p:spPr>
        <p:txBody>
          <a:bodyPr wrap="square" lIns="381" tIns="381" rIns="381" bIns="381" rtlCol="0" anchor="t">
            <a:normAutofit/>
          </a:bodyPr>
          <a:lstStyle/>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Niveau → problématique → objectifs → séquence → activité → évaluation</a:t>
            </a:r>
            <a:endParaRPr lang="fr-FR" sz="1400">
              <a:latin typeface="Arial" panose="020B0604020202020204" pitchFamily="34" charset="0"/>
              <a:cs typeface="Arial" panose="020B0604020202020204" pitchFamily="34" charset="0"/>
            </a:endParaRPr>
          </a:p>
        </p:txBody>
      </p:sp>
      <p:grpSp>
        <p:nvGrpSpPr>
          <p:cNvPr id="14" name="Groupe 13">
            <a:extLst>
              <a:ext uri="{FF2B5EF4-FFF2-40B4-BE49-F238E27FC236}">
                <a16:creationId xmlns:a16="http://schemas.microsoft.com/office/drawing/2014/main" id="{E24F61DC-1991-4103-9DC6-C2420BEDDF83}"/>
              </a:ext>
            </a:extLst>
          </p:cNvPr>
          <p:cNvGrpSpPr/>
          <p:nvPr/>
        </p:nvGrpSpPr>
        <p:grpSpPr>
          <a:xfrm>
            <a:off x="1299882" y="128528"/>
            <a:ext cx="9000000" cy="484400"/>
            <a:chOff x="1299882" y="1091055"/>
            <a:chExt cx="9000000" cy="484400"/>
          </a:xfrm>
        </p:grpSpPr>
        <p:sp>
          <p:nvSpPr>
            <p:cNvPr id="12" name="Text 2">
              <a:extLst>
                <a:ext uri="{FF2B5EF4-FFF2-40B4-BE49-F238E27FC236}">
                  <a16:creationId xmlns:a16="http://schemas.microsoft.com/office/drawing/2014/main" id="{104919C3-47B3-4E6E-A449-6C1A0B32DDE1}"/>
                </a:ext>
              </a:extLst>
            </p:cNvPr>
            <p:cNvSpPr/>
            <p:nvPr/>
          </p:nvSpPr>
          <p:spPr>
            <a:xfrm>
              <a:off x="1299882" y="1091055"/>
              <a:ext cx="9000000" cy="438912"/>
            </a:xfrm>
            <a:prstGeom prst="rect">
              <a:avLst/>
            </a:prstGeom>
            <a:noFill/>
            <a:ln/>
          </p:spPr>
          <p:txBody>
            <a:bodyPr wrap="square" lIns="254" tIns="254" rIns="254" bIns="254" rtlCol="0" anchor="ctr">
              <a:normAutofit/>
            </a:bodyPr>
            <a:lstStyle/>
            <a:p>
              <a:pPr marL="0" indent="0" algn="ctr">
                <a:buNone/>
              </a:pPr>
              <a:r>
                <a:rPr lang="fr-FR" sz="2500" b="1" dirty="0">
                  <a:solidFill>
                    <a:srgbClr val="111827"/>
                  </a:solidFill>
                  <a:latin typeface="Aptos Display" pitchFamily="34" charset="0"/>
                  <a:ea typeface="Aptos Display" pitchFamily="34" charset="-122"/>
                  <a:cs typeface="Aptos Display" pitchFamily="34" charset="-120"/>
                </a:rPr>
                <a:t>Système</a:t>
              </a:r>
              <a:endParaRPr lang="fr-FR" sz="2500" dirty="0"/>
            </a:p>
          </p:txBody>
        </p:sp>
        <p:sp>
          <p:nvSpPr>
            <p:cNvPr id="13" name="Shape 10">
              <a:extLst>
                <a:ext uri="{FF2B5EF4-FFF2-40B4-BE49-F238E27FC236}">
                  <a16:creationId xmlns:a16="http://schemas.microsoft.com/office/drawing/2014/main" id="{FCE96C91-6753-4BC3-851D-AA007A3CDF10}"/>
                </a:ext>
              </a:extLst>
            </p:cNvPr>
            <p:cNvSpPr/>
            <p:nvPr/>
          </p:nvSpPr>
          <p:spPr>
            <a:xfrm>
              <a:off x="1299882" y="1503455"/>
              <a:ext cx="9000000" cy="72000"/>
            </a:xfrm>
            <a:prstGeom prst="rect">
              <a:avLst/>
            </a:prstGeom>
            <a:solidFill>
              <a:schemeClr val="bg1">
                <a:lumMod val="75000"/>
              </a:schemeClr>
            </a:solidFill>
            <a:ln w="12700">
              <a:solidFill>
                <a:schemeClr val="bg1">
                  <a:lumMod val="75000"/>
                </a:schemeClr>
              </a:solidFill>
              <a:prstDash val="solid"/>
            </a:ln>
          </p:spPr>
        </p:sp>
      </p:grpSp>
    </p:spTree>
    <p:extLst>
      <p:ext uri="{BB962C8B-B14F-4D97-AF65-F5344CB8AC3E}">
        <p14:creationId xmlns:p14="http://schemas.microsoft.com/office/powerpoint/2010/main" val="2020715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a:extLst>
              <a:ext uri="{FF2B5EF4-FFF2-40B4-BE49-F238E27FC236}">
                <a16:creationId xmlns:a16="http://schemas.microsoft.com/office/drawing/2014/main" id="{35FD6203-34B7-4558-B51F-3BEB727B1709}"/>
              </a:ext>
            </a:extLst>
          </p:cNvPr>
          <p:cNvGrpSpPr/>
          <p:nvPr/>
        </p:nvGrpSpPr>
        <p:grpSpPr>
          <a:xfrm>
            <a:off x="1299882" y="128528"/>
            <a:ext cx="9000000" cy="484400"/>
            <a:chOff x="1299882" y="1091055"/>
            <a:chExt cx="9000000" cy="484400"/>
          </a:xfrm>
        </p:grpSpPr>
        <p:sp>
          <p:nvSpPr>
            <p:cNvPr id="5" name="Text 2">
              <a:extLst>
                <a:ext uri="{FF2B5EF4-FFF2-40B4-BE49-F238E27FC236}">
                  <a16:creationId xmlns:a16="http://schemas.microsoft.com/office/drawing/2014/main" id="{FF125BBA-C16F-49B4-87F8-5319AB2703FD}"/>
                </a:ext>
              </a:extLst>
            </p:cNvPr>
            <p:cNvSpPr/>
            <p:nvPr/>
          </p:nvSpPr>
          <p:spPr>
            <a:xfrm>
              <a:off x="1299882" y="1091055"/>
              <a:ext cx="9000000" cy="438912"/>
            </a:xfrm>
            <a:prstGeom prst="rect">
              <a:avLst/>
            </a:prstGeom>
            <a:noFill/>
            <a:ln/>
          </p:spPr>
          <p:txBody>
            <a:bodyPr wrap="square" lIns="254" tIns="254" rIns="254" bIns="254" rtlCol="0" anchor="ctr">
              <a:normAutofit/>
            </a:bodyPr>
            <a:lstStyle/>
            <a:p>
              <a:pPr marL="0" indent="0" algn="ctr">
                <a:buNone/>
              </a:pPr>
              <a:r>
                <a:rPr lang="fr-FR" sz="2500" b="1" dirty="0">
                  <a:solidFill>
                    <a:srgbClr val="111827"/>
                  </a:solidFill>
                  <a:latin typeface="Arial" panose="020B0604020202020204" pitchFamily="34" charset="0"/>
                  <a:ea typeface="Aptos Display" pitchFamily="34" charset="-122"/>
                  <a:cs typeface="Arial" panose="020B0604020202020204" pitchFamily="34" charset="0"/>
                </a:rPr>
                <a:t>Système</a:t>
              </a:r>
              <a:endParaRPr lang="fr-FR" sz="2500" dirty="0">
                <a:latin typeface="Arial" panose="020B0604020202020204" pitchFamily="34" charset="0"/>
                <a:cs typeface="Arial" panose="020B0604020202020204" pitchFamily="34" charset="0"/>
              </a:endParaRPr>
            </a:p>
          </p:txBody>
        </p:sp>
        <p:sp>
          <p:nvSpPr>
            <p:cNvPr id="6" name="Shape 10">
              <a:extLst>
                <a:ext uri="{FF2B5EF4-FFF2-40B4-BE49-F238E27FC236}">
                  <a16:creationId xmlns:a16="http://schemas.microsoft.com/office/drawing/2014/main" id="{2F91BD5E-09C7-47F1-A27A-7E9FFFC78D54}"/>
                </a:ext>
              </a:extLst>
            </p:cNvPr>
            <p:cNvSpPr/>
            <p:nvPr/>
          </p:nvSpPr>
          <p:spPr>
            <a:xfrm>
              <a:off x="1299882" y="1503455"/>
              <a:ext cx="9000000" cy="72000"/>
            </a:xfrm>
            <a:prstGeom prst="rect">
              <a:avLst/>
            </a:prstGeom>
            <a:solidFill>
              <a:schemeClr val="bg1">
                <a:lumMod val="75000"/>
              </a:schemeClr>
            </a:solidFill>
            <a:ln w="12700">
              <a:solidFill>
                <a:schemeClr val="bg1">
                  <a:lumMod val="75000"/>
                </a:schemeClr>
              </a:solidFill>
              <a:prstDash val="solid"/>
            </a:ln>
          </p:spPr>
        </p:sp>
      </p:grpSp>
      <p:grpSp>
        <p:nvGrpSpPr>
          <p:cNvPr id="7" name="Groupe 6">
            <a:extLst>
              <a:ext uri="{FF2B5EF4-FFF2-40B4-BE49-F238E27FC236}">
                <a16:creationId xmlns:a16="http://schemas.microsoft.com/office/drawing/2014/main" id="{1468F699-BAF1-4510-A6B9-54B3DE6C1C6A}"/>
              </a:ext>
            </a:extLst>
          </p:cNvPr>
          <p:cNvGrpSpPr/>
          <p:nvPr/>
        </p:nvGrpSpPr>
        <p:grpSpPr>
          <a:xfrm>
            <a:off x="683394" y="834309"/>
            <a:ext cx="10651316" cy="540000"/>
            <a:chOff x="683394" y="1101737"/>
            <a:chExt cx="10651316" cy="540000"/>
          </a:xfrm>
        </p:grpSpPr>
        <p:sp>
          <p:nvSpPr>
            <p:cNvPr id="8" name="Shape 5">
              <a:extLst>
                <a:ext uri="{FF2B5EF4-FFF2-40B4-BE49-F238E27FC236}">
                  <a16:creationId xmlns:a16="http://schemas.microsoft.com/office/drawing/2014/main" id="{E0A0CBEA-3548-41FF-AD5D-8C3698FED70F}"/>
                </a:ext>
              </a:extLst>
            </p:cNvPr>
            <p:cNvSpPr/>
            <p:nvPr/>
          </p:nvSpPr>
          <p:spPr>
            <a:xfrm>
              <a:off x="683394" y="1101737"/>
              <a:ext cx="10651316" cy="539560"/>
            </a:xfrm>
            <a:prstGeom prst="roundRect">
              <a:avLst>
                <a:gd name="adj" fmla="val 5926"/>
              </a:avLst>
            </a:prstGeom>
            <a:solidFill>
              <a:srgbClr val="FFFFFF"/>
            </a:solidFill>
            <a:ln w="12700">
              <a:solidFill>
                <a:srgbClr val="D4DDEB"/>
              </a:solidFill>
              <a:prstDash val="solid"/>
            </a:ln>
          </p:spPr>
        </p:sp>
        <p:sp>
          <p:nvSpPr>
            <p:cNvPr id="9" name="Shape 6">
              <a:extLst>
                <a:ext uri="{FF2B5EF4-FFF2-40B4-BE49-F238E27FC236}">
                  <a16:creationId xmlns:a16="http://schemas.microsoft.com/office/drawing/2014/main" id="{0EA919F6-C225-4714-8378-E23C27571CDB}"/>
                </a:ext>
              </a:extLst>
            </p:cNvPr>
            <p:cNvSpPr/>
            <p:nvPr/>
          </p:nvSpPr>
          <p:spPr>
            <a:xfrm>
              <a:off x="683394" y="1101737"/>
              <a:ext cx="73152" cy="540000"/>
            </a:xfrm>
            <a:prstGeom prst="rect">
              <a:avLst/>
            </a:prstGeom>
            <a:solidFill>
              <a:srgbClr val="00B050"/>
            </a:solidFill>
            <a:ln w="12700">
              <a:solidFill>
                <a:srgbClr val="00B050"/>
              </a:solidFill>
              <a:prstDash val="solid"/>
            </a:ln>
          </p:spPr>
        </p:sp>
        <p:sp>
          <p:nvSpPr>
            <p:cNvPr id="10" name="Text 7">
              <a:extLst>
                <a:ext uri="{FF2B5EF4-FFF2-40B4-BE49-F238E27FC236}">
                  <a16:creationId xmlns:a16="http://schemas.microsoft.com/office/drawing/2014/main" id="{380DCBEF-F520-4CEC-943B-7054BA215244}"/>
                </a:ext>
              </a:extLst>
            </p:cNvPr>
            <p:cNvSpPr/>
            <p:nvPr/>
          </p:nvSpPr>
          <p:spPr>
            <a:xfrm>
              <a:off x="884562" y="1229753"/>
              <a:ext cx="4892040" cy="320040"/>
            </a:xfrm>
            <a:prstGeom prst="rect">
              <a:avLst/>
            </a:prstGeom>
            <a:noFill/>
            <a:ln/>
          </p:spPr>
          <p:txBody>
            <a:bodyPr wrap="square" lIns="127" tIns="127" rIns="127" bIns="127" rtlCol="0" anchor="ctr">
              <a:normAutofit/>
            </a:bodyPr>
            <a:lstStyle/>
            <a:p>
              <a:pPr marL="0" indent="0" algn="l">
                <a:buNone/>
              </a:pPr>
              <a:r>
                <a:rPr lang="fr-FR" sz="1600" b="1" dirty="0">
                  <a:solidFill>
                    <a:srgbClr val="111827"/>
                  </a:solidFill>
                  <a:latin typeface="Arial" panose="020B0604020202020204" pitchFamily="34" charset="0"/>
                  <a:ea typeface="Aptos" pitchFamily="34" charset="-122"/>
                  <a:cs typeface="Arial" panose="020B0604020202020204" pitchFamily="34" charset="0"/>
                </a:rPr>
                <a:t>2 · Exploitation pédagogique</a:t>
              </a:r>
              <a:endParaRPr lang="fr-FR" sz="1600" dirty="0">
                <a:latin typeface="Arial" panose="020B0604020202020204" pitchFamily="34" charset="0"/>
                <a:cs typeface="Arial" panose="020B0604020202020204" pitchFamily="34" charset="0"/>
              </a:endParaRPr>
            </a:p>
          </p:txBody>
        </p:sp>
      </p:grpSp>
      <p:sp>
        <p:nvSpPr>
          <p:cNvPr id="14" name="Text 7">
            <a:extLst>
              <a:ext uri="{FF2B5EF4-FFF2-40B4-BE49-F238E27FC236}">
                <a16:creationId xmlns:a16="http://schemas.microsoft.com/office/drawing/2014/main" id="{C68C0735-3C59-4284-8F34-0186FA796CE2}"/>
              </a:ext>
            </a:extLst>
          </p:cNvPr>
          <p:cNvSpPr/>
          <p:nvPr/>
        </p:nvSpPr>
        <p:spPr>
          <a:xfrm>
            <a:off x="719970" y="1653621"/>
            <a:ext cx="4709160" cy="320040"/>
          </a:xfrm>
          <a:prstGeom prst="rect">
            <a:avLst/>
          </a:prstGeom>
          <a:noFill/>
          <a:ln/>
        </p:spPr>
        <p:txBody>
          <a:bodyPr wrap="square" lIns="127" tIns="127" rIns="127" bIns="127" rtlCol="0" anchor="ctr">
            <a:normAutofit/>
          </a:bodyPr>
          <a:lstStyle/>
          <a:p>
            <a:pPr marL="0" indent="0" algn="l">
              <a:buNone/>
            </a:pPr>
            <a:r>
              <a:rPr lang="fr-FR" sz="1400" b="1" dirty="0">
                <a:solidFill>
                  <a:srgbClr val="111827"/>
                </a:solidFill>
                <a:latin typeface="Arial" panose="020B0604020202020204" pitchFamily="34" charset="0"/>
                <a:ea typeface="Aptos" pitchFamily="34" charset="-122"/>
                <a:cs typeface="Arial" panose="020B0604020202020204" pitchFamily="34" charset="0"/>
              </a:rPr>
              <a:t>Différenciation </a:t>
            </a:r>
          </a:p>
        </p:txBody>
      </p:sp>
      <p:sp>
        <p:nvSpPr>
          <p:cNvPr id="63" name="Shape 5">
            <a:extLst>
              <a:ext uri="{FF2B5EF4-FFF2-40B4-BE49-F238E27FC236}">
                <a16:creationId xmlns:a16="http://schemas.microsoft.com/office/drawing/2014/main" id="{FB2E0E5A-59A6-41A8-AA30-E91627502E71}"/>
              </a:ext>
            </a:extLst>
          </p:cNvPr>
          <p:cNvSpPr/>
          <p:nvPr/>
        </p:nvSpPr>
        <p:spPr>
          <a:xfrm>
            <a:off x="773390" y="2577164"/>
            <a:ext cx="5074920" cy="2103120"/>
          </a:xfrm>
          <a:prstGeom prst="roundRect">
            <a:avLst>
              <a:gd name="adj" fmla="val 3478"/>
            </a:avLst>
          </a:prstGeom>
          <a:solidFill>
            <a:srgbClr val="FFFFFF"/>
          </a:solidFill>
          <a:ln w="12700">
            <a:solidFill>
              <a:srgbClr val="D4DDEB"/>
            </a:solidFill>
            <a:prstDash val="solid"/>
          </a:ln>
        </p:spPr>
      </p:sp>
      <p:sp>
        <p:nvSpPr>
          <p:cNvPr id="64" name="Text 7">
            <a:extLst>
              <a:ext uri="{FF2B5EF4-FFF2-40B4-BE49-F238E27FC236}">
                <a16:creationId xmlns:a16="http://schemas.microsoft.com/office/drawing/2014/main" id="{2E8CBA81-480A-42FF-8334-61F0DB9C7665}"/>
              </a:ext>
            </a:extLst>
          </p:cNvPr>
          <p:cNvSpPr/>
          <p:nvPr/>
        </p:nvSpPr>
        <p:spPr>
          <a:xfrm>
            <a:off x="974558" y="2705180"/>
            <a:ext cx="4754880" cy="320040"/>
          </a:xfrm>
          <a:prstGeom prst="rect">
            <a:avLst/>
          </a:prstGeom>
          <a:noFill/>
          <a:ln/>
        </p:spPr>
        <p:txBody>
          <a:bodyPr wrap="square" lIns="127" tIns="127" rIns="127" bIns="127" rtlCol="0" anchor="ctr">
            <a:normAutofit/>
          </a:bodyPr>
          <a:lstStyle/>
          <a:p>
            <a:pPr marL="0" indent="0" algn="l">
              <a:buNone/>
            </a:pPr>
            <a:r>
              <a:rPr lang="en-US" sz="1500" b="1" dirty="0">
                <a:solidFill>
                  <a:srgbClr val="111827"/>
                </a:solidFill>
                <a:latin typeface="Aptos" pitchFamily="34" charset="0"/>
                <a:ea typeface="Aptos" pitchFamily="34" charset="-122"/>
                <a:cs typeface="Aptos" pitchFamily="34" charset="-120"/>
              </a:rPr>
              <a:t>Étudiants fragiles</a:t>
            </a:r>
            <a:endParaRPr lang="en-US" sz="1500" dirty="0"/>
          </a:p>
        </p:txBody>
      </p:sp>
      <p:sp>
        <p:nvSpPr>
          <p:cNvPr id="65" name="Text 8">
            <a:extLst>
              <a:ext uri="{FF2B5EF4-FFF2-40B4-BE49-F238E27FC236}">
                <a16:creationId xmlns:a16="http://schemas.microsoft.com/office/drawing/2014/main" id="{390E2C1F-32B0-4207-ADF8-2C5B33976577}"/>
              </a:ext>
            </a:extLst>
          </p:cNvPr>
          <p:cNvSpPr/>
          <p:nvPr/>
        </p:nvSpPr>
        <p:spPr>
          <a:xfrm>
            <a:off x="974558" y="3089228"/>
            <a:ext cx="4754880" cy="1481328"/>
          </a:xfrm>
          <a:prstGeom prst="rect">
            <a:avLst/>
          </a:prstGeom>
          <a:noFill/>
          <a:ln/>
        </p:spPr>
        <p:txBody>
          <a:bodyPr wrap="square" lIns="381" tIns="381" rIns="381" bIns="381" rtlCol="0" anchor="t">
            <a:normAutofit/>
          </a:bodyPr>
          <a:lstStyle/>
          <a:p>
            <a:pPr marL="0" indent="0" algn="l">
              <a:buNone/>
            </a:pPr>
            <a:r>
              <a:rPr lang="en-US" sz="1220" dirty="0">
                <a:solidFill>
                  <a:srgbClr val="111827"/>
                </a:solidFill>
                <a:latin typeface="Aptos" pitchFamily="34" charset="0"/>
                <a:ea typeface="Aptos" pitchFamily="34" charset="-122"/>
                <a:cs typeface="Aptos" pitchFamily="34" charset="-120"/>
              </a:rPr>
              <a:t>• Schéma-bloc partiellement complété</a:t>
            </a:r>
            <a:endParaRPr lang="en-US" sz="1220" dirty="0"/>
          </a:p>
          <a:p>
            <a:pPr marL="0" indent="0" algn="l">
              <a:buNone/>
            </a:pPr>
            <a:r>
              <a:rPr lang="en-US" sz="1220" dirty="0">
                <a:solidFill>
                  <a:srgbClr val="111827"/>
                </a:solidFill>
                <a:latin typeface="Aptos" pitchFamily="34" charset="0"/>
                <a:ea typeface="Aptos" pitchFamily="34" charset="-122"/>
                <a:cs typeface="Aptos" pitchFamily="34" charset="-120"/>
              </a:rPr>
              <a:t>• Aide au relevé de période</a:t>
            </a:r>
            <a:endParaRPr lang="en-US" sz="1220" dirty="0"/>
          </a:p>
          <a:p>
            <a:pPr marL="0" indent="0" algn="l">
              <a:buNone/>
            </a:pPr>
            <a:r>
              <a:rPr lang="en-US" sz="1220" dirty="0">
                <a:solidFill>
                  <a:srgbClr val="111827"/>
                </a:solidFill>
                <a:latin typeface="Aptos" pitchFamily="34" charset="0"/>
                <a:ea typeface="Aptos" pitchFamily="34" charset="-122"/>
                <a:cs typeface="Aptos" pitchFamily="34" charset="-120"/>
              </a:rPr>
              <a:t>• Fiche méthode : f0 = 1/T ; ω0 = 2π/T</a:t>
            </a:r>
            <a:endParaRPr lang="en-US" sz="1220" dirty="0"/>
          </a:p>
          <a:p>
            <a:pPr marL="0" indent="0" algn="l">
              <a:buNone/>
            </a:pPr>
            <a:r>
              <a:rPr lang="en-US" sz="1220" dirty="0">
                <a:solidFill>
                  <a:srgbClr val="111827"/>
                </a:solidFill>
                <a:latin typeface="Aptos" pitchFamily="34" charset="0"/>
                <a:ea typeface="Aptos" pitchFamily="34" charset="-122"/>
                <a:cs typeface="Aptos" pitchFamily="34" charset="-120"/>
              </a:rPr>
              <a:t>• Courbes déjà exportées si échec acquisition</a:t>
            </a:r>
            <a:endParaRPr lang="en-US" sz="1220" dirty="0"/>
          </a:p>
        </p:txBody>
      </p:sp>
      <p:sp>
        <p:nvSpPr>
          <p:cNvPr id="66" name="Shape 9">
            <a:extLst>
              <a:ext uri="{FF2B5EF4-FFF2-40B4-BE49-F238E27FC236}">
                <a16:creationId xmlns:a16="http://schemas.microsoft.com/office/drawing/2014/main" id="{999844EF-D499-4988-A44F-8C97F9A47E3D}"/>
              </a:ext>
            </a:extLst>
          </p:cNvPr>
          <p:cNvSpPr/>
          <p:nvPr/>
        </p:nvSpPr>
        <p:spPr>
          <a:xfrm>
            <a:off x="6259790" y="2577164"/>
            <a:ext cx="5074920" cy="2103120"/>
          </a:xfrm>
          <a:prstGeom prst="roundRect">
            <a:avLst>
              <a:gd name="adj" fmla="val 3478"/>
            </a:avLst>
          </a:prstGeom>
          <a:solidFill>
            <a:srgbClr val="FFFFFF"/>
          </a:solidFill>
          <a:ln w="12700">
            <a:solidFill>
              <a:srgbClr val="D4DDEB"/>
            </a:solidFill>
            <a:prstDash val="solid"/>
          </a:ln>
        </p:spPr>
      </p:sp>
      <p:sp>
        <p:nvSpPr>
          <p:cNvPr id="67" name="Text 11">
            <a:extLst>
              <a:ext uri="{FF2B5EF4-FFF2-40B4-BE49-F238E27FC236}">
                <a16:creationId xmlns:a16="http://schemas.microsoft.com/office/drawing/2014/main" id="{98065978-47EC-4D68-B210-39AD1CAEFB3E}"/>
              </a:ext>
            </a:extLst>
          </p:cNvPr>
          <p:cNvSpPr/>
          <p:nvPr/>
        </p:nvSpPr>
        <p:spPr>
          <a:xfrm>
            <a:off x="6460958" y="2705180"/>
            <a:ext cx="4754880" cy="320040"/>
          </a:xfrm>
          <a:prstGeom prst="rect">
            <a:avLst/>
          </a:prstGeom>
          <a:noFill/>
          <a:ln/>
        </p:spPr>
        <p:txBody>
          <a:bodyPr wrap="square" lIns="127" tIns="127" rIns="127" bIns="127" rtlCol="0" anchor="ctr">
            <a:normAutofit/>
          </a:bodyPr>
          <a:lstStyle/>
          <a:p>
            <a:pPr marL="0" indent="0" algn="l">
              <a:buNone/>
            </a:pPr>
            <a:r>
              <a:rPr lang="en-US" sz="1500" b="1" dirty="0">
                <a:solidFill>
                  <a:srgbClr val="111827"/>
                </a:solidFill>
                <a:latin typeface="Aptos" pitchFamily="34" charset="0"/>
                <a:ea typeface="Aptos" pitchFamily="34" charset="-122"/>
                <a:cs typeface="Aptos" pitchFamily="34" charset="-120"/>
              </a:rPr>
              <a:t>Étudiants à l’aise</a:t>
            </a:r>
            <a:endParaRPr lang="en-US" sz="1500" dirty="0"/>
          </a:p>
        </p:txBody>
      </p:sp>
      <p:sp>
        <p:nvSpPr>
          <p:cNvPr id="68" name="Text 12">
            <a:extLst>
              <a:ext uri="{FF2B5EF4-FFF2-40B4-BE49-F238E27FC236}">
                <a16:creationId xmlns:a16="http://schemas.microsoft.com/office/drawing/2014/main" id="{5104B28B-F862-4091-8878-9C755CBE4230}"/>
              </a:ext>
            </a:extLst>
          </p:cNvPr>
          <p:cNvSpPr/>
          <p:nvPr/>
        </p:nvSpPr>
        <p:spPr>
          <a:xfrm>
            <a:off x="6460958" y="3089228"/>
            <a:ext cx="4754880" cy="1481328"/>
          </a:xfrm>
          <a:prstGeom prst="rect">
            <a:avLst/>
          </a:prstGeom>
          <a:noFill/>
          <a:ln/>
        </p:spPr>
        <p:txBody>
          <a:bodyPr wrap="square" lIns="381" tIns="381" rIns="381" bIns="381" rtlCol="0" anchor="t">
            <a:normAutofit/>
          </a:bodyPr>
          <a:lstStyle/>
          <a:p>
            <a:pPr marL="0" indent="0" algn="l">
              <a:buNone/>
            </a:pPr>
            <a:r>
              <a:rPr lang="en-US" sz="1220" dirty="0">
                <a:solidFill>
                  <a:srgbClr val="111827"/>
                </a:solidFill>
                <a:latin typeface="Aptos" pitchFamily="34" charset="0"/>
                <a:ea typeface="Aptos" pitchFamily="34" charset="-122"/>
                <a:cs typeface="Aptos" pitchFamily="34" charset="-120"/>
              </a:rPr>
              <a:t>• Estimer l’incertitude sur T</a:t>
            </a:r>
            <a:endParaRPr lang="en-US" sz="1220" dirty="0"/>
          </a:p>
          <a:p>
            <a:pPr marL="0" indent="0" algn="l">
              <a:buNone/>
            </a:pPr>
            <a:r>
              <a:rPr lang="en-US" sz="1220" dirty="0">
                <a:solidFill>
                  <a:srgbClr val="111827"/>
                </a:solidFill>
                <a:latin typeface="Aptos" pitchFamily="34" charset="0"/>
                <a:ea typeface="Aptos" pitchFamily="34" charset="-122"/>
                <a:cs typeface="Aptos" pitchFamily="34" charset="-120"/>
              </a:rPr>
              <a:t>• Comparer plusieurs gains KP</a:t>
            </a:r>
            <a:endParaRPr lang="en-US" sz="1220" dirty="0"/>
          </a:p>
          <a:p>
            <a:pPr marL="0" indent="0" algn="l">
              <a:buNone/>
            </a:pPr>
            <a:r>
              <a:rPr lang="en-US" sz="1220" dirty="0">
                <a:solidFill>
                  <a:srgbClr val="111827"/>
                </a:solidFill>
                <a:latin typeface="Aptos" pitchFamily="34" charset="0"/>
                <a:ea typeface="Aptos" pitchFamily="34" charset="-122"/>
                <a:cs typeface="Aptos" pitchFamily="34" charset="-120"/>
              </a:rPr>
              <a:t>• Étudier un mauvais réglage du filtre</a:t>
            </a:r>
            <a:endParaRPr lang="en-US" sz="1220" dirty="0"/>
          </a:p>
          <a:p>
            <a:pPr marL="0" indent="0" algn="l">
              <a:buNone/>
            </a:pPr>
            <a:r>
              <a:rPr lang="en-US" sz="1220" dirty="0">
                <a:solidFill>
                  <a:srgbClr val="111827"/>
                </a:solidFill>
                <a:latin typeface="Aptos" pitchFamily="34" charset="0"/>
                <a:ea typeface="Aptos" pitchFamily="34" charset="-122"/>
                <a:cs typeface="Aptos" pitchFamily="34" charset="-120"/>
              </a:rPr>
              <a:t>• Proposer une justification fréquentielle plus détaillée</a:t>
            </a:r>
            <a:endParaRPr lang="en-US" sz="1220" dirty="0"/>
          </a:p>
        </p:txBody>
      </p:sp>
    </p:spTree>
    <p:extLst>
      <p:ext uri="{BB962C8B-B14F-4D97-AF65-F5344CB8AC3E}">
        <p14:creationId xmlns:p14="http://schemas.microsoft.com/office/powerpoint/2010/main" val="790000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a:extLst>
              <a:ext uri="{FF2B5EF4-FFF2-40B4-BE49-F238E27FC236}">
                <a16:creationId xmlns:a16="http://schemas.microsoft.com/office/drawing/2014/main" id="{35FD6203-34B7-4558-B51F-3BEB727B1709}"/>
              </a:ext>
            </a:extLst>
          </p:cNvPr>
          <p:cNvGrpSpPr/>
          <p:nvPr/>
        </p:nvGrpSpPr>
        <p:grpSpPr>
          <a:xfrm>
            <a:off x="1299882" y="128528"/>
            <a:ext cx="9000000" cy="484400"/>
            <a:chOff x="1299882" y="1091055"/>
            <a:chExt cx="9000000" cy="484400"/>
          </a:xfrm>
        </p:grpSpPr>
        <p:sp>
          <p:nvSpPr>
            <p:cNvPr id="5" name="Text 2">
              <a:extLst>
                <a:ext uri="{FF2B5EF4-FFF2-40B4-BE49-F238E27FC236}">
                  <a16:creationId xmlns:a16="http://schemas.microsoft.com/office/drawing/2014/main" id="{FF125BBA-C16F-49B4-87F8-5319AB2703FD}"/>
                </a:ext>
              </a:extLst>
            </p:cNvPr>
            <p:cNvSpPr/>
            <p:nvPr/>
          </p:nvSpPr>
          <p:spPr>
            <a:xfrm>
              <a:off x="1299882" y="1091055"/>
              <a:ext cx="9000000" cy="438912"/>
            </a:xfrm>
            <a:prstGeom prst="rect">
              <a:avLst/>
            </a:prstGeom>
            <a:noFill/>
            <a:ln/>
          </p:spPr>
          <p:txBody>
            <a:bodyPr wrap="square" lIns="254" tIns="254" rIns="254" bIns="254" rtlCol="0" anchor="ctr">
              <a:normAutofit/>
            </a:bodyPr>
            <a:lstStyle/>
            <a:p>
              <a:pPr marL="0" indent="0" algn="ctr">
                <a:buNone/>
              </a:pPr>
              <a:r>
                <a:rPr lang="fr-FR" sz="2500" b="1" dirty="0">
                  <a:solidFill>
                    <a:srgbClr val="111827"/>
                  </a:solidFill>
                  <a:latin typeface="Arial" panose="020B0604020202020204" pitchFamily="34" charset="0"/>
                  <a:ea typeface="Aptos Display" pitchFamily="34" charset="-122"/>
                  <a:cs typeface="Arial" panose="020B0604020202020204" pitchFamily="34" charset="0"/>
                </a:rPr>
                <a:t>Système</a:t>
              </a:r>
              <a:endParaRPr lang="fr-FR" sz="2500" dirty="0">
                <a:latin typeface="Arial" panose="020B0604020202020204" pitchFamily="34" charset="0"/>
                <a:cs typeface="Arial" panose="020B0604020202020204" pitchFamily="34" charset="0"/>
              </a:endParaRPr>
            </a:p>
          </p:txBody>
        </p:sp>
        <p:sp>
          <p:nvSpPr>
            <p:cNvPr id="6" name="Shape 10">
              <a:extLst>
                <a:ext uri="{FF2B5EF4-FFF2-40B4-BE49-F238E27FC236}">
                  <a16:creationId xmlns:a16="http://schemas.microsoft.com/office/drawing/2014/main" id="{2F91BD5E-09C7-47F1-A27A-7E9FFFC78D54}"/>
                </a:ext>
              </a:extLst>
            </p:cNvPr>
            <p:cNvSpPr/>
            <p:nvPr/>
          </p:nvSpPr>
          <p:spPr>
            <a:xfrm>
              <a:off x="1299882" y="1503455"/>
              <a:ext cx="9000000" cy="72000"/>
            </a:xfrm>
            <a:prstGeom prst="rect">
              <a:avLst/>
            </a:prstGeom>
            <a:solidFill>
              <a:schemeClr val="bg1">
                <a:lumMod val="75000"/>
              </a:schemeClr>
            </a:solidFill>
            <a:ln w="12700">
              <a:solidFill>
                <a:schemeClr val="bg1">
                  <a:lumMod val="75000"/>
                </a:schemeClr>
              </a:solidFill>
              <a:prstDash val="solid"/>
            </a:ln>
          </p:spPr>
        </p:sp>
      </p:grpSp>
      <p:grpSp>
        <p:nvGrpSpPr>
          <p:cNvPr id="7" name="Groupe 6">
            <a:extLst>
              <a:ext uri="{FF2B5EF4-FFF2-40B4-BE49-F238E27FC236}">
                <a16:creationId xmlns:a16="http://schemas.microsoft.com/office/drawing/2014/main" id="{1468F699-BAF1-4510-A6B9-54B3DE6C1C6A}"/>
              </a:ext>
            </a:extLst>
          </p:cNvPr>
          <p:cNvGrpSpPr/>
          <p:nvPr/>
        </p:nvGrpSpPr>
        <p:grpSpPr>
          <a:xfrm>
            <a:off x="683394" y="834309"/>
            <a:ext cx="10651316" cy="540000"/>
            <a:chOff x="683394" y="1101737"/>
            <a:chExt cx="10651316" cy="540000"/>
          </a:xfrm>
        </p:grpSpPr>
        <p:sp>
          <p:nvSpPr>
            <p:cNvPr id="8" name="Shape 5">
              <a:extLst>
                <a:ext uri="{FF2B5EF4-FFF2-40B4-BE49-F238E27FC236}">
                  <a16:creationId xmlns:a16="http://schemas.microsoft.com/office/drawing/2014/main" id="{E0A0CBEA-3548-41FF-AD5D-8C3698FED70F}"/>
                </a:ext>
              </a:extLst>
            </p:cNvPr>
            <p:cNvSpPr/>
            <p:nvPr/>
          </p:nvSpPr>
          <p:spPr>
            <a:xfrm>
              <a:off x="683394" y="1101737"/>
              <a:ext cx="10651316" cy="539560"/>
            </a:xfrm>
            <a:prstGeom prst="roundRect">
              <a:avLst>
                <a:gd name="adj" fmla="val 5926"/>
              </a:avLst>
            </a:prstGeom>
            <a:solidFill>
              <a:srgbClr val="FFFFFF"/>
            </a:solidFill>
            <a:ln w="12700">
              <a:solidFill>
                <a:srgbClr val="D4DDEB"/>
              </a:solidFill>
              <a:prstDash val="solid"/>
            </a:ln>
          </p:spPr>
        </p:sp>
        <p:sp>
          <p:nvSpPr>
            <p:cNvPr id="9" name="Shape 6">
              <a:extLst>
                <a:ext uri="{FF2B5EF4-FFF2-40B4-BE49-F238E27FC236}">
                  <a16:creationId xmlns:a16="http://schemas.microsoft.com/office/drawing/2014/main" id="{0EA919F6-C225-4714-8378-E23C27571CDB}"/>
                </a:ext>
              </a:extLst>
            </p:cNvPr>
            <p:cNvSpPr/>
            <p:nvPr/>
          </p:nvSpPr>
          <p:spPr>
            <a:xfrm>
              <a:off x="683394" y="1101737"/>
              <a:ext cx="73152" cy="540000"/>
            </a:xfrm>
            <a:prstGeom prst="rect">
              <a:avLst/>
            </a:prstGeom>
            <a:solidFill>
              <a:srgbClr val="00B050"/>
            </a:solidFill>
            <a:ln w="12700">
              <a:solidFill>
                <a:srgbClr val="00B050"/>
              </a:solidFill>
              <a:prstDash val="solid"/>
            </a:ln>
          </p:spPr>
        </p:sp>
        <p:sp>
          <p:nvSpPr>
            <p:cNvPr id="10" name="Text 7">
              <a:extLst>
                <a:ext uri="{FF2B5EF4-FFF2-40B4-BE49-F238E27FC236}">
                  <a16:creationId xmlns:a16="http://schemas.microsoft.com/office/drawing/2014/main" id="{380DCBEF-F520-4CEC-943B-7054BA215244}"/>
                </a:ext>
              </a:extLst>
            </p:cNvPr>
            <p:cNvSpPr/>
            <p:nvPr/>
          </p:nvSpPr>
          <p:spPr>
            <a:xfrm>
              <a:off x="884562" y="1229753"/>
              <a:ext cx="4892040" cy="320040"/>
            </a:xfrm>
            <a:prstGeom prst="rect">
              <a:avLst/>
            </a:prstGeom>
            <a:noFill/>
            <a:ln/>
          </p:spPr>
          <p:txBody>
            <a:bodyPr wrap="square" lIns="127" tIns="127" rIns="127" bIns="127" rtlCol="0" anchor="ctr">
              <a:normAutofit/>
            </a:bodyPr>
            <a:lstStyle/>
            <a:p>
              <a:pPr marL="0" indent="0" algn="l">
                <a:buNone/>
              </a:pPr>
              <a:r>
                <a:rPr lang="fr-FR" sz="1600" b="1" dirty="0">
                  <a:solidFill>
                    <a:srgbClr val="111827"/>
                  </a:solidFill>
                  <a:latin typeface="Arial" panose="020B0604020202020204" pitchFamily="34" charset="0"/>
                  <a:ea typeface="Aptos" pitchFamily="34" charset="-122"/>
                  <a:cs typeface="Arial" panose="020B0604020202020204" pitchFamily="34" charset="0"/>
                </a:rPr>
                <a:t>2 · Exploitation pédagogique</a:t>
              </a:r>
              <a:endParaRPr lang="fr-FR" sz="1600" dirty="0">
                <a:latin typeface="Arial" panose="020B0604020202020204" pitchFamily="34" charset="0"/>
                <a:cs typeface="Arial" panose="020B0604020202020204" pitchFamily="34" charset="0"/>
              </a:endParaRPr>
            </a:p>
          </p:txBody>
        </p:sp>
      </p:grpSp>
      <p:sp>
        <p:nvSpPr>
          <p:cNvPr id="14" name="Text 7">
            <a:extLst>
              <a:ext uri="{FF2B5EF4-FFF2-40B4-BE49-F238E27FC236}">
                <a16:creationId xmlns:a16="http://schemas.microsoft.com/office/drawing/2014/main" id="{C68C0735-3C59-4284-8F34-0186FA796CE2}"/>
              </a:ext>
            </a:extLst>
          </p:cNvPr>
          <p:cNvSpPr/>
          <p:nvPr/>
        </p:nvSpPr>
        <p:spPr>
          <a:xfrm>
            <a:off x="719970" y="1653621"/>
            <a:ext cx="4709160" cy="320040"/>
          </a:xfrm>
          <a:prstGeom prst="rect">
            <a:avLst/>
          </a:prstGeom>
          <a:noFill/>
          <a:ln/>
        </p:spPr>
        <p:txBody>
          <a:bodyPr wrap="square" lIns="127" tIns="127" rIns="127" bIns="127" rtlCol="0" anchor="ctr">
            <a:normAutofit/>
          </a:bodyPr>
          <a:lstStyle/>
          <a:p>
            <a:pPr marL="0" indent="0" algn="l">
              <a:buNone/>
            </a:pPr>
            <a:r>
              <a:rPr lang="fr-FR" sz="1400" b="1" dirty="0">
                <a:solidFill>
                  <a:srgbClr val="111827"/>
                </a:solidFill>
                <a:latin typeface="Arial" panose="020B0604020202020204" pitchFamily="34" charset="0"/>
                <a:ea typeface="Aptos" pitchFamily="34" charset="-122"/>
                <a:cs typeface="Arial" panose="020B0604020202020204" pitchFamily="34" charset="0"/>
              </a:rPr>
              <a:t>Livrables élèves et traces d’apprentissage</a:t>
            </a:r>
          </a:p>
        </p:txBody>
      </p:sp>
      <p:sp>
        <p:nvSpPr>
          <p:cNvPr id="18" name="Shape 4">
            <a:extLst>
              <a:ext uri="{FF2B5EF4-FFF2-40B4-BE49-F238E27FC236}">
                <a16:creationId xmlns:a16="http://schemas.microsoft.com/office/drawing/2014/main" id="{CC0B8EAD-C596-4692-8067-3087B1BC749C}"/>
              </a:ext>
            </a:extLst>
          </p:cNvPr>
          <p:cNvSpPr/>
          <p:nvPr/>
        </p:nvSpPr>
        <p:spPr>
          <a:xfrm>
            <a:off x="537090" y="2301464"/>
            <a:ext cx="11155680" cy="0"/>
          </a:xfrm>
          <a:prstGeom prst="line">
            <a:avLst/>
          </a:prstGeom>
          <a:noFill/>
          <a:ln w="12700">
            <a:solidFill>
              <a:srgbClr val="D5DCE8"/>
            </a:solidFill>
            <a:prstDash val="solid"/>
          </a:ln>
        </p:spPr>
      </p:sp>
      <p:sp>
        <p:nvSpPr>
          <p:cNvPr id="19" name="Shape 5">
            <a:extLst>
              <a:ext uri="{FF2B5EF4-FFF2-40B4-BE49-F238E27FC236}">
                <a16:creationId xmlns:a16="http://schemas.microsoft.com/office/drawing/2014/main" id="{1BDB7CB8-48E9-4D51-86DE-2E4AE5882B76}"/>
              </a:ext>
            </a:extLst>
          </p:cNvPr>
          <p:cNvSpPr/>
          <p:nvPr/>
        </p:nvSpPr>
        <p:spPr>
          <a:xfrm>
            <a:off x="719970" y="2530064"/>
            <a:ext cx="2103120" cy="566928"/>
          </a:xfrm>
          <a:prstGeom prst="rect">
            <a:avLst/>
          </a:prstGeom>
          <a:solidFill>
            <a:srgbClr val="2F5F98"/>
          </a:solidFill>
          <a:ln w="8890">
            <a:solidFill>
              <a:srgbClr val="D4DDEB"/>
            </a:solidFill>
            <a:prstDash val="solid"/>
          </a:ln>
        </p:spPr>
      </p:sp>
      <p:sp>
        <p:nvSpPr>
          <p:cNvPr id="20" name="Text 6">
            <a:extLst>
              <a:ext uri="{FF2B5EF4-FFF2-40B4-BE49-F238E27FC236}">
                <a16:creationId xmlns:a16="http://schemas.microsoft.com/office/drawing/2014/main" id="{8657BE49-A285-460D-8465-4FD69D4E61F1}"/>
              </a:ext>
            </a:extLst>
          </p:cNvPr>
          <p:cNvSpPr/>
          <p:nvPr/>
        </p:nvSpPr>
        <p:spPr>
          <a:xfrm>
            <a:off x="783978" y="2612360"/>
            <a:ext cx="1975104" cy="402336"/>
          </a:xfrm>
          <a:prstGeom prst="rect">
            <a:avLst/>
          </a:prstGeom>
          <a:noFill/>
          <a:ln/>
        </p:spPr>
        <p:txBody>
          <a:bodyPr wrap="square" lIns="127" tIns="127" rIns="127" bIns="127" rtlCol="0" anchor="ctr">
            <a:normAutofit/>
          </a:bodyPr>
          <a:lstStyle/>
          <a:p>
            <a:pPr marL="0" indent="0" algn="l">
              <a:buNone/>
            </a:pPr>
            <a:r>
              <a:rPr lang="en-US" sz="1150" b="1" dirty="0">
                <a:solidFill>
                  <a:srgbClr val="FFFFFF"/>
                </a:solidFill>
                <a:latin typeface="Aptos" pitchFamily="34" charset="0"/>
                <a:ea typeface="Aptos" pitchFamily="34" charset="-122"/>
                <a:cs typeface="Aptos" pitchFamily="34" charset="-120"/>
              </a:rPr>
              <a:t>Critère</a:t>
            </a:r>
            <a:endParaRPr lang="en-US" sz="1150" dirty="0"/>
          </a:p>
        </p:txBody>
      </p:sp>
      <p:sp>
        <p:nvSpPr>
          <p:cNvPr id="21" name="Shape 7">
            <a:extLst>
              <a:ext uri="{FF2B5EF4-FFF2-40B4-BE49-F238E27FC236}">
                <a16:creationId xmlns:a16="http://schemas.microsoft.com/office/drawing/2014/main" id="{BF80CABC-F2CF-4BC0-B35E-388E6981ACA5}"/>
              </a:ext>
            </a:extLst>
          </p:cNvPr>
          <p:cNvSpPr/>
          <p:nvPr/>
        </p:nvSpPr>
        <p:spPr>
          <a:xfrm>
            <a:off x="2823090" y="2530064"/>
            <a:ext cx="6903720" cy="566928"/>
          </a:xfrm>
          <a:prstGeom prst="rect">
            <a:avLst/>
          </a:prstGeom>
          <a:solidFill>
            <a:srgbClr val="2F5F98"/>
          </a:solidFill>
          <a:ln w="8890">
            <a:solidFill>
              <a:srgbClr val="D4DDEB"/>
            </a:solidFill>
            <a:prstDash val="solid"/>
          </a:ln>
        </p:spPr>
      </p:sp>
      <p:sp>
        <p:nvSpPr>
          <p:cNvPr id="22" name="Text 8">
            <a:extLst>
              <a:ext uri="{FF2B5EF4-FFF2-40B4-BE49-F238E27FC236}">
                <a16:creationId xmlns:a16="http://schemas.microsoft.com/office/drawing/2014/main" id="{2000597B-2923-4049-8D23-2F8975AAAD54}"/>
              </a:ext>
            </a:extLst>
          </p:cNvPr>
          <p:cNvSpPr/>
          <p:nvPr/>
        </p:nvSpPr>
        <p:spPr>
          <a:xfrm>
            <a:off x="2887098" y="2612360"/>
            <a:ext cx="6775704" cy="402336"/>
          </a:xfrm>
          <a:prstGeom prst="rect">
            <a:avLst/>
          </a:prstGeom>
          <a:noFill/>
          <a:ln/>
        </p:spPr>
        <p:txBody>
          <a:bodyPr wrap="square" lIns="127" tIns="127" rIns="127" bIns="127" rtlCol="0" anchor="ctr">
            <a:normAutofit/>
          </a:bodyPr>
          <a:lstStyle/>
          <a:p>
            <a:pPr marL="0" indent="0" algn="l">
              <a:buNone/>
            </a:pPr>
            <a:r>
              <a:rPr lang="en-US" sz="1150" b="1" dirty="0">
                <a:solidFill>
                  <a:srgbClr val="FFFFFF"/>
                </a:solidFill>
                <a:latin typeface="Aptos" pitchFamily="34" charset="0"/>
                <a:ea typeface="Aptos" pitchFamily="34" charset="-122"/>
                <a:cs typeface="Aptos" pitchFamily="34" charset="-120"/>
              </a:rPr>
              <a:t>Indicateur observable</a:t>
            </a:r>
            <a:endParaRPr lang="en-US" sz="1150" dirty="0"/>
          </a:p>
        </p:txBody>
      </p:sp>
      <p:sp>
        <p:nvSpPr>
          <p:cNvPr id="23" name="Shape 9">
            <a:extLst>
              <a:ext uri="{FF2B5EF4-FFF2-40B4-BE49-F238E27FC236}">
                <a16:creationId xmlns:a16="http://schemas.microsoft.com/office/drawing/2014/main" id="{86DF9889-6985-46CC-819F-B0AEE9EA586A}"/>
              </a:ext>
            </a:extLst>
          </p:cNvPr>
          <p:cNvSpPr/>
          <p:nvPr/>
        </p:nvSpPr>
        <p:spPr>
          <a:xfrm>
            <a:off x="9726810" y="2530064"/>
            <a:ext cx="1463040" cy="566928"/>
          </a:xfrm>
          <a:prstGeom prst="rect">
            <a:avLst/>
          </a:prstGeom>
          <a:solidFill>
            <a:srgbClr val="2F5F98"/>
          </a:solidFill>
          <a:ln w="8890">
            <a:solidFill>
              <a:srgbClr val="D4DDEB"/>
            </a:solidFill>
            <a:prstDash val="solid"/>
          </a:ln>
        </p:spPr>
      </p:sp>
      <p:sp>
        <p:nvSpPr>
          <p:cNvPr id="24" name="Text 10">
            <a:extLst>
              <a:ext uri="{FF2B5EF4-FFF2-40B4-BE49-F238E27FC236}">
                <a16:creationId xmlns:a16="http://schemas.microsoft.com/office/drawing/2014/main" id="{BC2B0746-8FC9-4224-9B79-AFEB480B177C}"/>
              </a:ext>
            </a:extLst>
          </p:cNvPr>
          <p:cNvSpPr/>
          <p:nvPr/>
        </p:nvSpPr>
        <p:spPr>
          <a:xfrm>
            <a:off x="9790818" y="2612360"/>
            <a:ext cx="1335024" cy="402336"/>
          </a:xfrm>
          <a:prstGeom prst="rect">
            <a:avLst/>
          </a:prstGeom>
          <a:noFill/>
          <a:ln/>
        </p:spPr>
        <p:txBody>
          <a:bodyPr wrap="square" lIns="127" tIns="127" rIns="127" bIns="127" rtlCol="0" anchor="ctr">
            <a:normAutofit/>
          </a:bodyPr>
          <a:lstStyle/>
          <a:p>
            <a:pPr marL="0" indent="0" algn="ctr">
              <a:buNone/>
            </a:pPr>
            <a:r>
              <a:rPr lang="en-US" sz="1150" b="1" dirty="0">
                <a:solidFill>
                  <a:srgbClr val="FFFFFF"/>
                </a:solidFill>
                <a:latin typeface="Aptos" pitchFamily="34" charset="0"/>
                <a:ea typeface="Aptos" pitchFamily="34" charset="-122"/>
                <a:cs typeface="Aptos" pitchFamily="34" charset="-120"/>
              </a:rPr>
              <a:t>Poids</a:t>
            </a:r>
            <a:endParaRPr lang="en-US" sz="1150" dirty="0"/>
          </a:p>
        </p:txBody>
      </p:sp>
      <p:sp>
        <p:nvSpPr>
          <p:cNvPr id="25" name="Shape 11">
            <a:extLst>
              <a:ext uri="{FF2B5EF4-FFF2-40B4-BE49-F238E27FC236}">
                <a16:creationId xmlns:a16="http://schemas.microsoft.com/office/drawing/2014/main" id="{65F83E3F-3EE6-4D67-BB26-BBDC8ED260A6}"/>
              </a:ext>
            </a:extLst>
          </p:cNvPr>
          <p:cNvSpPr/>
          <p:nvPr/>
        </p:nvSpPr>
        <p:spPr>
          <a:xfrm>
            <a:off x="719970" y="3096992"/>
            <a:ext cx="2103120" cy="566928"/>
          </a:xfrm>
          <a:prstGeom prst="rect">
            <a:avLst/>
          </a:prstGeom>
          <a:solidFill>
            <a:srgbClr val="FFFFFF"/>
          </a:solidFill>
          <a:ln w="8890">
            <a:solidFill>
              <a:srgbClr val="D4DDEB"/>
            </a:solidFill>
            <a:prstDash val="solid"/>
          </a:ln>
        </p:spPr>
      </p:sp>
      <p:sp>
        <p:nvSpPr>
          <p:cNvPr id="26" name="Text 12">
            <a:extLst>
              <a:ext uri="{FF2B5EF4-FFF2-40B4-BE49-F238E27FC236}">
                <a16:creationId xmlns:a16="http://schemas.microsoft.com/office/drawing/2014/main" id="{103B339D-0F7D-4A66-A625-63158C893F83}"/>
              </a:ext>
            </a:extLst>
          </p:cNvPr>
          <p:cNvSpPr/>
          <p:nvPr/>
        </p:nvSpPr>
        <p:spPr>
          <a:xfrm>
            <a:off x="783978" y="3179288"/>
            <a:ext cx="1975104" cy="402336"/>
          </a:xfrm>
          <a:prstGeom prst="rect">
            <a:avLst/>
          </a:prstGeom>
          <a:noFill/>
          <a:ln/>
        </p:spPr>
        <p:txBody>
          <a:bodyPr wrap="square" lIns="127" tIns="127" rIns="127" bIns="127" rtlCol="0" anchor="ctr">
            <a:normAutofit/>
          </a:bodyPr>
          <a:lstStyle/>
          <a:p>
            <a:pPr marL="0" indent="0" algn="l">
              <a:buNone/>
            </a:pPr>
            <a:r>
              <a:rPr lang="en-US" sz="1070" dirty="0">
                <a:solidFill>
                  <a:srgbClr val="111827"/>
                </a:solidFill>
                <a:latin typeface="Aptos" pitchFamily="34" charset="0"/>
                <a:ea typeface="Aptos" pitchFamily="34" charset="-122"/>
                <a:cs typeface="Aptos" pitchFamily="34" charset="-120"/>
              </a:rPr>
              <a:t>Appropriation</a:t>
            </a:r>
            <a:endParaRPr lang="en-US" sz="1070" dirty="0"/>
          </a:p>
        </p:txBody>
      </p:sp>
      <p:sp>
        <p:nvSpPr>
          <p:cNvPr id="27" name="Shape 13">
            <a:extLst>
              <a:ext uri="{FF2B5EF4-FFF2-40B4-BE49-F238E27FC236}">
                <a16:creationId xmlns:a16="http://schemas.microsoft.com/office/drawing/2014/main" id="{4238ECEC-2988-42C3-810B-AC99DFD459EF}"/>
              </a:ext>
            </a:extLst>
          </p:cNvPr>
          <p:cNvSpPr/>
          <p:nvPr/>
        </p:nvSpPr>
        <p:spPr>
          <a:xfrm>
            <a:off x="2823090" y="3096992"/>
            <a:ext cx="6903720" cy="566928"/>
          </a:xfrm>
          <a:prstGeom prst="rect">
            <a:avLst/>
          </a:prstGeom>
          <a:solidFill>
            <a:srgbClr val="FFFFFF"/>
          </a:solidFill>
          <a:ln w="8890">
            <a:solidFill>
              <a:srgbClr val="D4DDEB"/>
            </a:solidFill>
            <a:prstDash val="solid"/>
          </a:ln>
        </p:spPr>
      </p:sp>
      <p:sp>
        <p:nvSpPr>
          <p:cNvPr id="28" name="Text 14">
            <a:extLst>
              <a:ext uri="{FF2B5EF4-FFF2-40B4-BE49-F238E27FC236}">
                <a16:creationId xmlns:a16="http://schemas.microsoft.com/office/drawing/2014/main" id="{D93AFE42-2A80-4F10-AFC4-C59752EE2BDB}"/>
              </a:ext>
            </a:extLst>
          </p:cNvPr>
          <p:cNvSpPr/>
          <p:nvPr/>
        </p:nvSpPr>
        <p:spPr>
          <a:xfrm>
            <a:off x="2887098" y="3179288"/>
            <a:ext cx="6775704" cy="402336"/>
          </a:xfrm>
          <a:prstGeom prst="rect">
            <a:avLst/>
          </a:prstGeom>
          <a:noFill/>
          <a:ln/>
        </p:spPr>
        <p:txBody>
          <a:bodyPr wrap="square" lIns="127" tIns="127" rIns="127" bIns="127" rtlCol="0" anchor="ctr">
            <a:normAutofit/>
          </a:bodyPr>
          <a:lstStyle/>
          <a:p>
            <a:pPr marL="0" indent="0" algn="l">
              <a:buNone/>
            </a:pPr>
            <a:r>
              <a:rPr lang="en-US" sz="1070" dirty="0">
                <a:solidFill>
                  <a:srgbClr val="111827"/>
                </a:solidFill>
                <a:latin typeface="Aptos" pitchFamily="34" charset="0"/>
                <a:ea typeface="Aptos" pitchFamily="34" charset="-122"/>
                <a:cs typeface="Aptos" pitchFamily="34" charset="-120"/>
              </a:rPr>
              <a:t>Schéma-bloc correct, grandeurs bien identifiées</a:t>
            </a:r>
            <a:endParaRPr lang="en-US" sz="1070" dirty="0"/>
          </a:p>
        </p:txBody>
      </p:sp>
      <p:sp>
        <p:nvSpPr>
          <p:cNvPr id="29" name="Shape 15">
            <a:extLst>
              <a:ext uri="{FF2B5EF4-FFF2-40B4-BE49-F238E27FC236}">
                <a16:creationId xmlns:a16="http://schemas.microsoft.com/office/drawing/2014/main" id="{A4AC6CFE-BFC2-4DD2-8499-F23BC8BCC397}"/>
              </a:ext>
            </a:extLst>
          </p:cNvPr>
          <p:cNvSpPr/>
          <p:nvPr/>
        </p:nvSpPr>
        <p:spPr>
          <a:xfrm>
            <a:off x="9726810" y="3096992"/>
            <a:ext cx="1463040" cy="566928"/>
          </a:xfrm>
          <a:prstGeom prst="rect">
            <a:avLst/>
          </a:prstGeom>
          <a:solidFill>
            <a:srgbClr val="FFFFFF"/>
          </a:solidFill>
          <a:ln w="8890">
            <a:solidFill>
              <a:srgbClr val="D4DDEB"/>
            </a:solidFill>
            <a:prstDash val="solid"/>
          </a:ln>
        </p:spPr>
      </p:sp>
      <p:sp>
        <p:nvSpPr>
          <p:cNvPr id="30" name="Text 16">
            <a:extLst>
              <a:ext uri="{FF2B5EF4-FFF2-40B4-BE49-F238E27FC236}">
                <a16:creationId xmlns:a16="http://schemas.microsoft.com/office/drawing/2014/main" id="{5DDED743-5A18-4799-A96F-137FF80A4DD3}"/>
              </a:ext>
            </a:extLst>
          </p:cNvPr>
          <p:cNvSpPr/>
          <p:nvPr/>
        </p:nvSpPr>
        <p:spPr>
          <a:xfrm>
            <a:off x="9790818" y="3179288"/>
            <a:ext cx="1335024" cy="402336"/>
          </a:xfrm>
          <a:prstGeom prst="rect">
            <a:avLst/>
          </a:prstGeom>
          <a:noFill/>
          <a:ln/>
        </p:spPr>
        <p:txBody>
          <a:bodyPr wrap="square" lIns="127" tIns="127" rIns="127" bIns="127" rtlCol="0" anchor="ctr">
            <a:normAutofit/>
          </a:bodyPr>
          <a:lstStyle/>
          <a:p>
            <a:pPr marL="0" indent="0" algn="ctr">
              <a:buNone/>
            </a:pPr>
            <a:r>
              <a:rPr lang="en-US" sz="1070" dirty="0">
                <a:solidFill>
                  <a:srgbClr val="111827"/>
                </a:solidFill>
                <a:latin typeface="Aptos" pitchFamily="34" charset="0"/>
                <a:ea typeface="Aptos" pitchFamily="34" charset="-122"/>
                <a:cs typeface="Aptos" pitchFamily="34" charset="-120"/>
              </a:rPr>
              <a:t>25 %</a:t>
            </a:r>
            <a:endParaRPr lang="en-US" sz="1070" dirty="0"/>
          </a:p>
        </p:txBody>
      </p:sp>
      <p:sp>
        <p:nvSpPr>
          <p:cNvPr id="31" name="Shape 17">
            <a:extLst>
              <a:ext uri="{FF2B5EF4-FFF2-40B4-BE49-F238E27FC236}">
                <a16:creationId xmlns:a16="http://schemas.microsoft.com/office/drawing/2014/main" id="{823B9970-615C-4A60-9DAB-B2C0D368E3C5}"/>
              </a:ext>
            </a:extLst>
          </p:cNvPr>
          <p:cNvSpPr/>
          <p:nvPr/>
        </p:nvSpPr>
        <p:spPr>
          <a:xfrm>
            <a:off x="719970" y="3663920"/>
            <a:ext cx="2103120" cy="566928"/>
          </a:xfrm>
          <a:prstGeom prst="rect">
            <a:avLst/>
          </a:prstGeom>
          <a:solidFill>
            <a:srgbClr val="FFFFFF"/>
          </a:solidFill>
          <a:ln w="8890">
            <a:solidFill>
              <a:srgbClr val="D4DDEB"/>
            </a:solidFill>
            <a:prstDash val="solid"/>
          </a:ln>
        </p:spPr>
      </p:sp>
      <p:sp>
        <p:nvSpPr>
          <p:cNvPr id="32" name="Text 18">
            <a:extLst>
              <a:ext uri="{FF2B5EF4-FFF2-40B4-BE49-F238E27FC236}">
                <a16:creationId xmlns:a16="http://schemas.microsoft.com/office/drawing/2014/main" id="{FC974AB2-4668-4F8D-BF91-8AC5C4275F5A}"/>
              </a:ext>
            </a:extLst>
          </p:cNvPr>
          <p:cNvSpPr/>
          <p:nvPr/>
        </p:nvSpPr>
        <p:spPr>
          <a:xfrm>
            <a:off x="783978" y="3746216"/>
            <a:ext cx="1975104" cy="402336"/>
          </a:xfrm>
          <a:prstGeom prst="rect">
            <a:avLst/>
          </a:prstGeom>
          <a:noFill/>
          <a:ln/>
        </p:spPr>
        <p:txBody>
          <a:bodyPr wrap="square" lIns="127" tIns="127" rIns="127" bIns="127" rtlCol="0" anchor="ctr">
            <a:normAutofit/>
          </a:bodyPr>
          <a:lstStyle/>
          <a:p>
            <a:pPr marL="0" indent="0" algn="l">
              <a:buNone/>
            </a:pPr>
            <a:r>
              <a:rPr lang="en-US" sz="1070" dirty="0">
                <a:solidFill>
                  <a:srgbClr val="111827"/>
                </a:solidFill>
                <a:latin typeface="Aptos" pitchFamily="34" charset="0"/>
                <a:ea typeface="Aptos" pitchFamily="34" charset="-122"/>
                <a:cs typeface="Aptos" pitchFamily="34" charset="-120"/>
              </a:rPr>
              <a:t>Mesure</a:t>
            </a:r>
            <a:endParaRPr lang="en-US" sz="1070" dirty="0"/>
          </a:p>
        </p:txBody>
      </p:sp>
      <p:sp>
        <p:nvSpPr>
          <p:cNvPr id="33" name="Shape 19">
            <a:extLst>
              <a:ext uri="{FF2B5EF4-FFF2-40B4-BE49-F238E27FC236}">
                <a16:creationId xmlns:a16="http://schemas.microsoft.com/office/drawing/2014/main" id="{C5E66F16-ADC4-46BE-8E56-1F407D3EDA1A}"/>
              </a:ext>
            </a:extLst>
          </p:cNvPr>
          <p:cNvSpPr/>
          <p:nvPr/>
        </p:nvSpPr>
        <p:spPr>
          <a:xfrm>
            <a:off x="2823090" y="3663920"/>
            <a:ext cx="6903720" cy="566928"/>
          </a:xfrm>
          <a:prstGeom prst="rect">
            <a:avLst/>
          </a:prstGeom>
          <a:solidFill>
            <a:srgbClr val="FFFFFF"/>
          </a:solidFill>
          <a:ln w="8890">
            <a:solidFill>
              <a:srgbClr val="D4DDEB"/>
            </a:solidFill>
            <a:prstDash val="solid"/>
          </a:ln>
        </p:spPr>
      </p:sp>
      <p:sp>
        <p:nvSpPr>
          <p:cNvPr id="34" name="Text 20">
            <a:extLst>
              <a:ext uri="{FF2B5EF4-FFF2-40B4-BE49-F238E27FC236}">
                <a16:creationId xmlns:a16="http://schemas.microsoft.com/office/drawing/2014/main" id="{BC31490D-34E9-4049-8BAB-D86A0692FECA}"/>
              </a:ext>
            </a:extLst>
          </p:cNvPr>
          <p:cNvSpPr/>
          <p:nvPr/>
        </p:nvSpPr>
        <p:spPr>
          <a:xfrm>
            <a:off x="2887098" y="3746216"/>
            <a:ext cx="6775704" cy="402336"/>
          </a:xfrm>
          <a:prstGeom prst="rect">
            <a:avLst/>
          </a:prstGeom>
          <a:noFill/>
          <a:ln/>
        </p:spPr>
        <p:txBody>
          <a:bodyPr wrap="square" lIns="127" tIns="127" rIns="127" bIns="127" rtlCol="0" anchor="ctr">
            <a:normAutofit/>
          </a:bodyPr>
          <a:lstStyle/>
          <a:p>
            <a:pPr marL="0" indent="0" algn="l">
              <a:buNone/>
            </a:pPr>
            <a:r>
              <a:rPr lang="en-US" sz="1070" dirty="0">
                <a:solidFill>
                  <a:srgbClr val="111827"/>
                </a:solidFill>
                <a:latin typeface="Aptos" pitchFamily="34" charset="0"/>
                <a:ea typeface="Aptos" pitchFamily="34" charset="-122"/>
                <a:cs typeface="Aptos" pitchFamily="34" charset="-120"/>
              </a:rPr>
              <a:t>Période relevée correctement, incertitude ou moyenne</a:t>
            </a:r>
            <a:endParaRPr lang="en-US" sz="1070" dirty="0"/>
          </a:p>
        </p:txBody>
      </p:sp>
      <p:sp>
        <p:nvSpPr>
          <p:cNvPr id="35" name="Shape 21">
            <a:extLst>
              <a:ext uri="{FF2B5EF4-FFF2-40B4-BE49-F238E27FC236}">
                <a16:creationId xmlns:a16="http://schemas.microsoft.com/office/drawing/2014/main" id="{234CD5D1-9598-4B2A-B8A2-7F3FEC1FBC75}"/>
              </a:ext>
            </a:extLst>
          </p:cNvPr>
          <p:cNvSpPr/>
          <p:nvPr/>
        </p:nvSpPr>
        <p:spPr>
          <a:xfrm>
            <a:off x="9726810" y="3663920"/>
            <a:ext cx="1463040" cy="566928"/>
          </a:xfrm>
          <a:prstGeom prst="rect">
            <a:avLst/>
          </a:prstGeom>
          <a:solidFill>
            <a:srgbClr val="FFFFFF"/>
          </a:solidFill>
          <a:ln w="8890">
            <a:solidFill>
              <a:srgbClr val="D4DDEB"/>
            </a:solidFill>
            <a:prstDash val="solid"/>
          </a:ln>
        </p:spPr>
      </p:sp>
      <p:sp>
        <p:nvSpPr>
          <p:cNvPr id="36" name="Text 22">
            <a:extLst>
              <a:ext uri="{FF2B5EF4-FFF2-40B4-BE49-F238E27FC236}">
                <a16:creationId xmlns:a16="http://schemas.microsoft.com/office/drawing/2014/main" id="{ECC071FF-AA63-4B40-843E-7A76928AA68E}"/>
              </a:ext>
            </a:extLst>
          </p:cNvPr>
          <p:cNvSpPr/>
          <p:nvPr/>
        </p:nvSpPr>
        <p:spPr>
          <a:xfrm>
            <a:off x="9790818" y="3746216"/>
            <a:ext cx="1335024" cy="402336"/>
          </a:xfrm>
          <a:prstGeom prst="rect">
            <a:avLst/>
          </a:prstGeom>
          <a:noFill/>
          <a:ln/>
        </p:spPr>
        <p:txBody>
          <a:bodyPr wrap="square" lIns="127" tIns="127" rIns="127" bIns="127" rtlCol="0" anchor="ctr">
            <a:normAutofit/>
          </a:bodyPr>
          <a:lstStyle/>
          <a:p>
            <a:pPr marL="0" indent="0" algn="ctr">
              <a:buNone/>
            </a:pPr>
            <a:r>
              <a:rPr lang="en-US" sz="1070" dirty="0">
                <a:solidFill>
                  <a:srgbClr val="111827"/>
                </a:solidFill>
                <a:latin typeface="Aptos" pitchFamily="34" charset="0"/>
                <a:ea typeface="Aptos" pitchFamily="34" charset="-122"/>
                <a:cs typeface="Aptos" pitchFamily="34" charset="-120"/>
              </a:rPr>
              <a:t>25 %</a:t>
            </a:r>
            <a:endParaRPr lang="en-US" sz="1070" dirty="0"/>
          </a:p>
        </p:txBody>
      </p:sp>
      <p:sp>
        <p:nvSpPr>
          <p:cNvPr id="39" name="Shape 23">
            <a:extLst>
              <a:ext uri="{FF2B5EF4-FFF2-40B4-BE49-F238E27FC236}">
                <a16:creationId xmlns:a16="http://schemas.microsoft.com/office/drawing/2014/main" id="{EA1BF18F-74A3-4DEA-A753-25E51999509E}"/>
              </a:ext>
            </a:extLst>
          </p:cNvPr>
          <p:cNvSpPr/>
          <p:nvPr/>
        </p:nvSpPr>
        <p:spPr>
          <a:xfrm>
            <a:off x="719970" y="4230848"/>
            <a:ext cx="2103120" cy="566928"/>
          </a:xfrm>
          <a:prstGeom prst="rect">
            <a:avLst/>
          </a:prstGeom>
          <a:solidFill>
            <a:srgbClr val="FFFFFF"/>
          </a:solidFill>
          <a:ln w="8890">
            <a:solidFill>
              <a:srgbClr val="D4DDEB"/>
            </a:solidFill>
            <a:prstDash val="solid"/>
          </a:ln>
        </p:spPr>
      </p:sp>
      <p:sp>
        <p:nvSpPr>
          <p:cNvPr id="40" name="Text 24">
            <a:extLst>
              <a:ext uri="{FF2B5EF4-FFF2-40B4-BE49-F238E27FC236}">
                <a16:creationId xmlns:a16="http://schemas.microsoft.com/office/drawing/2014/main" id="{14702C54-9B32-476A-9D99-5C9A9D0DC345}"/>
              </a:ext>
            </a:extLst>
          </p:cNvPr>
          <p:cNvSpPr/>
          <p:nvPr/>
        </p:nvSpPr>
        <p:spPr>
          <a:xfrm>
            <a:off x="783978" y="4313144"/>
            <a:ext cx="1975104" cy="402336"/>
          </a:xfrm>
          <a:prstGeom prst="rect">
            <a:avLst/>
          </a:prstGeom>
          <a:noFill/>
          <a:ln/>
        </p:spPr>
        <p:txBody>
          <a:bodyPr wrap="square" lIns="127" tIns="127" rIns="127" bIns="127" rtlCol="0" anchor="ctr">
            <a:normAutofit/>
          </a:bodyPr>
          <a:lstStyle/>
          <a:p>
            <a:pPr marL="0" indent="0" algn="l">
              <a:buNone/>
            </a:pPr>
            <a:r>
              <a:rPr lang="en-US" sz="1070" dirty="0">
                <a:solidFill>
                  <a:srgbClr val="111827"/>
                </a:solidFill>
                <a:latin typeface="Aptos" pitchFamily="34" charset="0"/>
                <a:ea typeface="Aptos" pitchFamily="34" charset="-122"/>
                <a:cs typeface="Aptos" pitchFamily="34" charset="-120"/>
              </a:rPr>
              <a:t>Modélisation</a:t>
            </a:r>
            <a:endParaRPr lang="en-US" sz="1070" dirty="0"/>
          </a:p>
        </p:txBody>
      </p:sp>
      <p:sp>
        <p:nvSpPr>
          <p:cNvPr id="41" name="Shape 25">
            <a:extLst>
              <a:ext uri="{FF2B5EF4-FFF2-40B4-BE49-F238E27FC236}">
                <a16:creationId xmlns:a16="http://schemas.microsoft.com/office/drawing/2014/main" id="{B005D09A-FC50-49A8-973D-2CEC6337083F}"/>
              </a:ext>
            </a:extLst>
          </p:cNvPr>
          <p:cNvSpPr/>
          <p:nvPr/>
        </p:nvSpPr>
        <p:spPr>
          <a:xfrm>
            <a:off x="2823090" y="4230848"/>
            <a:ext cx="6903720" cy="566928"/>
          </a:xfrm>
          <a:prstGeom prst="rect">
            <a:avLst/>
          </a:prstGeom>
          <a:solidFill>
            <a:srgbClr val="FFFFFF"/>
          </a:solidFill>
          <a:ln w="8890">
            <a:solidFill>
              <a:srgbClr val="D4DDEB"/>
            </a:solidFill>
            <a:prstDash val="solid"/>
          </a:ln>
        </p:spPr>
      </p:sp>
      <p:sp>
        <p:nvSpPr>
          <p:cNvPr id="42" name="Text 26">
            <a:extLst>
              <a:ext uri="{FF2B5EF4-FFF2-40B4-BE49-F238E27FC236}">
                <a16:creationId xmlns:a16="http://schemas.microsoft.com/office/drawing/2014/main" id="{98E4113E-7559-4336-A35C-CCAD0A6BE92D}"/>
              </a:ext>
            </a:extLst>
          </p:cNvPr>
          <p:cNvSpPr/>
          <p:nvPr/>
        </p:nvSpPr>
        <p:spPr>
          <a:xfrm>
            <a:off x="2887098" y="4313144"/>
            <a:ext cx="6775704" cy="402336"/>
          </a:xfrm>
          <a:prstGeom prst="rect">
            <a:avLst/>
          </a:prstGeom>
          <a:noFill/>
          <a:ln/>
        </p:spPr>
        <p:txBody>
          <a:bodyPr wrap="square" lIns="127" tIns="127" rIns="127" bIns="127" rtlCol="0" anchor="ctr">
            <a:normAutofit/>
          </a:bodyPr>
          <a:lstStyle/>
          <a:p>
            <a:pPr marL="0" indent="0" algn="l">
              <a:buNone/>
            </a:pPr>
            <a:r>
              <a:rPr lang="en-US" sz="1070" dirty="0">
                <a:solidFill>
                  <a:srgbClr val="111827"/>
                </a:solidFill>
                <a:latin typeface="Aptos" pitchFamily="34" charset="0"/>
                <a:ea typeface="Aptos" pitchFamily="34" charset="-122"/>
                <a:cs typeface="Aptos" pitchFamily="34" charset="-120"/>
              </a:rPr>
              <a:t>ω0 calculée et injectée dans la simulation</a:t>
            </a:r>
            <a:endParaRPr lang="en-US" sz="1070" dirty="0"/>
          </a:p>
        </p:txBody>
      </p:sp>
      <p:sp>
        <p:nvSpPr>
          <p:cNvPr id="49" name="Shape 27">
            <a:extLst>
              <a:ext uri="{FF2B5EF4-FFF2-40B4-BE49-F238E27FC236}">
                <a16:creationId xmlns:a16="http://schemas.microsoft.com/office/drawing/2014/main" id="{3E0789F4-0491-4C39-AC54-D39F856F93E2}"/>
              </a:ext>
            </a:extLst>
          </p:cNvPr>
          <p:cNvSpPr/>
          <p:nvPr/>
        </p:nvSpPr>
        <p:spPr>
          <a:xfrm>
            <a:off x="9726810" y="4230848"/>
            <a:ext cx="1463040" cy="566928"/>
          </a:xfrm>
          <a:prstGeom prst="rect">
            <a:avLst/>
          </a:prstGeom>
          <a:solidFill>
            <a:srgbClr val="FFFFFF"/>
          </a:solidFill>
          <a:ln w="8890">
            <a:solidFill>
              <a:srgbClr val="D4DDEB"/>
            </a:solidFill>
            <a:prstDash val="solid"/>
          </a:ln>
        </p:spPr>
      </p:sp>
      <p:sp>
        <p:nvSpPr>
          <p:cNvPr id="50" name="Text 28">
            <a:extLst>
              <a:ext uri="{FF2B5EF4-FFF2-40B4-BE49-F238E27FC236}">
                <a16:creationId xmlns:a16="http://schemas.microsoft.com/office/drawing/2014/main" id="{53BADA73-8313-41BF-B414-11617AB64F5E}"/>
              </a:ext>
            </a:extLst>
          </p:cNvPr>
          <p:cNvSpPr/>
          <p:nvPr/>
        </p:nvSpPr>
        <p:spPr>
          <a:xfrm>
            <a:off x="9790818" y="4313144"/>
            <a:ext cx="1335024" cy="402336"/>
          </a:xfrm>
          <a:prstGeom prst="rect">
            <a:avLst/>
          </a:prstGeom>
          <a:noFill/>
          <a:ln/>
        </p:spPr>
        <p:txBody>
          <a:bodyPr wrap="square" lIns="127" tIns="127" rIns="127" bIns="127" rtlCol="0" anchor="ctr">
            <a:normAutofit/>
          </a:bodyPr>
          <a:lstStyle/>
          <a:p>
            <a:pPr marL="0" indent="0" algn="ctr">
              <a:buNone/>
            </a:pPr>
            <a:r>
              <a:rPr lang="en-US" sz="1070" dirty="0">
                <a:solidFill>
                  <a:srgbClr val="111827"/>
                </a:solidFill>
                <a:latin typeface="Aptos" pitchFamily="34" charset="0"/>
                <a:ea typeface="Aptos" pitchFamily="34" charset="-122"/>
                <a:cs typeface="Aptos" pitchFamily="34" charset="-120"/>
              </a:rPr>
              <a:t>20 %</a:t>
            </a:r>
            <a:endParaRPr lang="en-US" sz="1070" dirty="0"/>
          </a:p>
        </p:txBody>
      </p:sp>
      <p:sp>
        <p:nvSpPr>
          <p:cNvPr id="51" name="Shape 29">
            <a:extLst>
              <a:ext uri="{FF2B5EF4-FFF2-40B4-BE49-F238E27FC236}">
                <a16:creationId xmlns:a16="http://schemas.microsoft.com/office/drawing/2014/main" id="{A35871ED-DC3F-47A8-8BC8-6A7B4B5F51DD}"/>
              </a:ext>
            </a:extLst>
          </p:cNvPr>
          <p:cNvSpPr/>
          <p:nvPr/>
        </p:nvSpPr>
        <p:spPr>
          <a:xfrm>
            <a:off x="719970" y="4797776"/>
            <a:ext cx="2103120" cy="566928"/>
          </a:xfrm>
          <a:prstGeom prst="rect">
            <a:avLst/>
          </a:prstGeom>
          <a:solidFill>
            <a:srgbClr val="FFFFFF"/>
          </a:solidFill>
          <a:ln w="8890">
            <a:solidFill>
              <a:srgbClr val="D4DDEB"/>
            </a:solidFill>
            <a:prstDash val="solid"/>
          </a:ln>
        </p:spPr>
      </p:sp>
      <p:sp>
        <p:nvSpPr>
          <p:cNvPr id="52" name="Text 30">
            <a:extLst>
              <a:ext uri="{FF2B5EF4-FFF2-40B4-BE49-F238E27FC236}">
                <a16:creationId xmlns:a16="http://schemas.microsoft.com/office/drawing/2014/main" id="{43585279-6D2C-46C6-B543-C8CE892B99EC}"/>
              </a:ext>
            </a:extLst>
          </p:cNvPr>
          <p:cNvSpPr/>
          <p:nvPr/>
        </p:nvSpPr>
        <p:spPr>
          <a:xfrm>
            <a:off x="783978" y="4880072"/>
            <a:ext cx="1975104" cy="402336"/>
          </a:xfrm>
          <a:prstGeom prst="rect">
            <a:avLst/>
          </a:prstGeom>
          <a:noFill/>
          <a:ln/>
        </p:spPr>
        <p:txBody>
          <a:bodyPr wrap="square" lIns="127" tIns="127" rIns="127" bIns="127" rtlCol="0" anchor="ctr">
            <a:normAutofit/>
          </a:bodyPr>
          <a:lstStyle/>
          <a:p>
            <a:pPr marL="0" indent="0" algn="l">
              <a:buNone/>
            </a:pPr>
            <a:r>
              <a:rPr lang="en-US" sz="1070" dirty="0">
                <a:solidFill>
                  <a:srgbClr val="111827"/>
                </a:solidFill>
                <a:latin typeface="Aptos" pitchFamily="34" charset="0"/>
                <a:ea typeface="Aptos" pitchFamily="34" charset="-122"/>
                <a:cs typeface="Aptos" pitchFamily="34" charset="-120"/>
              </a:rPr>
              <a:t>Analyse</a:t>
            </a:r>
            <a:endParaRPr lang="en-US" sz="1070" dirty="0"/>
          </a:p>
        </p:txBody>
      </p:sp>
      <p:sp>
        <p:nvSpPr>
          <p:cNvPr id="53" name="Shape 31">
            <a:extLst>
              <a:ext uri="{FF2B5EF4-FFF2-40B4-BE49-F238E27FC236}">
                <a16:creationId xmlns:a16="http://schemas.microsoft.com/office/drawing/2014/main" id="{4781BED1-7956-4C7A-B7E7-190377293D84}"/>
              </a:ext>
            </a:extLst>
          </p:cNvPr>
          <p:cNvSpPr/>
          <p:nvPr/>
        </p:nvSpPr>
        <p:spPr>
          <a:xfrm>
            <a:off x="2823090" y="4797776"/>
            <a:ext cx="6903720" cy="566928"/>
          </a:xfrm>
          <a:prstGeom prst="rect">
            <a:avLst/>
          </a:prstGeom>
          <a:solidFill>
            <a:srgbClr val="FFFFFF"/>
          </a:solidFill>
          <a:ln w="8890">
            <a:solidFill>
              <a:srgbClr val="D4DDEB"/>
            </a:solidFill>
            <a:prstDash val="solid"/>
          </a:ln>
        </p:spPr>
      </p:sp>
      <p:sp>
        <p:nvSpPr>
          <p:cNvPr id="54" name="Text 32">
            <a:extLst>
              <a:ext uri="{FF2B5EF4-FFF2-40B4-BE49-F238E27FC236}">
                <a16:creationId xmlns:a16="http://schemas.microsoft.com/office/drawing/2014/main" id="{7E443C2D-D549-4E4B-9879-5A3A2D56DB83}"/>
              </a:ext>
            </a:extLst>
          </p:cNvPr>
          <p:cNvSpPr/>
          <p:nvPr/>
        </p:nvSpPr>
        <p:spPr>
          <a:xfrm>
            <a:off x="2887098" y="4880072"/>
            <a:ext cx="6775704" cy="402336"/>
          </a:xfrm>
          <a:prstGeom prst="rect">
            <a:avLst/>
          </a:prstGeom>
          <a:noFill/>
          <a:ln/>
        </p:spPr>
        <p:txBody>
          <a:bodyPr wrap="square" lIns="127" tIns="127" rIns="127" bIns="127" rtlCol="0" anchor="ctr">
            <a:normAutofit/>
          </a:bodyPr>
          <a:lstStyle/>
          <a:p>
            <a:pPr marL="0" indent="0" algn="l">
              <a:buNone/>
            </a:pPr>
            <a:r>
              <a:rPr lang="en-US" sz="1070" dirty="0">
                <a:solidFill>
                  <a:srgbClr val="111827"/>
                </a:solidFill>
                <a:latin typeface="Aptos" pitchFamily="34" charset="0"/>
                <a:ea typeface="Aptos" pitchFamily="34" charset="-122"/>
                <a:cs typeface="Aptos" pitchFamily="34" charset="-120"/>
              </a:rPr>
              <a:t>Comparaison avec/sans filtre et conclusion argumentée</a:t>
            </a:r>
            <a:endParaRPr lang="en-US" sz="1070" dirty="0"/>
          </a:p>
        </p:txBody>
      </p:sp>
      <p:sp>
        <p:nvSpPr>
          <p:cNvPr id="55" name="Shape 33">
            <a:extLst>
              <a:ext uri="{FF2B5EF4-FFF2-40B4-BE49-F238E27FC236}">
                <a16:creationId xmlns:a16="http://schemas.microsoft.com/office/drawing/2014/main" id="{43886CAC-ADF5-468B-9A4E-997B51CF3D03}"/>
              </a:ext>
            </a:extLst>
          </p:cNvPr>
          <p:cNvSpPr/>
          <p:nvPr/>
        </p:nvSpPr>
        <p:spPr>
          <a:xfrm>
            <a:off x="9726810" y="4797776"/>
            <a:ext cx="1463040" cy="566928"/>
          </a:xfrm>
          <a:prstGeom prst="rect">
            <a:avLst/>
          </a:prstGeom>
          <a:solidFill>
            <a:srgbClr val="FFFFFF"/>
          </a:solidFill>
          <a:ln w="8890">
            <a:solidFill>
              <a:srgbClr val="D4DDEB"/>
            </a:solidFill>
            <a:prstDash val="solid"/>
          </a:ln>
        </p:spPr>
      </p:sp>
      <p:sp>
        <p:nvSpPr>
          <p:cNvPr id="56" name="Text 34">
            <a:extLst>
              <a:ext uri="{FF2B5EF4-FFF2-40B4-BE49-F238E27FC236}">
                <a16:creationId xmlns:a16="http://schemas.microsoft.com/office/drawing/2014/main" id="{41E0C9A3-AB5E-4A43-B31C-DC75DE3B00A8}"/>
              </a:ext>
            </a:extLst>
          </p:cNvPr>
          <p:cNvSpPr/>
          <p:nvPr/>
        </p:nvSpPr>
        <p:spPr>
          <a:xfrm>
            <a:off x="9790818" y="4880072"/>
            <a:ext cx="1335024" cy="402336"/>
          </a:xfrm>
          <a:prstGeom prst="rect">
            <a:avLst/>
          </a:prstGeom>
          <a:noFill/>
          <a:ln/>
        </p:spPr>
        <p:txBody>
          <a:bodyPr wrap="square" lIns="127" tIns="127" rIns="127" bIns="127" rtlCol="0" anchor="ctr">
            <a:normAutofit/>
          </a:bodyPr>
          <a:lstStyle/>
          <a:p>
            <a:pPr marL="0" indent="0" algn="ctr">
              <a:buNone/>
            </a:pPr>
            <a:r>
              <a:rPr lang="en-US" sz="1070" dirty="0">
                <a:solidFill>
                  <a:srgbClr val="111827"/>
                </a:solidFill>
                <a:latin typeface="Aptos" pitchFamily="34" charset="0"/>
                <a:ea typeface="Aptos" pitchFamily="34" charset="-122"/>
                <a:cs typeface="Aptos" pitchFamily="34" charset="-120"/>
              </a:rPr>
              <a:t>20 %</a:t>
            </a:r>
            <a:endParaRPr lang="en-US" sz="1070" dirty="0"/>
          </a:p>
        </p:txBody>
      </p:sp>
      <p:sp>
        <p:nvSpPr>
          <p:cNvPr id="57" name="Shape 35">
            <a:extLst>
              <a:ext uri="{FF2B5EF4-FFF2-40B4-BE49-F238E27FC236}">
                <a16:creationId xmlns:a16="http://schemas.microsoft.com/office/drawing/2014/main" id="{1D057DCA-F18A-452D-84DB-527F6F9F2427}"/>
              </a:ext>
            </a:extLst>
          </p:cNvPr>
          <p:cNvSpPr/>
          <p:nvPr/>
        </p:nvSpPr>
        <p:spPr>
          <a:xfrm>
            <a:off x="719970" y="5364704"/>
            <a:ext cx="2103120" cy="566928"/>
          </a:xfrm>
          <a:prstGeom prst="rect">
            <a:avLst/>
          </a:prstGeom>
          <a:solidFill>
            <a:srgbClr val="FFFFFF"/>
          </a:solidFill>
          <a:ln w="8890">
            <a:solidFill>
              <a:srgbClr val="D4DDEB"/>
            </a:solidFill>
            <a:prstDash val="solid"/>
          </a:ln>
        </p:spPr>
      </p:sp>
      <p:sp>
        <p:nvSpPr>
          <p:cNvPr id="58" name="Text 36">
            <a:extLst>
              <a:ext uri="{FF2B5EF4-FFF2-40B4-BE49-F238E27FC236}">
                <a16:creationId xmlns:a16="http://schemas.microsoft.com/office/drawing/2014/main" id="{376E8526-70E4-462F-887E-85099AE5DD68}"/>
              </a:ext>
            </a:extLst>
          </p:cNvPr>
          <p:cNvSpPr/>
          <p:nvPr/>
        </p:nvSpPr>
        <p:spPr>
          <a:xfrm>
            <a:off x="783978" y="5447000"/>
            <a:ext cx="1975104" cy="402336"/>
          </a:xfrm>
          <a:prstGeom prst="rect">
            <a:avLst/>
          </a:prstGeom>
          <a:noFill/>
          <a:ln/>
        </p:spPr>
        <p:txBody>
          <a:bodyPr wrap="square" lIns="127" tIns="127" rIns="127" bIns="127" rtlCol="0" anchor="ctr">
            <a:normAutofit/>
          </a:bodyPr>
          <a:lstStyle/>
          <a:p>
            <a:pPr marL="0" indent="0" algn="l">
              <a:buNone/>
            </a:pPr>
            <a:r>
              <a:rPr lang="en-US" sz="1070" dirty="0">
                <a:solidFill>
                  <a:srgbClr val="111827"/>
                </a:solidFill>
                <a:latin typeface="Aptos" pitchFamily="34" charset="0"/>
                <a:ea typeface="Aptos" pitchFamily="34" charset="-122"/>
                <a:cs typeface="Aptos" pitchFamily="34" charset="-120"/>
              </a:rPr>
              <a:t>Communication</a:t>
            </a:r>
            <a:endParaRPr lang="en-US" sz="1070" dirty="0"/>
          </a:p>
        </p:txBody>
      </p:sp>
      <p:sp>
        <p:nvSpPr>
          <p:cNvPr id="59" name="Shape 37">
            <a:extLst>
              <a:ext uri="{FF2B5EF4-FFF2-40B4-BE49-F238E27FC236}">
                <a16:creationId xmlns:a16="http://schemas.microsoft.com/office/drawing/2014/main" id="{8B543312-CC7F-4DAC-803A-0EB8AEB3EDE8}"/>
              </a:ext>
            </a:extLst>
          </p:cNvPr>
          <p:cNvSpPr/>
          <p:nvPr/>
        </p:nvSpPr>
        <p:spPr>
          <a:xfrm>
            <a:off x="2823090" y="5364704"/>
            <a:ext cx="6903720" cy="566928"/>
          </a:xfrm>
          <a:prstGeom prst="rect">
            <a:avLst/>
          </a:prstGeom>
          <a:solidFill>
            <a:srgbClr val="FFFFFF"/>
          </a:solidFill>
          <a:ln w="8890">
            <a:solidFill>
              <a:srgbClr val="D4DDEB"/>
            </a:solidFill>
            <a:prstDash val="solid"/>
          </a:ln>
        </p:spPr>
      </p:sp>
      <p:sp>
        <p:nvSpPr>
          <p:cNvPr id="60" name="Text 38">
            <a:extLst>
              <a:ext uri="{FF2B5EF4-FFF2-40B4-BE49-F238E27FC236}">
                <a16:creationId xmlns:a16="http://schemas.microsoft.com/office/drawing/2014/main" id="{36E14BD1-35B1-40B8-95BF-B89AA57C14B2}"/>
              </a:ext>
            </a:extLst>
          </p:cNvPr>
          <p:cNvSpPr/>
          <p:nvPr/>
        </p:nvSpPr>
        <p:spPr>
          <a:xfrm>
            <a:off x="2887098" y="5447000"/>
            <a:ext cx="6775704" cy="402336"/>
          </a:xfrm>
          <a:prstGeom prst="rect">
            <a:avLst/>
          </a:prstGeom>
          <a:noFill/>
          <a:ln/>
        </p:spPr>
        <p:txBody>
          <a:bodyPr wrap="square" lIns="127" tIns="127" rIns="127" bIns="127" rtlCol="0" anchor="ctr">
            <a:normAutofit/>
          </a:bodyPr>
          <a:lstStyle/>
          <a:p>
            <a:pPr marL="0" indent="0" algn="l">
              <a:buNone/>
            </a:pPr>
            <a:r>
              <a:rPr lang="en-US" sz="1070" dirty="0">
                <a:solidFill>
                  <a:srgbClr val="111827"/>
                </a:solidFill>
                <a:latin typeface="Aptos" pitchFamily="34" charset="0"/>
                <a:ea typeface="Aptos" pitchFamily="34" charset="-122"/>
                <a:cs typeface="Aptos" pitchFamily="34" charset="-120"/>
              </a:rPr>
              <a:t>Trace claire, vocabulaire scientifique, courbes annotées</a:t>
            </a:r>
            <a:endParaRPr lang="en-US" sz="1070" dirty="0"/>
          </a:p>
        </p:txBody>
      </p:sp>
      <p:sp>
        <p:nvSpPr>
          <p:cNvPr id="61" name="Shape 39">
            <a:extLst>
              <a:ext uri="{FF2B5EF4-FFF2-40B4-BE49-F238E27FC236}">
                <a16:creationId xmlns:a16="http://schemas.microsoft.com/office/drawing/2014/main" id="{D11760D4-AE2D-45C9-A4F0-61EEC73776E3}"/>
              </a:ext>
            </a:extLst>
          </p:cNvPr>
          <p:cNvSpPr/>
          <p:nvPr/>
        </p:nvSpPr>
        <p:spPr>
          <a:xfrm>
            <a:off x="9726810" y="5364704"/>
            <a:ext cx="1463040" cy="566928"/>
          </a:xfrm>
          <a:prstGeom prst="rect">
            <a:avLst/>
          </a:prstGeom>
          <a:solidFill>
            <a:srgbClr val="FFFFFF"/>
          </a:solidFill>
          <a:ln w="8890">
            <a:solidFill>
              <a:srgbClr val="D4DDEB"/>
            </a:solidFill>
            <a:prstDash val="solid"/>
          </a:ln>
        </p:spPr>
      </p:sp>
      <p:sp>
        <p:nvSpPr>
          <p:cNvPr id="62" name="Text 40">
            <a:extLst>
              <a:ext uri="{FF2B5EF4-FFF2-40B4-BE49-F238E27FC236}">
                <a16:creationId xmlns:a16="http://schemas.microsoft.com/office/drawing/2014/main" id="{1F999E87-4AB8-49F2-8846-9F71245C7FE7}"/>
              </a:ext>
            </a:extLst>
          </p:cNvPr>
          <p:cNvSpPr/>
          <p:nvPr/>
        </p:nvSpPr>
        <p:spPr>
          <a:xfrm>
            <a:off x="9790818" y="5447000"/>
            <a:ext cx="1335024" cy="402336"/>
          </a:xfrm>
          <a:prstGeom prst="rect">
            <a:avLst/>
          </a:prstGeom>
          <a:noFill/>
          <a:ln/>
        </p:spPr>
        <p:txBody>
          <a:bodyPr wrap="square" lIns="127" tIns="127" rIns="127" bIns="127" rtlCol="0" anchor="ctr">
            <a:normAutofit/>
          </a:bodyPr>
          <a:lstStyle/>
          <a:p>
            <a:pPr marL="0" indent="0" algn="ctr">
              <a:buNone/>
            </a:pPr>
            <a:r>
              <a:rPr lang="en-US" sz="1070" dirty="0">
                <a:solidFill>
                  <a:srgbClr val="111827"/>
                </a:solidFill>
                <a:latin typeface="Aptos" pitchFamily="34" charset="0"/>
                <a:ea typeface="Aptos" pitchFamily="34" charset="-122"/>
                <a:cs typeface="Aptos" pitchFamily="34" charset="-120"/>
              </a:rPr>
              <a:t>10 %</a:t>
            </a:r>
            <a:endParaRPr lang="en-US" sz="1070" dirty="0"/>
          </a:p>
        </p:txBody>
      </p:sp>
    </p:spTree>
    <p:extLst>
      <p:ext uri="{BB962C8B-B14F-4D97-AF65-F5344CB8AC3E}">
        <p14:creationId xmlns:p14="http://schemas.microsoft.com/office/powerpoint/2010/main" val="2826178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a:extLst>
              <a:ext uri="{FF2B5EF4-FFF2-40B4-BE49-F238E27FC236}">
                <a16:creationId xmlns:a16="http://schemas.microsoft.com/office/drawing/2014/main" id="{35FD6203-34B7-4558-B51F-3BEB727B1709}"/>
              </a:ext>
            </a:extLst>
          </p:cNvPr>
          <p:cNvGrpSpPr/>
          <p:nvPr/>
        </p:nvGrpSpPr>
        <p:grpSpPr>
          <a:xfrm>
            <a:off x="1299882" y="128528"/>
            <a:ext cx="9000000" cy="484400"/>
            <a:chOff x="1299882" y="1091055"/>
            <a:chExt cx="9000000" cy="484400"/>
          </a:xfrm>
        </p:grpSpPr>
        <p:sp>
          <p:nvSpPr>
            <p:cNvPr id="5" name="Text 2">
              <a:extLst>
                <a:ext uri="{FF2B5EF4-FFF2-40B4-BE49-F238E27FC236}">
                  <a16:creationId xmlns:a16="http://schemas.microsoft.com/office/drawing/2014/main" id="{FF125BBA-C16F-49B4-87F8-5319AB2703FD}"/>
                </a:ext>
              </a:extLst>
            </p:cNvPr>
            <p:cNvSpPr/>
            <p:nvPr/>
          </p:nvSpPr>
          <p:spPr>
            <a:xfrm>
              <a:off x="1299882" y="1091055"/>
              <a:ext cx="9000000" cy="438912"/>
            </a:xfrm>
            <a:prstGeom prst="rect">
              <a:avLst/>
            </a:prstGeom>
            <a:noFill/>
            <a:ln/>
          </p:spPr>
          <p:txBody>
            <a:bodyPr wrap="square" lIns="254" tIns="254" rIns="254" bIns="254" rtlCol="0" anchor="ctr">
              <a:normAutofit/>
            </a:bodyPr>
            <a:lstStyle/>
            <a:p>
              <a:pPr marL="0" indent="0" algn="ctr">
                <a:buNone/>
              </a:pPr>
              <a:r>
                <a:rPr lang="fr-FR" sz="2500" b="1" dirty="0">
                  <a:solidFill>
                    <a:srgbClr val="111827"/>
                  </a:solidFill>
                  <a:latin typeface="Arial" panose="020B0604020202020204" pitchFamily="34" charset="0"/>
                  <a:ea typeface="Aptos Display" pitchFamily="34" charset="-122"/>
                  <a:cs typeface="Arial" panose="020B0604020202020204" pitchFamily="34" charset="0"/>
                </a:rPr>
                <a:t>Système</a:t>
              </a:r>
              <a:endParaRPr lang="fr-FR" sz="2500" dirty="0">
                <a:latin typeface="Arial" panose="020B0604020202020204" pitchFamily="34" charset="0"/>
                <a:cs typeface="Arial" panose="020B0604020202020204" pitchFamily="34" charset="0"/>
              </a:endParaRPr>
            </a:p>
          </p:txBody>
        </p:sp>
        <p:sp>
          <p:nvSpPr>
            <p:cNvPr id="6" name="Shape 10">
              <a:extLst>
                <a:ext uri="{FF2B5EF4-FFF2-40B4-BE49-F238E27FC236}">
                  <a16:creationId xmlns:a16="http://schemas.microsoft.com/office/drawing/2014/main" id="{2F91BD5E-09C7-47F1-A27A-7E9FFFC78D54}"/>
                </a:ext>
              </a:extLst>
            </p:cNvPr>
            <p:cNvSpPr/>
            <p:nvPr/>
          </p:nvSpPr>
          <p:spPr>
            <a:xfrm>
              <a:off x="1299882" y="1503455"/>
              <a:ext cx="9000000" cy="72000"/>
            </a:xfrm>
            <a:prstGeom prst="rect">
              <a:avLst/>
            </a:prstGeom>
            <a:solidFill>
              <a:schemeClr val="bg1">
                <a:lumMod val="75000"/>
              </a:schemeClr>
            </a:solidFill>
            <a:ln w="12700">
              <a:solidFill>
                <a:schemeClr val="bg1">
                  <a:lumMod val="75000"/>
                </a:schemeClr>
              </a:solidFill>
              <a:prstDash val="solid"/>
            </a:ln>
          </p:spPr>
        </p:sp>
      </p:grpSp>
      <p:grpSp>
        <p:nvGrpSpPr>
          <p:cNvPr id="7" name="Groupe 6">
            <a:extLst>
              <a:ext uri="{FF2B5EF4-FFF2-40B4-BE49-F238E27FC236}">
                <a16:creationId xmlns:a16="http://schemas.microsoft.com/office/drawing/2014/main" id="{1468F699-BAF1-4510-A6B9-54B3DE6C1C6A}"/>
              </a:ext>
            </a:extLst>
          </p:cNvPr>
          <p:cNvGrpSpPr/>
          <p:nvPr/>
        </p:nvGrpSpPr>
        <p:grpSpPr>
          <a:xfrm>
            <a:off x="683394" y="834309"/>
            <a:ext cx="10651316" cy="540000"/>
            <a:chOff x="683394" y="1101737"/>
            <a:chExt cx="10651316" cy="540000"/>
          </a:xfrm>
        </p:grpSpPr>
        <p:sp>
          <p:nvSpPr>
            <p:cNvPr id="8" name="Shape 5">
              <a:extLst>
                <a:ext uri="{FF2B5EF4-FFF2-40B4-BE49-F238E27FC236}">
                  <a16:creationId xmlns:a16="http://schemas.microsoft.com/office/drawing/2014/main" id="{E0A0CBEA-3548-41FF-AD5D-8C3698FED70F}"/>
                </a:ext>
              </a:extLst>
            </p:cNvPr>
            <p:cNvSpPr/>
            <p:nvPr/>
          </p:nvSpPr>
          <p:spPr>
            <a:xfrm>
              <a:off x="683394" y="1101737"/>
              <a:ext cx="10651316" cy="539560"/>
            </a:xfrm>
            <a:prstGeom prst="roundRect">
              <a:avLst>
                <a:gd name="adj" fmla="val 5926"/>
              </a:avLst>
            </a:prstGeom>
            <a:solidFill>
              <a:srgbClr val="FFFFFF"/>
            </a:solidFill>
            <a:ln w="12700">
              <a:solidFill>
                <a:srgbClr val="D4DDEB"/>
              </a:solidFill>
              <a:prstDash val="solid"/>
            </a:ln>
          </p:spPr>
        </p:sp>
        <p:sp>
          <p:nvSpPr>
            <p:cNvPr id="9" name="Shape 6">
              <a:extLst>
                <a:ext uri="{FF2B5EF4-FFF2-40B4-BE49-F238E27FC236}">
                  <a16:creationId xmlns:a16="http://schemas.microsoft.com/office/drawing/2014/main" id="{0EA919F6-C225-4714-8378-E23C27571CDB}"/>
                </a:ext>
              </a:extLst>
            </p:cNvPr>
            <p:cNvSpPr/>
            <p:nvPr/>
          </p:nvSpPr>
          <p:spPr>
            <a:xfrm>
              <a:off x="683394" y="1101737"/>
              <a:ext cx="73152" cy="540000"/>
            </a:xfrm>
            <a:prstGeom prst="rect">
              <a:avLst/>
            </a:prstGeom>
            <a:solidFill>
              <a:srgbClr val="00B050"/>
            </a:solidFill>
            <a:ln w="12700">
              <a:solidFill>
                <a:srgbClr val="00B050"/>
              </a:solidFill>
              <a:prstDash val="solid"/>
            </a:ln>
          </p:spPr>
        </p:sp>
        <p:sp>
          <p:nvSpPr>
            <p:cNvPr id="10" name="Text 7">
              <a:extLst>
                <a:ext uri="{FF2B5EF4-FFF2-40B4-BE49-F238E27FC236}">
                  <a16:creationId xmlns:a16="http://schemas.microsoft.com/office/drawing/2014/main" id="{380DCBEF-F520-4CEC-943B-7054BA215244}"/>
                </a:ext>
              </a:extLst>
            </p:cNvPr>
            <p:cNvSpPr/>
            <p:nvPr/>
          </p:nvSpPr>
          <p:spPr>
            <a:xfrm>
              <a:off x="884562" y="1229753"/>
              <a:ext cx="4892040" cy="320040"/>
            </a:xfrm>
            <a:prstGeom prst="rect">
              <a:avLst/>
            </a:prstGeom>
            <a:noFill/>
            <a:ln/>
          </p:spPr>
          <p:txBody>
            <a:bodyPr wrap="square" lIns="127" tIns="127" rIns="127" bIns="127" rtlCol="0" anchor="ctr">
              <a:normAutofit/>
            </a:bodyPr>
            <a:lstStyle/>
            <a:p>
              <a:pPr marL="0" indent="0" algn="l">
                <a:buNone/>
              </a:pPr>
              <a:r>
                <a:rPr lang="fr-FR" sz="1600" b="1" dirty="0">
                  <a:solidFill>
                    <a:srgbClr val="111827"/>
                  </a:solidFill>
                  <a:latin typeface="Arial" panose="020B0604020202020204" pitchFamily="34" charset="0"/>
                  <a:ea typeface="Aptos" pitchFamily="34" charset="-122"/>
                  <a:cs typeface="Arial" panose="020B0604020202020204" pitchFamily="34" charset="0"/>
                </a:rPr>
                <a:t>2 · Exploitation pédagogique</a:t>
              </a:r>
              <a:endParaRPr lang="fr-FR" sz="1600" dirty="0">
                <a:latin typeface="Arial" panose="020B0604020202020204" pitchFamily="34" charset="0"/>
                <a:cs typeface="Arial" panose="020B0604020202020204" pitchFamily="34" charset="0"/>
              </a:endParaRPr>
            </a:p>
          </p:txBody>
        </p:sp>
      </p:grpSp>
      <p:sp>
        <p:nvSpPr>
          <p:cNvPr id="14" name="Text 7">
            <a:extLst>
              <a:ext uri="{FF2B5EF4-FFF2-40B4-BE49-F238E27FC236}">
                <a16:creationId xmlns:a16="http://schemas.microsoft.com/office/drawing/2014/main" id="{C68C0735-3C59-4284-8F34-0186FA796CE2}"/>
              </a:ext>
            </a:extLst>
          </p:cNvPr>
          <p:cNvSpPr/>
          <p:nvPr/>
        </p:nvSpPr>
        <p:spPr>
          <a:xfrm>
            <a:off x="719970" y="1653621"/>
            <a:ext cx="4709160" cy="320040"/>
          </a:xfrm>
          <a:prstGeom prst="rect">
            <a:avLst/>
          </a:prstGeom>
          <a:noFill/>
          <a:ln/>
        </p:spPr>
        <p:txBody>
          <a:bodyPr wrap="square" lIns="127" tIns="127" rIns="127" bIns="127" rtlCol="0" anchor="ctr">
            <a:normAutofit/>
          </a:bodyPr>
          <a:lstStyle/>
          <a:p>
            <a:pPr marL="0" indent="0" algn="l">
              <a:buNone/>
            </a:pPr>
            <a:r>
              <a:rPr lang="fr-FR" sz="1400" b="1" dirty="0">
                <a:solidFill>
                  <a:srgbClr val="111827"/>
                </a:solidFill>
                <a:latin typeface="Arial" panose="020B0604020202020204" pitchFamily="34" charset="0"/>
                <a:ea typeface="Aptos" pitchFamily="34" charset="-122"/>
                <a:cs typeface="Arial" panose="020B0604020202020204" pitchFamily="34" charset="0"/>
              </a:rPr>
              <a:t>Conclusion</a:t>
            </a:r>
          </a:p>
        </p:txBody>
      </p:sp>
      <p:sp>
        <p:nvSpPr>
          <p:cNvPr id="47" name="Text 5">
            <a:extLst>
              <a:ext uri="{FF2B5EF4-FFF2-40B4-BE49-F238E27FC236}">
                <a16:creationId xmlns:a16="http://schemas.microsoft.com/office/drawing/2014/main" id="{64BDB940-EE11-4CF1-A101-5BC10F27B4BD}"/>
              </a:ext>
            </a:extLst>
          </p:cNvPr>
          <p:cNvSpPr/>
          <p:nvPr/>
        </p:nvSpPr>
        <p:spPr>
          <a:xfrm>
            <a:off x="996215" y="2880360"/>
            <a:ext cx="10561320" cy="1920240"/>
          </a:xfrm>
          <a:prstGeom prst="rect">
            <a:avLst/>
          </a:prstGeom>
          <a:noFill/>
          <a:ln/>
        </p:spPr>
        <p:txBody>
          <a:bodyPr wrap="square" lIns="1016" tIns="1016" rIns="1016" bIns="1016" rtlCol="0" anchor="ctr">
            <a:normAutofit/>
          </a:bodyPr>
          <a:lstStyle/>
          <a:p>
            <a:pPr marL="0" indent="0" algn="ctr">
              <a:buNone/>
            </a:pPr>
            <a:r>
              <a:rPr lang="en-US" sz="2100" b="1" dirty="0">
                <a:solidFill>
                  <a:srgbClr val="111827"/>
                </a:solidFill>
                <a:latin typeface="Aptos" pitchFamily="34" charset="0"/>
                <a:ea typeface="Aptos" pitchFamily="34" charset="-122"/>
                <a:cs typeface="Aptos" pitchFamily="34" charset="-120"/>
              </a:rPr>
              <a:t>« Cette séquence place les étudiants dans une démarche d’ingénieur : ils partent d’un problème réel de stabilité, réalisent une mesure, identifient un mode vibratoire, exploitent un modèle fréquentiel puis justifient l’utilisation d’un filtre réjecteur. Le </a:t>
            </a:r>
            <a:r>
              <a:rPr lang="en-US" sz="2100" b="1" dirty="0" err="1">
                <a:solidFill>
                  <a:srgbClr val="111827"/>
                </a:solidFill>
                <a:latin typeface="Aptos" pitchFamily="34" charset="0"/>
                <a:ea typeface="Aptos" pitchFamily="34" charset="-122"/>
                <a:cs typeface="Aptos" pitchFamily="34" charset="-120"/>
              </a:rPr>
              <a:t>système</a:t>
            </a:r>
            <a:r>
              <a:rPr lang="en-US" sz="2100" b="1" dirty="0">
                <a:solidFill>
                  <a:srgbClr val="111827"/>
                </a:solidFill>
                <a:latin typeface="Aptos" pitchFamily="34" charset="0"/>
                <a:ea typeface="Aptos" pitchFamily="34" charset="-122"/>
                <a:cs typeface="Aptos" pitchFamily="34" charset="-120"/>
              </a:rPr>
              <a:t> xxx devient ainsi un support pertinent pour travailler l’analyse des performances, la modélisation et la validation expérimentale d’un système asservi. »</a:t>
            </a:r>
            <a:endParaRPr lang="en-US" sz="2100" dirty="0"/>
          </a:p>
        </p:txBody>
      </p:sp>
    </p:spTree>
    <p:extLst>
      <p:ext uri="{BB962C8B-B14F-4D97-AF65-F5344CB8AC3E}">
        <p14:creationId xmlns:p14="http://schemas.microsoft.com/office/powerpoint/2010/main" val="28965271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33269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a:extLst>
              <a:ext uri="{FF2B5EF4-FFF2-40B4-BE49-F238E27FC236}">
                <a16:creationId xmlns:a16="http://schemas.microsoft.com/office/drawing/2014/main" id="{CE3D30AC-DB5D-455F-8050-3753D4230E8E}"/>
              </a:ext>
            </a:extLst>
          </p:cNvPr>
          <p:cNvGrpSpPr/>
          <p:nvPr/>
        </p:nvGrpSpPr>
        <p:grpSpPr>
          <a:xfrm>
            <a:off x="1299882" y="128528"/>
            <a:ext cx="9000000" cy="484400"/>
            <a:chOff x="1299882" y="1091055"/>
            <a:chExt cx="9000000" cy="484400"/>
          </a:xfrm>
        </p:grpSpPr>
        <p:sp>
          <p:nvSpPr>
            <p:cNvPr id="5" name="Text 2">
              <a:extLst>
                <a:ext uri="{FF2B5EF4-FFF2-40B4-BE49-F238E27FC236}">
                  <a16:creationId xmlns:a16="http://schemas.microsoft.com/office/drawing/2014/main" id="{99420C8E-3788-4330-ABCC-FB2C3773FC73}"/>
                </a:ext>
              </a:extLst>
            </p:cNvPr>
            <p:cNvSpPr/>
            <p:nvPr/>
          </p:nvSpPr>
          <p:spPr>
            <a:xfrm>
              <a:off x="1299882" y="1091055"/>
              <a:ext cx="9000000" cy="438912"/>
            </a:xfrm>
            <a:prstGeom prst="rect">
              <a:avLst/>
            </a:prstGeom>
            <a:noFill/>
            <a:ln/>
          </p:spPr>
          <p:txBody>
            <a:bodyPr wrap="square" lIns="254" tIns="254" rIns="254" bIns="254" rtlCol="0" anchor="ctr">
              <a:normAutofit/>
            </a:bodyPr>
            <a:lstStyle/>
            <a:p>
              <a:pPr marL="0" indent="0" algn="ctr">
                <a:buNone/>
              </a:pPr>
              <a:r>
                <a:rPr lang="fr-FR" sz="2500" b="1" dirty="0">
                  <a:solidFill>
                    <a:srgbClr val="111827"/>
                  </a:solidFill>
                  <a:latin typeface="Arial" panose="020B0604020202020204" pitchFamily="34" charset="0"/>
                  <a:ea typeface="Aptos Display" pitchFamily="34" charset="-122"/>
                  <a:cs typeface="Arial" panose="020B0604020202020204" pitchFamily="34" charset="0"/>
                </a:rPr>
                <a:t>Système</a:t>
              </a:r>
              <a:endParaRPr lang="fr-FR" sz="2500" dirty="0">
                <a:latin typeface="Arial" panose="020B0604020202020204" pitchFamily="34" charset="0"/>
                <a:cs typeface="Arial" panose="020B0604020202020204" pitchFamily="34" charset="0"/>
              </a:endParaRPr>
            </a:p>
          </p:txBody>
        </p:sp>
        <p:sp>
          <p:nvSpPr>
            <p:cNvPr id="6" name="Shape 10">
              <a:extLst>
                <a:ext uri="{FF2B5EF4-FFF2-40B4-BE49-F238E27FC236}">
                  <a16:creationId xmlns:a16="http://schemas.microsoft.com/office/drawing/2014/main" id="{47CFB800-3CD4-4D73-9713-0BA418AD3D86}"/>
                </a:ext>
              </a:extLst>
            </p:cNvPr>
            <p:cNvSpPr/>
            <p:nvPr/>
          </p:nvSpPr>
          <p:spPr>
            <a:xfrm>
              <a:off x="1299882" y="1503455"/>
              <a:ext cx="9000000" cy="72000"/>
            </a:xfrm>
            <a:prstGeom prst="rect">
              <a:avLst/>
            </a:prstGeom>
            <a:solidFill>
              <a:schemeClr val="bg1">
                <a:lumMod val="75000"/>
              </a:schemeClr>
            </a:solidFill>
            <a:ln w="12700">
              <a:solidFill>
                <a:schemeClr val="bg1">
                  <a:lumMod val="75000"/>
                </a:schemeClr>
              </a:solidFill>
              <a:prstDash val="solid"/>
            </a:ln>
          </p:spPr>
        </p:sp>
      </p:grpSp>
      <p:grpSp>
        <p:nvGrpSpPr>
          <p:cNvPr id="34" name="Groupe 33">
            <a:extLst>
              <a:ext uri="{FF2B5EF4-FFF2-40B4-BE49-F238E27FC236}">
                <a16:creationId xmlns:a16="http://schemas.microsoft.com/office/drawing/2014/main" id="{D85E01C6-0D4A-4521-BF1A-468479D6459B}"/>
              </a:ext>
            </a:extLst>
          </p:cNvPr>
          <p:cNvGrpSpPr/>
          <p:nvPr/>
        </p:nvGrpSpPr>
        <p:grpSpPr>
          <a:xfrm>
            <a:off x="683394" y="834309"/>
            <a:ext cx="10651316" cy="540000"/>
            <a:chOff x="683394" y="1101737"/>
            <a:chExt cx="10651316" cy="540000"/>
          </a:xfrm>
        </p:grpSpPr>
        <p:sp>
          <p:nvSpPr>
            <p:cNvPr id="7" name="Shape 5">
              <a:extLst>
                <a:ext uri="{FF2B5EF4-FFF2-40B4-BE49-F238E27FC236}">
                  <a16:creationId xmlns:a16="http://schemas.microsoft.com/office/drawing/2014/main" id="{5A4E8294-F0AB-408D-A51D-8F1C8299BD5A}"/>
                </a:ext>
              </a:extLst>
            </p:cNvPr>
            <p:cNvSpPr/>
            <p:nvPr/>
          </p:nvSpPr>
          <p:spPr>
            <a:xfrm>
              <a:off x="683394" y="1101737"/>
              <a:ext cx="10651316" cy="539560"/>
            </a:xfrm>
            <a:prstGeom prst="roundRect">
              <a:avLst>
                <a:gd name="adj" fmla="val 5926"/>
              </a:avLst>
            </a:prstGeom>
            <a:solidFill>
              <a:srgbClr val="FFFFFF"/>
            </a:solidFill>
            <a:ln w="12700">
              <a:solidFill>
                <a:srgbClr val="D4DDEB"/>
              </a:solidFill>
              <a:prstDash val="solid"/>
            </a:ln>
          </p:spPr>
        </p:sp>
        <p:sp>
          <p:nvSpPr>
            <p:cNvPr id="8" name="Shape 6">
              <a:extLst>
                <a:ext uri="{FF2B5EF4-FFF2-40B4-BE49-F238E27FC236}">
                  <a16:creationId xmlns:a16="http://schemas.microsoft.com/office/drawing/2014/main" id="{6E0481F0-A708-4099-9069-A683B5E599AF}"/>
                </a:ext>
              </a:extLst>
            </p:cNvPr>
            <p:cNvSpPr/>
            <p:nvPr/>
          </p:nvSpPr>
          <p:spPr>
            <a:xfrm>
              <a:off x="683394" y="1101737"/>
              <a:ext cx="73152" cy="540000"/>
            </a:xfrm>
            <a:prstGeom prst="rect">
              <a:avLst/>
            </a:prstGeom>
            <a:solidFill>
              <a:srgbClr val="F4A261"/>
            </a:solidFill>
            <a:ln w="12700">
              <a:solidFill>
                <a:srgbClr val="F4A261"/>
              </a:solidFill>
              <a:prstDash val="solid"/>
            </a:ln>
          </p:spPr>
        </p:sp>
        <p:sp>
          <p:nvSpPr>
            <p:cNvPr id="9" name="Text 7">
              <a:extLst>
                <a:ext uri="{FF2B5EF4-FFF2-40B4-BE49-F238E27FC236}">
                  <a16:creationId xmlns:a16="http://schemas.microsoft.com/office/drawing/2014/main" id="{AAB32FAC-2005-41BB-BA9E-5AE1C16F6CD5}"/>
                </a:ext>
              </a:extLst>
            </p:cNvPr>
            <p:cNvSpPr/>
            <p:nvPr/>
          </p:nvSpPr>
          <p:spPr>
            <a:xfrm>
              <a:off x="884562" y="1229753"/>
              <a:ext cx="4892040" cy="320040"/>
            </a:xfrm>
            <a:prstGeom prst="rect">
              <a:avLst/>
            </a:prstGeom>
            <a:noFill/>
            <a:ln/>
          </p:spPr>
          <p:txBody>
            <a:bodyPr wrap="square" lIns="127" tIns="127" rIns="127" bIns="127" rtlCol="0" anchor="ctr">
              <a:normAutofit/>
            </a:bodyPr>
            <a:lstStyle/>
            <a:p>
              <a:pPr marL="0" indent="0" algn="l">
                <a:buNone/>
              </a:pPr>
              <a:r>
                <a:rPr lang="fr-FR" sz="1500" b="1" dirty="0">
                  <a:solidFill>
                    <a:srgbClr val="111827"/>
                  </a:solidFill>
                  <a:latin typeface="Arial" panose="020B0604020202020204" pitchFamily="34" charset="0"/>
                  <a:ea typeface="Aptos" pitchFamily="34" charset="-122"/>
                  <a:cs typeface="Arial" panose="020B0604020202020204" pitchFamily="34" charset="0"/>
                </a:rPr>
                <a:t>1 · Restitution technique</a:t>
              </a:r>
              <a:endParaRPr lang="fr-FR" sz="1500" dirty="0">
                <a:latin typeface="Arial" panose="020B0604020202020204" pitchFamily="34" charset="0"/>
                <a:cs typeface="Arial" panose="020B0604020202020204" pitchFamily="34" charset="0"/>
              </a:endParaRPr>
            </a:p>
          </p:txBody>
        </p:sp>
      </p:grpSp>
      <p:sp>
        <p:nvSpPr>
          <p:cNvPr id="12" name="Shape 5">
            <a:extLst>
              <a:ext uri="{FF2B5EF4-FFF2-40B4-BE49-F238E27FC236}">
                <a16:creationId xmlns:a16="http://schemas.microsoft.com/office/drawing/2014/main" id="{8D5779C1-B27F-4625-B38A-B882C6E5F117}"/>
              </a:ext>
            </a:extLst>
          </p:cNvPr>
          <p:cNvSpPr/>
          <p:nvPr/>
        </p:nvSpPr>
        <p:spPr>
          <a:xfrm>
            <a:off x="683394" y="1906409"/>
            <a:ext cx="4677878" cy="1554480"/>
          </a:xfrm>
          <a:prstGeom prst="roundRect">
            <a:avLst>
              <a:gd name="adj" fmla="val 4706"/>
            </a:avLst>
          </a:prstGeom>
          <a:solidFill>
            <a:srgbClr val="FFFFFF"/>
          </a:solidFill>
          <a:ln w="12700">
            <a:solidFill>
              <a:srgbClr val="D4DDEB"/>
            </a:solidFill>
            <a:prstDash val="solid"/>
          </a:ln>
        </p:spPr>
      </p:sp>
      <p:sp>
        <p:nvSpPr>
          <p:cNvPr id="13" name="Text 7">
            <a:extLst>
              <a:ext uri="{FF2B5EF4-FFF2-40B4-BE49-F238E27FC236}">
                <a16:creationId xmlns:a16="http://schemas.microsoft.com/office/drawing/2014/main" id="{467B1535-A52B-4D00-9969-536EE90A24E8}"/>
              </a:ext>
            </a:extLst>
          </p:cNvPr>
          <p:cNvSpPr/>
          <p:nvPr/>
        </p:nvSpPr>
        <p:spPr>
          <a:xfrm>
            <a:off x="884562" y="2034425"/>
            <a:ext cx="3383280" cy="320040"/>
          </a:xfrm>
          <a:prstGeom prst="rect">
            <a:avLst/>
          </a:prstGeom>
          <a:noFill/>
          <a:ln/>
        </p:spPr>
        <p:txBody>
          <a:bodyPr wrap="square" lIns="127" tIns="127" rIns="127" bIns="127" rtlCol="0" anchor="ctr">
            <a:normAutofit/>
          </a:bodyPr>
          <a:lstStyle/>
          <a:p>
            <a:pPr marL="0" indent="0" algn="l">
              <a:buNone/>
            </a:pPr>
            <a:r>
              <a:rPr lang="fr-FR" sz="1500" b="1">
                <a:solidFill>
                  <a:srgbClr val="111827"/>
                </a:solidFill>
                <a:latin typeface="Arial" panose="020B0604020202020204" pitchFamily="34" charset="0"/>
                <a:ea typeface="Aptos" pitchFamily="34" charset="-122"/>
                <a:cs typeface="Arial" panose="020B0604020202020204" pitchFamily="34" charset="0"/>
              </a:rPr>
              <a:t>Contexte</a:t>
            </a:r>
            <a:endParaRPr lang="fr-FR" sz="1500">
              <a:latin typeface="Arial" panose="020B0604020202020204" pitchFamily="34" charset="0"/>
              <a:cs typeface="Arial" panose="020B0604020202020204" pitchFamily="34" charset="0"/>
            </a:endParaRPr>
          </a:p>
        </p:txBody>
      </p:sp>
      <p:sp>
        <p:nvSpPr>
          <p:cNvPr id="14" name="Text 8">
            <a:extLst>
              <a:ext uri="{FF2B5EF4-FFF2-40B4-BE49-F238E27FC236}">
                <a16:creationId xmlns:a16="http://schemas.microsoft.com/office/drawing/2014/main" id="{419E7A0C-CC70-4896-BC7E-504A38E514EE}"/>
              </a:ext>
            </a:extLst>
          </p:cNvPr>
          <p:cNvSpPr/>
          <p:nvPr/>
        </p:nvSpPr>
        <p:spPr>
          <a:xfrm>
            <a:off x="884562" y="2418473"/>
            <a:ext cx="3383280" cy="932688"/>
          </a:xfrm>
          <a:prstGeom prst="rect">
            <a:avLst/>
          </a:prstGeom>
          <a:noFill/>
          <a:ln/>
        </p:spPr>
        <p:txBody>
          <a:bodyPr wrap="square" lIns="381" tIns="381" rIns="381" bIns="381" rtlCol="0" anchor="t">
            <a:normAutofit/>
          </a:bodyPr>
          <a:lstStyle/>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Le robot assiste un opérateur dans une tâche répétitive afin de diminuer l’effort fourni et les risques de TMS.</a:t>
            </a:r>
            <a:endParaRPr lang="fr-FR" sz="1400">
              <a:latin typeface="Arial" panose="020B0604020202020204" pitchFamily="34" charset="0"/>
              <a:cs typeface="Arial" panose="020B0604020202020204" pitchFamily="34" charset="0"/>
            </a:endParaRPr>
          </a:p>
        </p:txBody>
      </p:sp>
      <p:sp>
        <p:nvSpPr>
          <p:cNvPr id="15" name="Shape 9">
            <a:extLst>
              <a:ext uri="{FF2B5EF4-FFF2-40B4-BE49-F238E27FC236}">
                <a16:creationId xmlns:a16="http://schemas.microsoft.com/office/drawing/2014/main" id="{F1993177-200F-4E70-8A2C-D64131390A98}"/>
              </a:ext>
            </a:extLst>
          </p:cNvPr>
          <p:cNvSpPr/>
          <p:nvPr/>
        </p:nvSpPr>
        <p:spPr>
          <a:xfrm>
            <a:off x="7174030" y="1906409"/>
            <a:ext cx="4334576" cy="1554480"/>
          </a:xfrm>
          <a:prstGeom prst="roundRect">
            <a:avLst>
              <a:gd name="adj" fmla="val 4706"/>
            </a:avLst>
          </a:prstGeom>
          <a:solidFill>
            <a:srgbClr val="FFFFFF"/>
          </a:solidFill>
          <a:ln w="12700">
            <a:solidFill>
              <a:srgbClr val="D4DDEB"/>
            </a:solidFill>
            <a:prstDash val="solid"/>
          </a:ln>
        </p:spPr>
      </p:sp>
      <p:sp>
        <p:nvSpPr>
          <p:cNvPr id="16" name="Text 11">
            <a:extLst>
              <a:ext uri="{FF2B5EF4-FFF2-40B4-BE49-F238E27FC236}">
                <a16:creationId xmlns:a16="http://schemas.microsoft.com/office/drawing/2014/main" id="{AE15A9C8-7D6E-4748-AC55-5409DDF1F425}"/>
              </a:ext>
            </a:extLst>
          </p:cNvPr>
          <p:cNvSpPr/>
          <p:nvPr/>
        </p:nvSpPr>
        <p:spPr>
          <a:xfrm>
            <a:off x="7375198" y="2034425"/>
            <a:ext cx="3383280" cy="320040"/>
          </a:xfrm>
          <a:prstGeom prst="rect">
            <a:avLst/>
          </a:prstGeom>
          <a:noFill/>
          <a:ln/>
        </p:spPr>
        <p:txBody>
          <a:bodyPr wrap="square" lIns="127" tIns="127" rIns="127" bIns="127" rtlCol="0" anchor="ctr">
            <a:normAutofit/>
          </a:bodyPr>
          <a:lstStyle/>
          <a:p>
            <a:pPr marL="0" indent="0" algn="l">
              <a:buNone/>
            </a:pPr>
            <a:r>
              <a:rPr lang="fr-FR" sz="1500" b="1">
                <a:solidFill>
                  <a:srgbClr val="111827"/>
                </a:solidFill>
                <a:latin typeface="Arial" panose="020B0604020202020204" pitchFamily="34" charset="0"/>
                <a:ea typeface="Aptos" pitchFamily="34" charset="-122"/>
                <a:cs typeface="Arial" panose="020B0604020202020204" pitchFamily="34" charset="0"/>
              </a:rPr>
              <a:t>Fonction étudiée</a:t>
            </a:r>
            <a:endParaRPr lang="fr-FR" sz="1500">
              <a:latin typeface="Arial" panose="020B0604020202020204" pitchFamily="34" charset="0"/>
              <a:cs typeface="Arial" panose="020B0604020202020204" pitchFamily="34" charset="0"/>
            </a:endParaRPr>
          </a:p>
        </p:txBody>
      </p:sp>
      <p:sp>
        <p:nvSpPr>
          <p:cNvPr id="17" name="Text 12">
            <a:extLst>
              <a:ext uri="{FF2B5EF4-FFF2-40B4-BE49-F238E27FC236}">
                <a16:creationId xmlns:a16="http://schemas.microsoft.com/office/drawing/2014/main" id="{93905D1F-59B6-4190-AA4A-0F7E7FDDAF45}"/>
              </a:ext>
            </a:extLst>
          </p:cNvPr>
          <p:cNvSpPr/>
          <p:nvPr/>
        </p:nvSpPr>
        <p:spPr>
          <a:xfrm>
            <a:off x="7375198" y="2418473"/>
            <a:ext cx="3383280" cy="932688"/>
          </a:xfrm>
          <a:prstGeom prst="rect">
            <a:avLst/>
          </a:prstGeom>
          <a:noFill/>
          <a:ln/>
        </p:spPr>
        <p:txBody>
          <a:bodyPr wrap="square" lIns="381" tIns="381" rIns="381" bIns="381" rtlCol="0" anchor="t">
            <a:normAutofit/>
          </a:bodyPr>
          <a:lstStyle/>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L’utilisateur impose un effort sur la poignée ; la commande collaborative transforme cette intention en mouvement de l’axe.</a:t>
            </a:r>
            <a:endParaRPr lang="fr-FR" sz="1400">
              <a:latin typeface="Arial" panose="020B0604020202020204" pitchFamily="34" charset="0"/>
              <a:cs typeface="Arial" panose="020B0604020202020204" pitchFamily="34" charset="0"/>
            </a:endParaRPr>
          </a:p>
        </p:txBody>
      </p:sp>
      <p:sp>
        <p:nvSpPr>
          <p:cNvPr id="18" name="Shape 13">
            <a:extLst>
              <a:ext uri="{FF2B5EF4-FFF2-40B4-BE49-F238E27FC236}">
                <a16:creationId xmlns:a16="http://schemas.microsoft.com/office/drawing/2014/main" id="{51D95958-A637-457A-8359-F405EB0399BC}"/>
              </a:ext>
            </a:extLst>
          </p:cNvPr>
          <p:cNvSpPr/>
          <p:nvPr/>
        </p:nvSpPr>
        <p:spPr>
          <a:xfrm>
            <a:off x="13147468" y="1193177"/>
            <a:ext cx="1417320" cy="713232"/>
          </a:xfrm>
          <a:prstGeom prst="roundRect">
            <a:avLst>
              <a:gd name="adj" fmla="val 10256"/>
            </a:avLst>
          </a:prstGeom>
          <a:solidFill>
            <a:srgbClr val="FFFFFF"/>
          </a:solidFill>
          <a:ln w="12700">
            <a:solidFill>
              <a:srgbClr val="AAB7C8"/>
            </a:solidFill>
            <a:prstDash val="solid"/>
          </a:ln>
        </p:spPr>
      </p:sp>
      <p:sp>
        <p:nvSpPr>
          <p:cNvPr id="19" name="Text 14">
            <a:extLst>
              <a:ext uri="{FF2B5EF4-FFF2-40B4-BE49-F238E27FC236}">
                <a16:creationId xmlns:a16="http://schemas.microsoft.com/office/drawing/2014/main" id="{9EBD1881-4D68-4EBB-804B-22023202E8BB}"/>
              </a:ext>
            </a:extLst>
          </p:cNvPr>
          <p:cNvSpPr/>
          <p:nvPr/>
        </p:nvSpPr>
        <p:spPr>
          <a:xfrm>
            <a:off x="13193188" y="1266329"/>
            <a:ext cx="1325880" cy="566928"/>
          </a:xfrm>
          <a:prstGeom prst="rect">
            <a:avLst/>
          </a:prstGeom>
          <a:noFill/>
          <a:ln/>
        </p:spPr>
        <p:txBody>
          <a:bodyPr wrap="square" lIns="127" tIns="127" rIns="127" bIns="127" rtlCol="0" anchor="ctr">
            <a:normAutofit/>
          </a:bodyPr>
          <a:lstStyle/>
          <a:p>
            <a:pPr marL="0" indent="0" algn="ctr">
              <a:buNone/>
            </a:pPr>
            <a:r>
              <a:rPr lang="en-US" sz="1120" b="1" dirty="0">
                <a:solidFill>
                  <a:srgbClr val="111827"/>
                </a:solidFill>
                <a:latin typeface="Arial" panose="020B0604020202020204" pitchFamily="34" charset="0"/>
                <a:ea typeface="Aptos" pitchFamily="34" charset="-122"/>
                <a:cs typeface="Arial" panose="020B0604020202020204" pitchFamily="34" charset="0"/>
              </a:rPr>
              <a:t>Utilisateur</a:t>
            </a:r>
            <a:endParaRPr lang="en-US" sz="1120" dirty="0">
              <a:latin typeface="Arial" panose="020B0604020202020204" pitchFamily="34" charset="0"/>
              <a:cs typeface="Arial" panose="020B0604020202020204" pitchFamily="34" charset="0"/>
            </a:endParaRPr>
          </a:p>
          <a:p>
            <a:pPr marL="0" indent="0" algn="ctr">
              <a:buNone/>
            </a:pPr>
            <a:r>
              <a:rPr lang="en-US" sz="1120" b="1" dirty="0">
                <a:solidFill>
                  <a:srgbClr val="111827"/>
                </a:solidFill>
                <a:latin typeface="Arial" panose="020B0604020202020204" pitchFamily="34" charset="0"/>
                <a:ea typeface="Aptos" pitchFamily="34" charset="-122"/>
                <a:cs typeface="Arial" panose="020B0604020202020204" pitchFamily="34" charset="0"/>
              </a:rPr>
              <a:t>Fop</a:t>
            </a:r>
            <a:endParaRPr lang="en-US" sz="1120" dirty="0">
              <a:latin typeface="Arial" panose="020B0604020202020204" pitchFamily="34" charset="0"/>
              <a:cs typeface="Arial" panose="020B0604020202020204" pitchFamily="34" charset="0"/>
            </a:endParaRPr>
          </a:p>
        </p:txBody>
      </p:sp>
      <p:sp>
        <p:nvSpPr>
          <p:cNvPr id="20" name="Shape 15">
            <a:extLst>
              <a:ext uri="{FF2B5EF4-FFF2-40B4-BE49-F238E27FC236}">
                <a16:creationId xmlns:a16="http://schemas.microsoft.com/office/drawing/2014/main" id="{B557A744-3492-4876-8B8A-835FD5B1908B}"/>
              </a:ext>
            </a:extLst>
          </p:cNvPr>
          <p:cNvSpPr/>
          <p:nvPr/>
        </p:nvSpPr>
        <p:spPr>
          <a:xfrm>
            <a:off x="14976268" y="1193177"/>
            <a:ext cx="1691640" cy="713232"/>
          </a:xfrm>
          <a:prstGeom prst="roundRect">
            <a:avLst>
              <a:gd name="adj" fmla="val 10256"/>
            </a:avLst>
          </a:prstGeom>
          <a:solidFill>
            <a:srgbClr val="E7F2FA"/>
          </a:solidFill>
          <a:ln w="12700">
            <a:solidFill>
              <a:srgbClr val="AAB7C8"/>
            </a:solidFill>
            <a:prstDash val="solid"/>
          </a:ln>
        </p:spPr>
      </p:sp>
      <p:sp>
        <p:nvSpPr>
          <p:cNvPr id="21" name="Text 16">
            <a:extLst>
              <a:ext uri="{FF2B5EF4-FFF2-40B4-BE49-F238E27FC236}">
                <a16:creationId xmlns:a16="http://schemas.microsoft.com/office/drawing/2014/main" id="{938B7648-A788-4C9F-AE23-43FA960E7CA4}"/>
              </a:ext>
            </a:extLst>
          </p:cNvPr>
          <p:cNvSpPr/>
          <p:nvPr/>
        </p:nvSpPr>
        <p:spPr>
          <a:xfrm>
            <a:off x="15021988" y="1266329"/>
            <a:ext cx="1600200" cy="566928"/>
          </a:xfrm>
          <a:prstGeom prst="rect">
            <a:avLst/>
          </a:prstGeom>
          <a:noFill/>
          <a:ln/>
        </p:spPr>
        <p:txBody>
          <a:bodyPr wrap="square" lIns="127" tIns="127" rIns="127" bIns="127" rtlCol="0" anchor="ctr">
            <a:normAutofit/>
          </a:bodyPr>
          <a:lstStyle/>
          <a:p>
            <a:pPr marL="0" indent="0" algn="ctr">
              <a:buNone/>
            </a:pPr>
            <a:r>
              <a:rPr lang="en-US" sz="1120" b="1" dirty="0">
                <a:solidFill>
                  <a:srgbClr val="111827"/>
                </a:solidFill>
                <a:latin typeface="Arial" panose="020B0604020202020204" pitchFamily="34" charset="0"/>
                <a:ea typeface="Aptos" pitchFamily="34" charset="-122"/>
                <a:cs typeface="Arial" panose="020B0604020202020204" pitchFamily="34" charset="0"/>
              </a:rPr>
              <a:t>Poignée +</a:t>
            </a:r>
            <a:endParaRPr lang="en-US" sz="1120" dirty="0">
              <a:latin typeface="Arial" panose="020B0604020202020204" pitchFamily="34" charset="0"/>
              <a:cs typeface="Arial" panose="020B0604020202020204" pitchFamily="34" charset="0"/>
            </a:endParaRPr>
          </a:p>
          <a:p>
            <a:pPr marL="0" indent="0" algn="ctr">
              <a:buNone/>
            </a:pPr>
            <a:r>
              <a:rPr lang="en-US" sz="1120" b="1" dirty="0">
                <a:solidFill>
                  <a:srgbClr val="111827"/>
                </a:solidFill>
                <a:latin typeface="Arial" panose="020B0604020202020204" pitchFamily="34" charset="0"/>
                <a:ea typeface="Aptos" pitchFamily="34" charset="-122"/>
                <a:cs typeface="Arial" panose="020B0604020202020204" pitchFamily="34" charset="0"/>
              </a:rPr>
              <a:t>commande</a:t>
            </a:r>
            <a:endParaRPr lang="en-US" sz="1120" dirty="0">
              <a:latin typeface="Arial" panose="020B0604020202020204" pitchFamily="34" charset="0"/>
              <a:cs typeface="Arial" panose="020B0604020202020204" pitchFamily="34" charset="0"/>
            </a:endParaRPr>
          </a:p>
        </p:txBody>
      </p:sp>
      <p:sp>
        <p:nvSpPr>
          <p:cNvPr id="22" name="Shape 17">
            <a:extLst>
              <a:ext uri="{FF2B5EF4-FFF2-40B4-BE49-F238E27FC236}">
                <a16:creationId xmlns:a16="http://schemas.microsoft.com/office/drawing/2014/main" id="{47638AF7-24E6-4A85-8FBC-937C8C2CDD67}"/>
              </a:ext>
            </a:extLst>
          </p:cNvPr>
          <p:cNvSpPr/>
          <p:nvPr/>
        </p:nvSpPr>
        <p:spPr>
          <a:xfrm>
            <a:off x="17079388" y="1193177"/>
            <a:ext cx="1691640" cy="713232"/>
          </a:xfrm>
          <a:prstGeom prst="roundRect">
            <a:avLst>
              <a:gd name="adj" fmla="val 10256"/>
            </a:avLst>
          </a:prstGeom>
          <a:solidFill>
            <a:srgbClr val="FDEDD6"/>
          </a:solidFill>
          <a:ln w="12700">
            <a:solidFill>
              <a:srgbClr val="AAB7C8"/>
            </a:solidFill>
            <a:prstDash val="solid"/>
          </a:ln>
        </p:spPr>
      </p:sp>
      <p:sp>
        <p:nvSpPr>
          <p:cNvPr id="23" name="Text 18">
            <a:extLst>
              <a:ext uri="{FF2B5EF4-FFF2-40B4-BE49-F238E27FC236}">
                <a16:creationId xmlns:a16="http://schemas.microsoft.com/office/drawing/2014/main" id="{A02764B3-8849-479E-9C44-AE135414ECDC}"/>
              </a:ext>
            </a:extLst>
          </p:cNvPr>
          <p:cNvSpPr/>
          <p:nvPr/>
        </p:nvSpPr>
        <p:spPr>
          <a:xfrm>
            <a:off x="17125108" y="1266329"/>
            <a:ext cx="1600200" cy="566928"/>
          </a:xfrm>
          <a:prstGeom prst="rect">
            <a:avLst/>
          </a:prstGeom>
          <a:noFill/>
          <a:ln/>
        </p:spPr>
        <p:txBody>
          <a:bodyPr wrap="square" lIns="127" tIns="127" rIns="127" bIns="127" rtlCol="0" anchor="ctr">
            <a:normAutofit/>
          </a:bodyPr>
          <a:lstStyle/>
          <a:p>
            <a:pPr marL="0" indent="0" algn="ctr">
              <a:buNone/>
            </a:pPr>
            <a:r>
              <a:rPr lang="en-US" sz="1120" b="1" dirty="0">
                <a:solidFill>
                  <a:srgbClr val="111827"/>
                </a:solidFill>
                <a:latin typeface="Arial" panose="020B0604020202020204" pitchFamily="34" charset="0"/>
                <a:ea typeface="Aptos" pitchFamily="34" charset="-122"/>
                <a:cs typeface="Arial" panose="020B0604020202020204" pitchFamily="34" charset="0"/>
              </a:rPr>
              <a:t>Chaîne de</a:t>
            </a:r>
            <a:endParaRPr lang="en-US" sz="1120" dirty="0">
              <a:latin typeface="Arial" panose="020B0604020202020204" pitchFamily="34" charset="0"/>
              <a:cs typeface="Arial" panose="020B0604020202020204" pitchFamily="34" charset="0"/>
            </a:endParaRPr>
          </a:p>
          <a:p>
            <a:pPr marL="0" indent="0" algn="ctr">
              <a:buNone/>
            </a:pPr>
            <a:r>
              <a:rPr lang="en-US" sz="1120" b="1" dirty="0">
                <a:solidFill>
                  <a:srgbClr val="111827"/>
                </a:solidFill>
                <a:latin typeface="Arial" panose="020B0604020202020204" pitchFamily="34" charset="0"/>
                <a:ea typeface="Aptos" pitchFamily="34" charset="-122"/>
                <a:cs typeface="Arial" panose="020B0604020202020204" pitchFamily="34" charset="0"/>
              </a:rPr>
              <a:t>motorisation</a:t>
            </a:r>
            <a:endParaRPr lang="en-US" sz="1120" dirty="0">
              <a:latin typeface="Arial" panose="020B0604020202020204" pitchFamily="34" charset="0"/>
              <a:cs typeface="Arial" panose="020B0604020202020204" pitchFamily="34" charset="0"/>
            </a:endParaRPr>
          </a:p>
        </p:txBody>
      </p:sp>
      <p:sp>
        <p:nvSpPr>
          <p:cNvPr id="24" name="Shape 19">
            <a:extLst>
              <a:ext uri="{FF2B5EF4-FFF2-40B4-BE49-F238E27FC236}">
                <a16:creationId xmlns:a16="http://schemas.microsoft.com/office/drawing/2014/main" id="{5636264B-0882-4071-8836-00F39C0FA8AC}"/>
              </a:ext>
            </a:extLst>
          </p:cNvPr>
          <p:cNvSpPr/>
          <p:nvPr/>
        </p:nvSpPr>
        <p:spPr>
          <a:xfrm>
            <a:off x="17079388" y="3113417"/>
            <a:ext cx="1691640" cy="713232"/>
          </a:xfrm>
          <a:prstGeom prst="roundRect">
            <a:avLst>
              <a:gd name="adj" fmla="val 10256"/>
            </a:avLst>
          </a:prstGeom>
          <a:solidFill>
            <a:srgbClr val="E8F6F3"/>
          </a:solidFill>
          <a:ln w="12700">
            <a:solidFill>
              <a:srgbClr val="AAB7C8"/>
            </a:solidFill>
            <a:prstDash val="solid"/>
          </a:ln>
        </p:spPr>
      </p:sp>
      <p:sp>
        <p:nvSpPr>
          <p:cNvPr id="25" name="Text 20">
            <a:extLst>
              <a:ext uri="{FF2B5EF4-FFF2-40B4-BE49-F238E27FC236}">
                <a16:creationId xmlns:a16="http://schemas.microsoft.com/office/drawing/2014/main" id="{D080EAEA-708E-4720-B83E-1C6B23965674}"/>
              </a:ext>
            </a:extLst>
          </p:cNvPr>
          <p:cNvSpPr/>
          <p:nvPr/>
        </p:nvSpPr>
        <p:spPr>
          <a:xfrm>
            <a:off x="17125108" y="3186569"/>
            <a:ext cx="1600200" cy="566928"/>
          </a:xfrm>
          <a:prstGeom prst="rect">
            <a:avLst/>
          </a:prstGeom>
          <a:noFill/>
          <a:ln/>
        </p:spPr>
        <p:txBody>
          <a:bodyPr wrap="square" lIns="127" tIns="127" rIns="127" bIns="127" rtlCol="0" anchor="ctr">
            <a:normAutofit/>
          </a:bodyPr>
          <a:lstStyle/>
          <a:p>
            <a:pPr marL="0" indent="0" algn="ctr">
              <a:buNone/>
            </a:pPr>
            <a:r>
              <a:rPr lang="en-US" sz="1120" b="1" dirty="0">
                <a:solidFill>
                  <a:srgbClr val="111827"/>
                </a:solidFill>
                <a:latin typeface="Arial" panose="020B0604020202020204" pitchFamily="34" charset="0"/>
                <a:ea typeface="Aptos" pitchFamily="34" charset="-122"/>
                <a:cs typeface="Arial" panose="020B0604020202020204" pitchFamily="34" charset="0"/>
              </a:rPr>
              <a:t>Axe + charge</a:t>
            </a:r>
            <a:endParaRPr lang="en-US" sz="1120" dirty="0">
              <a:latin typeface="Arial" panose="020B0604020202020204" pitchFamily="34" charset="0"/>
              <a:cs typeface="Arial" panose="020B0604020202020204" pitchFamily="34" charset="0"/>
            </a:endParaRPr>
          </a:p>
          <a:p>
            <a:pPr marL="0" indent="0" algn="ctr">
              <a:buNone/>
            </a:pPr>
            <a:r>
              <a:rPr lang="en-US" sz="1120" b="1" dirty="0">
                <a:solidFill>
                  <a:srgbClr val="111827"/>
                </a:solidFill>
                <a:latin typeface="Arial" panose="020B0604020202020204" pitchFamily="34" charset="0"/>
                <a:ea typeface="Aptos" pitchFamily="34" charset="-122"/>
                <a:cs typeface="Arial" panose="020B0604020202020204" pitchFamily="34" charset="0"/>
              </a:rPr>
              <a:t>vitesse</a:t>
            </a:r>
            <a:endParaRPr lang="en-US" sz="1120" dirty="0">
              <a:latin typeface="Arial" panose="020B0604020202020204" pitchFamily="34" charset="0"/>
              <a:cs typeface="Arial" panose="020B0604020202020204" pitchFamily="34" charset="0"/>
            </a:endParaRPr>
          </a:p>
        </p:txBody>
      </p:sp>
      <p:sp>
        <p:nvSpPr>
          <p:cNvPr id="26" name="Shape 21">
            <a:extLst>
              <a:ext uri="{FF2B5EF4-FFF2-40B4-BE49-F238E27FC236}">
                <a16:creationId xmlns:a16="http://schemas.microsoft.com/office/drawing/2014/main" id="{2D3D2F6E-33FA-40DB-ADFA-822F91BC2B3E}"/>
              </a:ext>
            </a:extLst>
          </p:cNvPr>
          <p:cNvSpPr/>
          <p:nvPr/>
        </p:nvSpPr>
        <p:spPr>
          <a:xfrm>
            <a:off x="14564788" y="1549793"/>
            <a:ext cx="411480" cy="0"/>
          </a:xfrm>
          <a:prstGeom prst="line">
            <a:avLst/>
          </a:prstGeom>
          <a:noFill/>
          <a:ln w="20320">
            <a:solidFill>
              <a:srgbClr val="2F5F98"/>
            </a:solidFill>
            <a:prstDash val="solid"/>
            <a:headEnd type="none"/>
            <a:tailEnd type="triangle"/>
          </a:ln>
        </p:spPr>
      </p:sp>
      <p:sp>
        <p:nvSpPr>
          <p:cNvPr id="27" name="Shape 22">
            <a:extLst>
              <a:ext uri="{FF2B5EF4-FFF2-40B4-BE49-F238E27FC236}">
                <a16:creationId xmlns:a16="http://schemas.microsoft.com/office/drawing/2014/main" id="{0F6D0232-9853-4F24-A589-2BCA9E52E6B8}"/>
              </a:ext>
            </a:extLst>
          </p:cNvPr>
          <p:cNvSpPr/>
          <p:nvPr/>
        </p:nvSpPr>
        <p:spPr>
          <a:xfrm>
            <a:off x="16667908" y="1549793"/>
            <a:ext cx="411480" cy="0"/>
          </a:xfrm>
          <a:prstGeom prst="line">
            <a:avLst/>
          </a:prstGeom>
          <a:noFill/>
          <a:ln w="20320">
            <a:solidFill>
              <a:srgbClr val="2F5F98"/>
            </a:solidFill>
            <a:prstDash val="solid"/>
            <a:headEnd type="none"/>
            <a:tailEnd type="triangle"/>
          </a:ln>
        </p:spPr>
      </p:sp>
      <p:sp>
        <p:nvSpPr>
          <p:cNvPr id="28" name="Shape 23">
            <a:extLst>
              <a:ext uri="{FF2B5EF4-FFF2-40B4-BE49-F238E27FC236}">
                <a16:creationId xmlns:a16="http://schemas.microsoft.com/office/drawing/2014/main" id="{6D35357D-B797-492D-88C2-231E8A054BF4}"/>
              </a:ext>
            </a:extLst>
          </p:cNvPr>
          <p:cNvSpPr/>
          <p:nvPr/>
        </p:nvSpPr>
        <p:spPr>
          <a:xfrm>
            <a:off x="17920636" y="1906409"/>
            <a:ext cx="0" cy="1207008"/>
          </a:xfrm>
          <a:prstGeom prst="line">
            <a:avLst/>
          </a:prstGeom>
          <a:noFill/>
          <a:ln w="20320">
            <a:solidFill>
              <a:srgbClr val="2F5F98"/>
            </a:solidFill>
            <a:prstDash val="solid"/>
            <a:headEnd type="none"/>
            <a:tailEnd type="triangle"/>
          </a:ln>
        </p:spPr>
      </p:sp>
      <p:sp>
        <p:nvSpPr>
          <p:cNvPr id="29" name="Shape 24">
            <a:extLst>
              <a:ext uri="{FF2B5EF4-FFF2-40B4-BE49-F238E27FC236}">
                <a16:creationId xmlns:a16="http://schemas.microsoft.com/office/drawing/2014/main" id="{3F0A8D47-CFF9-47D5-AC06-19D80B57A84F}"/>
              </a:ext>
            </a:extLst>
          </p:cNvPr>
          <p:cNvSpPr/>
          <p:nvPr/>
        </p:nvSpPr>
        <p:spPr>
          <a:xfrm>
            <a:off x="17079388" y="3470033"/>
            <a:ext cx="0" cy="0"/>
          </a:xfrm>
          <a:prstGeom prst="line">
            <a:avLst/>
          </a:prstGeom>
          <a:noFill/>
          <a:ln w="20320">
            <a:solidFill>
              <a:srgbClr val="6B7280"/>
            </a:solidFill>
            <a:prstDash val="solid"/>
            <a:headEnd type="none"/>
            <a:tailEnd type="triangle"/>
          </a:ln>
        </p:spPr>
      </p:sp>
      <p:sp>
        <p:nvSpPr>
          <p:cNvPr id="30" name="Shape 25">
            <a:extLst>
              <a:ext uri="{FF2B5EF4-FFF2-40B4-BE49-F238E27FC236}">
                <a16:creationId xmlns:a16="http://schemas.microsoft.com/office/drawing/2014/main" id="{326EBC64-0F0A-4A26-A666-5B9319D4288A}"/>
              </a:ext>
            </a:extLst>
          </p:cNvPr>
          <p:cNvSpPr/>
          <p:nvPr/>
        </p:nvSpPr>
        <p:spPr>
          <a:xfrm>
            <a:off x="14564788" y="3470033"/>
            <a:ext cx="0" cy="0"/>
          </a:xfrm>
          <a:prstGeom prst="line">
            <a:avLst/>
          </a:prstGeom>
          <a:noFill/>
          <a:ln w="20320">
            <a:solidFill>
              <a:srgbClr val="6B7280"/>
            </a:solidFill>
            <a:prstDash val="solid"/>
            <a:headEnd type="none"/>
            <a:tailEnd type="triangle"/>
          </a:ln>
        </p:spPr>
      </p:sp>
    </p:spTree>
    <p:extLst>
      <p:ext uri="{BB962C8B-B14F-4D97-AF65-F5344CB8AC3E}">
        <p14:creationId xmlns:p14="http://schemas.microsoft.com/office/powerpoint/2010/main" val="1648031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e 8">
            <a:extLst>
              <a:ext uri="{FF2B5EF4-FFF2-40B4-BE49-F238E27FC236}">
                <a16:creationId xmlns:a16="http://schemas.microsoft.com/office/drawing/2014/main" id="{2E002D76-DADD-4C87-AB47-FDB10AA5876F}"/>
              </a:ext>
            </a:extLst>
          </p:cNvPr>
          <p:cNvGrpSpPr/>
          <p:nvPr/>
        </p:nvGrpSpPr>
        <p:grpSpPr>
          <a:xfrm>
            <a:off x="1299882" y="128528"/>
            <a:ext cx="9000000" cy="484400"/>
            <a:chOff x="1299882" y="1091055"/>
            <a:chExt cx="9000000" cy="484400"/>
          </a:xfrm>
        </p:grpSpPr>
        <p:sp>
          <p:nvSpPr>
            <p:cNvPr id="10" name="Text 2">
              <a:extLst>
                <a:ext uri="{FF2B5EF4-FFF2-40B4-BE49-F238E27FC236}">
                  <a16:creationId xmlns:a16="http://schemas.microsoft.com/office/drawing/2014/main" id="{3B25C542-7514-4C71-9042-E883694FA3E1}"/>
                </a:ext>
              </a:extLst>
            </p:cNvPr>
            <p:cNvSpPr/>
            <p:nvPr/>
          </p:nvSpPr>
          <p:spPr>
            <a:xfrm>
              <a:off x="1299882" y="1091055"/>
              <a:ext cx="9000000" cy="438912"/>
            </a:xfrm>
            <a:prstGeom prst="rect">
              <a:avLst/>
            </a:prstGeom>
            <a:noFill/>
            <a:ln/>
          </p:spPr>
          <p:txBody>
            <a:bodyPr wrap="square" lIns="254" tIns="254" rIns="254" bIns="254" rtlCol="0" anchor="ctr">
              <a:normAutofit/>
            </a:bodyPr>
            <a:lstStyle/>
            <a:p>
              <a:pPr marL="0" indent="0" algn="ctr">
                <a:buNone/>
              </a:pPr>
              <a:r>
                <a:rPr lang="fr-FR" sz="2500" b="1" dirty="0">
                  <a:solidFill>
                    <a:srgbClr val="111827"/>
                  </a:solidFill>
                  <a:latin typeface="Arial" panose="020B0604020202020204" pitchFamily="34" charset="0"/>
                  <a:ea typeface="Aptos Display" pitchFamily="34" charset="-122"/>
                  <a:cs typeface="Arial" panose="020B0604020202020204" pitchFamily="34" charset="0"/>
                </a:rPr>
                <a:t>Système</a:t>
              </a:r>
              <a:endParaRPr lang="fr-FR" sz="2500" dirty="0">
                <a:latin typeface="Arial" panose="020B0604020202020204" pitchFamily="34" charset="0"/>
                <a:cs typeface="Arial" panose="020B0604020202020204" pitchFamily="34" charset="0"/>
              </a:endParaRPr>
            </a:p>
          </p:txBody>
        </p:sp>
        <p:sp>
          <p:nvSpPr>
            <p:cNvPr id="11" name="Shape 10">
              <a:extLst>
                <a:ext uri="{FF2B5EF4-FFF2-40B4-BE49-F238E27FC236}">
                  <a16:creationId xmlns:a16="http://schemas.microsoft.com/office/drawing/2014/main" id="{FC9D8BD0-D518-48F1-A562-6222D584BB1F}"/>
                </a:ext>
              </a:extLst>
            </p:cNvPr>
            <p:cNvSpPr/>
            <p:nvPr/>
          </p:nvSpPr>
          <p:spPr>
            <a:xfrm>
              <a:off x="1299882" y="1503455"/>
              <a:ext cx="9000000" cy="72000"/>
            </a:xfrm>
            <a:prstGeom prst="rect">
              <a:avLst/>
            </a:prstGeom>
            <a:solidFill>
              <a:schemeClr val="bg1">
                <a:lumMod val="75000"/>
              </a:schemeClr>
            </a:solidFill>
            <a:ln w="12700">
              <a:solidFill>
                <a:schemeClr val="bg1">
                  <a:lumMod val="75000"/>
                </a:schemeClr>
              </a:solidFill>
              <a:prstDash val="solid"/>
            </a:ln>
          </p:spPr>
        </p:sp>
      </p:grpSp>
      <p:grpSp>
        <p:nvGrpSpPr>
          <p:cNvPr id="12" name="Groupe 11">
            <a:extLst>
              <a:ext uri="{FF2B5EF4-FFF2-40B4-BE49-F238E27FC236}">
                <a16:creationId xmlns:a16="http://schemas.microsoft.com/office/drawing/2014/main" id="{F0445E26-3567-40C9-B18C-2915BD381A3B}"/>
              </a:ext>
            </a:extLst>
          </p:cNvPr>
          <p:cNvGrpSpPr/>
          <p:nvPr/>
        </p:nvGrpSpPr>
        <p:grpSpPr>
          <a:xfrm>
            <a:off x="683394" y="834309"/>
            <a:ext cx="10651316" cy="540000"/>
            <a:chOff x="683394" y="1101737"/>
            <a:chExt cx="10651316" cy="540000"/>
          </a:xfrm>
        </p:grpSpPr>
        <p:sp>
          <p:nvSpPr>
            <p:cNvPr id="13" name="Shape 5">
              <a:extLst>
                <a:ext uri="{FF2B5EF4-FFF2-40B4-BE49-F238E27FC236}">
                  <a16:creationId xmlns:a16="http://schemas.microsoft.com/office/drawing/2014/main" id="{77AA70F5-0D8C-4A79-84E7-5550B857F5CC}"/>
                </a:ext>
              </a:extLst>
            </p:cNvPr>
            <p:cNvSpPr/>
            <p:nvPr/>
          </p:nvSpPr>
          <p:spPr>
            <a:xfrm>
              <a:off x="683394" y="1101737"/>
              <a:ext cx="10651316" cy="539560"/>
            </a:xfrm>
            <a:prstGeom prst="roundRect">
              <a:avLst>
                <a:gd name="adj" fmla="val 5926"/>
              </a:avLst>
            </a:prstGeom>
            <a:solidFill>
              <a:srgbClr val="FFFFFF"/>
            </a:solidFill>
            <a:ln w="12700">
              <a:solidFill>
                <a:srgbClr val="D4DDEB"/>
              </a:solidFill>
              <a:prstDash val="solid"/>
            </a:ln>
          </p:spPr>
        </p:sp>
        <p:sp>
          <p:nvSpPr>
            <p:cNvPr id="14" name="Shape 6">
              <a:extLst>
                <a:ext uri="{FF2B5EF4-FFF2-40B4-BE49-F238E27FC236}">
                  <a16:creationId xmlns:a16="http://schemas.microsoft.com/office/drawing/2014/main" id="{1FE5FDC2-8E8D-47FD-88E8-A5CC6D8A46CA}"/>
                </a:ext>
              </a:extLst>
            </p:cNvPr>
            <p:cNvSpPr/>
            <p:nvPr/>
          </p:nvSpPr>
          <p:spPr>
            <a:xfrm>
              <a:off x="683394" y="1101737"/>
              <a:ext cx="73152" cy="540000"/>
            </a:xfrm>
            <a:prstGeom prst="rect">
              <a:avLst/>
            </a:prstGeom>
            <a:solidFill>
              <a:srgbClr val="F4A261"/>
            </a:solidFill>
            <a:ln w="12700">
              <a:solidFill>
                <a:srgbClr val="F4A261"/>
              </a:solidFill>
              <a:prstDash val="solid"/>
            </a:ln>
          </p:spPr>
        </p:sp>
        <p:sp>
          <p:nvSpPr>
            <p:cNvPr id="15" name="Text 7">
              <a:extLst>
                <a:ext uri="{FF2B5EF4-FFF2-40B4-BE49-F238E27FC236}">
                  <a16:creationId xmlns:a16="http://schemas.microsoft.com/office/drawing/2014/main" id="{CE373C8A-13AE-4553-A896-0DD0E865F5E7}"/>
                </a:ext>
              </a:extLst>
            </p:cNvPr>
            <p:cNvSpPr/>
            <p:nvPr/>
          </p:nvSpPr>
          <p:spPr>
            <a:xfrm>
              <a:off x="884562" y="1229753"/>
              <a:ext cx="4892040" cy="320040"/>
            </a:xfrm>
            <a:prstGeom prst="rect">
              <a:avLst/>
            </a:prstGeom>
            <a:noFill/>
            <a:ln/>
          </p:spPr>
          <p:txBody>
            <a:bodyPr wrap="square" lIns="127" tIns="127" rIns="127" bIns="127" rtlCol="0" anchor="ctr">
              <a:normAutofit/>
            </a:bodyPr>
            <a:lstStyle/>
            <a:p>
              <a:pPr marL="0" indent="0" algn="l">
                <a:buNone/>
              </a:pPr>
              <a:r>
                <a:rPr lang="fr-FR" sz="1500" b="1">
                  <a:solidFill>
                    <a:srgbClr val="111827"/>
                  </a:solidFill>
                  <a:latin typeface="Arial" panose="020B0604020202020204" pitchFamily="34" charset="0"/>
                  <a:ea typeface="Aptos" pitchFamily="34" charset="-122"/>
                  <a:cs typeface="Arial" panose="020B0604020202020204" pitchFamily="34" charset="0"/>
                </a:rPr>
                <a:t>1 · Restitution technique</a:t>
              </a:r>
              <a:endParaRPr lang="fr-FR" sz="1500">
                <a:latin typeface="Arial" panose="020B0604020202020204" pitchFamily="34" charset="0"/>
                <a:cs typeface="Arial" panose="020B0604020202020204" pitchFamily="34" charset="0"/>
              </a:endParaRPr>
            </a:p>
          </p:txBody>
        </p:sp>
      </p:grpSp>
      <p:sp>
        <p:nvSpPr>
          <p:cNvPr id="17" name="Text 7">
            <a:extLst>
              <a:ext uri="{FF2B5EF4-FFF2-40B4-BE49-F238E27FC236}">
                <a16:creationId xmlns:a16="http://schemas.microsoft.com/office/drawing/2014/main" id="{9A68B7CB-1C2E-49CE-B5C9-A4AE9B32F001}"/>
              </a:ext>
            </a:extLst>
          </p:cNvPr>
          <p:cNvSpPr/>
          <p:nvPr/>
        </p:nvSpPr>
        <p:spPr>
          <a:xfrm>
            <a:off x="442762" y="1948806"/>
            <a:ext cx="3383280" cy="320040"/>
          </a:xfrm>
          <a:prstGeom prst="rect">
            <a:avLst/>
          </a:prstGeom>
          <a:noFill/>
          <a:ln/>
        </p:spPr>
        <p:txBody>
          <a:bodyPr wrap="square" lIns="127" tIns="127" rIns="127" bIns="127" rtlCol="0" anchor="ctr">
            <a:normAutofit/>
          </a:bodyPr>
          <a:lstStyle/>
          <a:p>
            <a:pPr marL="0" indent="0" algn="l">
              <a:buNone/>
            </a:pPr>
            <a:r>
              <a:rPr lang="fr-FR" sz="1500" b="1" dirty="0">
                <a:solidFill>
                  <a:srgbClr val="111827"/>
                </a:solidFill>
                <a:latin typeface="Arial" panose="020B0604020202020204" pitchFamily="34" charset="0"/>
                <a:ea typeface="Aptos" pitchFamily="34" charset="-122"/>
                <a:cs typeface="Arial" panose="020B0604020202020204" pitchFamily="34" charset="0"/>
              </a:rPr>
              <a:t>Manipulations réalisées</a:t>
            </a:r>
            <a:endParaRPr lang="fr-FR" sz="1500" dirty="0">
              <a:latin typeface="Arial" panose="020B0604020202020204" pitchFamily="34" charset="0"/>
              <a:cs typeface="Arial" panose="020B0604020202020204" pitchFamily="34" charset="0"/>
            </a:endParaRPr>
          </a:p>
        </p:txBody>
      </p:sp>
      <p:grpSp>
        <p:nvGrpSpPr>
          <p:cNvPr id="30" name="Groupe 29">
            <a:extLst>
              <a:ext uri="{FF2B5EF4-FFF2-40B4-BE49-F238E27FC236}">
                <a16:creationId xmlns:a16="http://schemas.microsoft.com/office/drawing/2014/main" id="{AA4D0080-CA48-4901-A528-2C6A4B5E12BA}"/>
              </a:ext>
            </a:extLst>
          </p:cNvPr>
          <p:cNvGrpSpPr/>
          <p:nvPr/>
        </p:nvGrpSpPr>
        <p:grpSpPr>
          <a:xfrm>
            <a:off x="442762" y="2651760"/>
            <a:ext cx="3584448" cy="1554480"/>
            <a:chOff x="683394" y="2651760"/>
            <a:chExt cx="3584448" cy="1554480"/>
          </a:xfrm>
        </p:grpSpPr>
        <p:sp>
          <p:nvSpPr>
            <p:cNvPr id="19" name="Shape 5">
              <a:extLst>
                <a:ext uri="{FF2B5EF4-FFF2-40B4-BE49-F238E27FC236}">
                  <a16:creationId xmlns:a16="http://schemas.microsoft.com/office/drawing/2014/main" id="{9A5F4B07-2334-4786-90BC-15A249B2C6D9}"/>
                </a:ext>
              </a:extLst>
            </p:cNvPr>
            <p:cNvSpPr/>
            <p:nvPr/>
          </p:nvSpPr>
          <p:spPr>
            <a:xfrm>
              <a:off x="683394" y="2651760"/>
              <a:ext cx="3584448" cy="1554480"/>
            </a:xfrm>
            <a:prstGeom prst="roundRect">
              <a:avLst>
                <a:gd name="adj" fmla="val 4706"/>
              </a:avLst>
            </a:prstGeom>
            <a:solidFill>
              <a:srgbClr val="FFFFFF"/>
            </a:solidFill>
            <a:ln w="12700">
              <a:solidFill>
                <a:srgbClr val="D4DDEB"/>
              </a:solidFill>
              <a:prstDash val="solid"/>
            </a:ln>
          </p:spPr>
        </p:sp>
        <p:sp>
          <p:nvSpPr>
            <p:cNvPr id="20" name="Text 7">
              <a:extLst>
                <a:ext uri="{FF2B5EF4-FFF2-40B4-BE49-F238E27FC236}">
                  <a16:creationId xmlns:a16="http://schemas.microsoft.com/office/drawing/2014/main" id="{002BEC4C-4BB6-462B-B06D-31D46941E1C6}"/>
                </a:ext>
              </a:extLst>
            </p:cNvPr>
            <p:cNvSpPr/>
            <p:nvPr/>
          </p:nvSpPr>
          <p:spPr>
            <a:xfrm>
              <a:off x="884562" y="2779776"/>
              <a:ext cx="3383280" cy="320040"/>
            </a:xfrm>
            <a:prstGeom prst="rect">
              <a:avLst/>
            </a:prstGeom>
            <a:noFill/>
            <a:ln/>
          </p:spPr>
          <p:txBody>
            <a:bodyPr wrap="square" lIns="127" tIns="127" rIns="127" bIns="127" rtlCol="0" anchor="ctr">
              <a:normAutofit/>
            </a:bodyPr>
            <a:lstStyle/>
            <a:p>
              <a:pPr marL="0" indent="0" algn="l">
                <a:buNone/>
              </a:pPr>
              <a:r>
                <a:rPr lang="fr-FR" sz="1500" b="1">
                  <a:solidFill>
                    <a:srgbClr val="111827"/>
                  </a:solidFill>
                  <a:latin typeface="Arial" panose="020B0604020202020204" pitchFamily="34" charset="0"/>
                  <a:ea typeface="Aptos" pitchFamily="34" charset="-122"/>
                  <a:cs typeface="Arial" panose="020B0604020202020204" pitchFamily="34" charset="0"/>
                </a:rPr>
                <a:t>Prise en main</a:t>
              </a:r>
              <a:endParaRPr lang="fr-FR" sz="1500">
                <a:latin typeface="Arial" panose="020B0604020202020204" pitchFamily="34" charset="0"/>
                <a:cs typeface="Arial" panose="020B0604020202020204" pitchFamily="34" charset="0"/>
              </a:endParaRPr>
            </a:p>
          </p:txBody>
        </p:sp>
        <p:sp>
          <p:nvSpPr>
            <p:cNvPr id="21" name="Text 8">
              <a:extLst>
                <a:ext uri="{FF2B5EF4-FFF2-40B4-BE49-F238E27FC236}">
                  <a16:creationId xmlns:a16="http://schemas.microsoft.com/office/drawing/2014/main" id="{61E8009B-098C-49D4-B5E5-77DE7CC2A24B}"/>
                </a:ext>
              </a:extLst>
            </p:cNvPr>
            <p:cNvSpPr/>
            <p:nvPr/>
          </p:nvSpPr>
          <p:spPr>
            <a:xfrm>
              <a:off x="884562" y="3163824"/>
              <a:ext cx="3383280" cy="932688"/>
            </a:xfrm>
            <a:prstGeom prst="rect">
              <a:avLst/>
            </a:prstGeom>
            <a:noFill/>
            <a:ln/>
          </p:spPr>
          <p:txBody>
            <a:bodyPr wrap="square" lIns="381" tIns="381" rIns="381" bIns="381" rtlCol="0" anchor="t">
              <a:normAutofit/>
            </a:bodyPr>
            <a:lstStyle/>
            <a:p>
              <a:pPr marL="0" indent="0" algn="l">
                <a:buNone/>
              </a:pPr>
              <a:r>
                <a:rPr lang="fr-FR" sz="1400" dirty="0">
                  <a:solidFill>
                    <a:srgbClr val="111827"/>
                  </a:solidFill>
                  <a:latin typeface="Arial" panose="020B0604020202020204" pitchFamily="34" charset="0"/>
                  <a:ea typeface="Aptos" pitchFamily="34" charset="-122"/>
                  <a:cs typeface="Arial" panose="020B0604020202020204" pitchFamily="34" charset="0"/>
                </a:rPr>
                <a:t>xxx</a:t>
              </a:r>
              <a:endParaRPr lang="fr-FR" sz="1400" dirty="0">
                <a:latin typeface="Arial" panose="020B0604020202020204" pitchFamily="34" charset="0"/>
                <a:cs typeface="Arial" panose="020B0604020202020204" pitchFamily="34" charset="0"/>
              </a:endParaRPr>
            </a:p>
          </p:txBody>
        </p:sp>
      </p:grpSp>
      <p:grpSp>
        <p:nvGrpSpPr>
          <p:cNvPr id="29" name="Groupe 28">
            <a:extLst>
              <a:ext uri="{FF2B5EF4-FFF2-40B4-BE49-F238E27FC236}">
                <a16:creationId xmlns:a16="http://schemas.microsoft.com/office/drawing/2014/main" id="{71D62F68-DF31-448F-B375-76B384D79FB3}"/>
              </a:ext>
            </a:extLst>
          </p:cNvPr>
          <p:cNvGrpSpPr/>
          <p:nvPr/>
        </p:nvGrpSpPr>
        <p:grpSpPr>
          <a:xfrm>
            <a:off x="4348694" y="2651760"/>
            <a:ext cx="3584448" cy="1554480"/>
            <a:chOff x="4469010" y="2651760"/>
            <a:chExt cx="3584448" cy="1554480"/>
          </a:xfrm>
        </p:grpSpPr>
        <p:sp>
          <p:nvSpPr>
            <p:cNvPr id="22" name="Shape 5">
              <a:extLst>
                <a:ext uri="{FF2B5EF4-FFF2-40B4-BE49-F238E27FC236}">
                  <a16:creationId xmlns:a16="http://schemas.microsoft.com/office/drawing/2014/main" id="{B09C6BEC-D4E6-4350-B00C-94549BADC894}"/>
                </a:ext>
              </a:extLst>
            </p:cNvPr>
            <p:cNvSpPr/>
            <p:nvPr/>
          </p:nvSpPr>
          <p:spPr>
            <a:xfrm>
              <a:off x="4469010" y="2651760"/>
              <a:ext cx="3584448" cy="1554480"/>
            </a:xfrm>
            <a:prstGeom prst="roundRect">
              <a:avLst>
                <a:gd name="adj" fmla="val 4706"/>
              </a:avLst>
            </a:prstGeom>
            <a:solidFill>
              <a:srgbClr val="FFFFFF"/>
            </a:solidFill>
            <a:ln w="12700">
              <a:solidFill>
                <a:srgbClr val="D4DDEB"/>
              </a:solidFill>
              <a:prstDash val="solid"/>
            </a:ln>
          </p:spPr>
        </p:sp>
        <p:sp>
          <p:nvSpPr>
            <p:cNvPr id="23" name="Text 7">
              <a:extLst>
                <a:ext uri="{FF2B5EF4-FFF2-40B4-BE49-F238E27FC236}">
                  <a16:creationId xmlns:a16="http://schemas.microsoft.com/office/drawing/2014/main" id="{7824042A-E616-456D-9DB2-7BC5639E5CDB}"/>
                </a:ext>
              </a:extLst>
            </p:cNvPr>
            <p:cNvSpPr/>
            <p:nvPr/>
          </p:nvSpPr>
          <p:spPr>
            <a:xfrm>
              <a:off x="4670178" y="2779776"/>
              <a:ext cx="3383280" cy="320040"/>
            </a:xfrm>
            <a:prstGeom prst="rect">
              <a:avLst/>
            </a:prstGeom>
            <a:noFill/>
            <a:ln/>
          </p:spPr>
          <p:txBody>
            <a:bodyPr wrap="square" lIns="127" tIns="127" rIns="127" bIns="127" rtlCol="0" anchor="ctr">
              <a:normAutofit/>
            </a:bodyPr>
            <a:lstStyle/>
            <a:p>
              <a:pPr marL="0" indent="0" algn="l">
                <a:buNone/>
              </a:pPr>
              <a:r>
                <a:rPr lang="fr-FR" sz="1500" b="1" dirty="0">
                  <a:solidFill>
                    <a:srgbClr val="111827"/>
                  </a:solidFill>
                  <a:latin typeface="Arial" panose="020B0604020202020204" pitchFamily="34" charset="0"/>
                  <a:ea typeface="Aptos" pitchFamily="34" charset="-122"/>
                  <a:cs typeface="Arial" panose="020B0604020202020204" pitchFamily="34" charset="0"/>
                </a:rPr>
                <a:t>Prise en main</a:t>
              </a:r>
              <a:endParaRPr lang="fr-FR" sz="1500" dirty="0">
                <a:latin typeface="Arial" panose="020B0604020202020204" pitchFamily="34" charset="0"/>
                <a:cs typeface="Arial" panose="020B0604020202020204" pitchFamily="34" charset="0"/>
              </a:endParaRPr>
            </a:p>
          </p:txBody>
        </p:sp>
        <p:sp>
          <p:nvSpPr>
            <p:cNvPr id="24" name="Text 8">
              <a:extLst>
                <a:ext uri="{FF2B5EF4-FFF2-40B4-BE49-F238E27FC236}">
                  <a16:creationId xmlns:a16="http://schemas.microsoft.com/office/drawing/2014/main" id="{4DF190CD-BB30-4AC0-A870-29407CB46CF6}"/>
                </a:ext>
              </a:extLst>
            </p:cNvPr>
            <p:cNvSpPr/>
            <p:nvPr/>
          </p:nvSpPr>
          <p:spPr>
            <a:xfrm>
              <a:off x="4670178" y="3163824"/>
              <a:ext cx="3383280" cy="932688"/>
            </a:xfrm>
            <a:prstGeom prst="rect">
              <a:avLst/>
            </a:prstGeom>
            <a:noFill/>
            <a:ln/>
          </p:spPr>
          <p:txBody>
            <a:bodyPr wrap="square" lIns="381" tIns="381" rIns="381" bIns="381" rtlCol="0" anchor="t">
              <a:normAutofit/>
            </a:bodyPr>
            <a:lstStyle/>
            <a:p>
              <a:pPr marL="0" indent="0" algn="l">
                <a:buNone/>
              </a:pPr>
              <a:r>
                <a:rPr lang="fr-FR" sz="1400" dirty="0">
                  <a:solidFill>
                    <a:srgbClr val="111827"/>
                  </a:solidFill>
                  <a:latin typeface="Arial" panose="020B0604020202020204" pitchFamily="34" charset="0"/>
                  <a:ea typeface="Aptos" pitchFamily="34" charset="-122"/>
                  <a:cs typeface="Arial" panose="020B0604020202020204" pitchFamily="34" charset="0"/>
                </a:rPr>
                <a:t>xxx</a:t>
              </a:r>
              <a:endParaRPr lang="fr-FR" sz="1400" dirty="0">
                <a:latin typeface="Arial" panose="020B0604020202020204" pitchFamily="34" charset="0"/>
                <a:cs typeface="Arial" panose="020B0604020202020204" pitchFamily="34" charset="0"/>
              </a:endParaRPr>
            </a:p>
          </p:txBody>
        </p:sp>
      </p:grpSp>
      <p:grpSp>
        <p:nvGrpSpPr>
          <p:cNvPr id="28" name="Groupe 27">
            <a:extLst>
              <a:ext uri="{FF2B5EF4-FFF2-40B4-BE49-F238E27FC236}">
                <a16:creationId xmlns:a16="http://schemas.microsoft.com/office/drawing/2014/main" id="{D980BC3F-9E19-4BB9-A07D-6D27A023E04A}"/>
              </a:ext>
            </a:extLst>
          </p:cNvPr>
          <p:cNvGrpSpPr/>
          <p:nvPr/>
        </p:nvGrpSpPr>
        <p:grpSpPr>
          <a:xfrm>
            <a:off x="8254626" y="2651760"/>
            <a:ext cx="3584448" cy="1554480"/>
            <a:chOff x="8254626" y="2651760"/>
            <a:chExt cx="3584448" cy="1554480"/>
          </a:xfrm>
        </p:grpSpPr>
        <p:sp>
          <p:nvSpPr>
            <p:cNvPr id="25" name="Shape 5">
              <a:extLst>
                <a:ext uri="{FF2B5EF4-FFF2-40B4-BE49-F238E27FC236}">
                  <a16:creationId xmlns:a16="http://schemas.microsoft.com/office/drawing/2014/main" id="{74D072CB-1834-4F8A-A3A7-B6CF72EB1E00}"/>
                </a:ext>
              </a:extLst>
            </p:cNvPr>
            <p:cNvSpPr/>
            <p:nvPr/>
          </p:nvSpPr>
          <p:spPr>
            <a:xfrm>
              <a:off x="8254626" y="2651760"/>
              <a:ext cx="3584448" cy="1554480"/>
            </a:xfrm>
            <a:prstGeom prst="roundRect">
              <a:avLst>
                <a:gd name="adj" fmla="val 4706"/>
              </a:avLst>
            </a:prstGeom>
            <a:solidFill>
              <a:srgbClr val="FFFFFF"/>
            </a:solidFill>
            <a:ln w="12700">
              <a:solidFill>
                <a:srgbClr val="D4DDEB"/>
              </a:solidFill>
              <a:prstDash val="solid"/>
            </a:ln>
          </p:spPr>
        </p:sp>
        <p:sp>
          <p:nvSpPr>
            <p:cNvPr id="26" name="Text 7">
              <a:extLst>
                <a:ext uri="{FF2B5EF4-FFF2-40B4-BE49-F238E27FC236}">
                  <a16:creationId xmlns:a16="http://schemas.microsoft.com/office/drawing/2014/main" id="{A128295A-3BC0-4D50-996E-F9813FC15B49}"/>
                </a:ext>
              </a:extLst>
            </p:cNvPr>
            <p:cNvSpPr/>
            <p:nvPr/>
          </p:nvSpPr>
          <p:spPr>
            <a:xfrm>
              <a:off x="8455794" y="2779776"/>
              <a:ext cx="3383280" cy="320040"/>
            </a:xfrm>
            <a:prstGeom prst="rect">
              <a:avLst/>
            </a:prstGeom>
            <a:noFill/>
            <a:ln/>
          </p:spPr>
          <p:txBody>
            <a:bodyPr wrap="square" lIns="127" tIns="127" rIns="127" bIns="127" rtlCol="0" anchor="ctr">
              <a:normAutofit/>
            </a:bodyPr>
            <a:lstStyle/>
            <a:p>
              <a:pPr marL="0" indent="0" algn="l">
                <a:buNone/>
              </a:pPr>
              <a:r>
                <a:rPr lang="fr-FR" sz="1500" b="1">
                  <a:solidFill>
                    <a:srgbClr val="111827"/>
                  </a:solidFill>
                  <a:latin typeface="Arial" panose="020B0604020202020204" pitchFamily="34" charset="0"/>
                  <a:ea typeface="Aptos" pitchFamily="34" charset="-122"/>
                  <a:cs typeface="Arial" panose="020B0604020202020204" pitchFamily="34" charset="0"/>
                </a:rPr>
                <a:t>Prise en main</a:t>
              </a:r>
              <a:endParaRPr lang="fr-FR" sz="1500">
                <a:latin typeface="Arial" panose="020B0604020202020204" pitchFamily="34" charset="0"/>
                <a:cs typeface="Arial" panose="020B0604020202020204" pitchFamily="34" charset="0"/>
              </a:endParaRPr>
            </a:p>
          </p:txBody>
        </p:sp>
        <p:sp>
          <p:nvSpPr>
            <p:cNvPr id="27" name="Text 8">
              <a:extLst>
                <a:ext uri="{FF2B5EF4-FFF2-40B4-BE49-F238E27FC236}">
                  <a16:creationId xmlns:a16="http://schemas.microsoft.com/office/drawing/2014/main" id="{F890A05F-9B58-44F4-BEC1-604F687CCDC2}"/>
                </a:ext>
              </a:extLst>
            </p:cNvPr>
            <p:cNvSpPr/>
            <p:nvPr/>
          </p:nvSpPr>
          <p:spPr>
            <a:xfrm>
              <a:off x="8455794" y="3163824"/>
              <a:ext cx="3383280" cy="932688"/>
            </a:xfrm>
            <a:prstGeom prst="rect">
              <a:avLst/>
            </a:prstGeom>
            <a:noFill/>
            <a:ln/>
          </p:spPr>
          <p:txBody>
            <a:bodyPr wrap="square" lIns="381" tIns="381" rIns="381" bIns="381" rtlCol="0" anchor="t">
              <a:normAutofit/>
            </a:bodyPr>
            <a:lstStyle/>
            <a:p>
              <a:pPr marL="0" indent="0" algn="l">
                <a:buNone/>
              </a:pPr>
              <a:r>
                <a:rPr lang="fr-FR" sz="1400" dirty="0">
                  <a:solidFill>
                    <a:srgbClr val="111827"/>
                  </a:solidFill>
                  <a:latin typeface="Arial" panose="020B0604020202020204" pitchFamily="34" charset="0"/>
                  <a:ea typeface="Aptos" pitchFamily="34" charset="-122"/>
                  <a:cs typeface="Arial" panose="020B0604020202020204" pitchFamily="34" charset="0"/>
                </a:rPr>
                <a:t>xxx</a:t>
              </a:r>
              <a:endParaRPr lang="fr-FR" sz="1400"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578290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e 8">
            <a:extLst>
              <a:ext uri="{FF2B5EF4-FFF2-40B4-BE49-F238E27FC236}">
                <a16:creationId xmlns:a16="http://schemas.microsoft.com/office/drawing/2014/main" id="{2E002D76-DADD-4C87-AB47-FDB10AA5876F}"/>
              </a:ext>
            </a:extLst>
          </p:cNvPr>
          <p:cNvGrpSpPr/>
          <p:nvPr/>
        </p:nvGrpSpPr>
        <p:grpSpPr>
          <a:xfrm>
            <a:off x="1299882" y="128528"/>
            <a:ext cx="9000000" cy="484400"/>
            <a:chOff x="1299882" y="1091055"/>
            <a:chExt cx="9000000" cy="484400"/>
          </a:xfrm>
        </p:grpSpPr>
        <p:sp>
          <p:nvSpPr>
            <p:cNvPr id="10" name="Text 2">
              <a:extLst>
                <a:ext uri="{FF2B5EF4-FFF2-40B4-BE49-F238E27FC236}">
                  <a16:creationId xmlns:a16="http://schemas.microsoft.com/office/drawing/2014/main" id="{3B25C542-7514-4C71-9042-E883694FA3E1}"/>
                </a:ext>
              </a:extLst>
            </p:cNvPr>
            <p:cNvSpPr/>
            <p:nvPr/>
          </p:nvSpPr>
          <p:spPr>
            <a:xfrm>
              <a:off x="1299882" y="1091055"/>
              <a:ext cx="9000000" cy="438912"/>
            </a:xfrm>
            <a:prstGeom prst="rect">
              <a:avLst/>
            </a:prstGeom>
            <a:noFill/>
            <a:ln/>
          </p:spPr>
          <p:txBody>
            <a:bodyPr wrap="square" lIns="254" tIns="254" rIns="254" bIns="254" rtlCol="0" anchor="ctr">
              <a:normAutofit/>
            </a:bodyPr>
            <a:lstStyle/>
            <a:p>
              <a:pPr marL="0" indent="0" algn="ctr">
                <a:buNone/>
              </a:pPr>
              <a:r>
                <a:rPr lang="fr-FR" sz="2500" b="1" dirty="0">
                  <a:solidFill>
                    <a:srgbClr val="111827"/>
                  </a:solidFill>
                  <a:latin typeface="Arial" panose="020B0604020202020204" pitchFamily="34" charset="0"/>
                  <a:ea typeface="Aptos Display" pitchFamily="34" charset="-122"/>
                  <a:cs typeface="Arial" panose="020B0604020202020204" pitchFamily="34" charset="0"/>
                </a:rPr>
                <a:t>Système</a:t>
              </a:r>
              <a:endParaRPr lang="fr-FR" sz="2500" dirty="0">
                <a:latin typeface="Arial" panose="020B0604020202020204" pitchFamily="34" charset="0"/>
                <a:cs typeface="Arial" panose="020B0604020202020204" pitchFamily="34" charset="0"/>
              </a:endParaRPr>
            </a:p>
          </p:txBody>
        </p:sp>
        <p:sp>
          <p:nvSpPr>
            <p:cNvPr id="11" name="Shape 10">
              <a:extLst>
                <a:ext uri="{FF2B5EF4-FFF2-40B4-BE49-F238E27FC236}">
                  <a16:creationId xmlns:a16="http://schemas.microsoft.com/office/drawing/2014/main" id="{FC9D8BD0-D518-48F1-A562-6222D584BB1F}"/>
                </a:ext>
              </a:extLst>
            </p:cNvPr>
            <p:cNvSpPr/>
            <p:nvPr/>
          </p:nvSpPr>
          <p:spPr>
            <a:xfrm>
              <a:off x="1299882" y="1503455"/>
              <a:ext cx="9000000" cy="72000"/>
            </a:xfrm>
            <a:prstGeom prst="rect">
              <a:avLst/>
            </a:prstGeom>
            <a:solidFill>
              <a:schemeClr val="bg1">
                <a:lumMod val="75000"/>
              </a:schemeClr>
            </a:solidFill>
            <a:ln w="12700">
              <a:solidFill>
                <a:schemeClr val="bg1">
                  <a:lumMod val="75000"/>
                </a:schemeClr>
              </a:solidFill>
              <a:prstDash val="solid"/>
            </a:ln>
          </p:spPr>
        </p:sp>
      </p:grpSp>
      <p:grpSp>
        <p:nvGrpSpPr>
          <p:cNvPr id="12" name="Groupe 11">
            <a:extLst>
              <a:ext uri="{FF2B5EF4-FFF2-40B4-BE49-F238E27FC236}">
                <a16:creationId xmlns:a16="http://schemas.microsoft.com/office/drawing/2014/main" id="{F0445E26-3567-40C9-B18C-2915BD381A3B}"/>
              </a:ext>
            </a:extLst>
          </p:cNvPr>
          <p:cNvGrpSpPr/>
          <p:nvPr/>
        </p:nvGrpSpPr>
        <p:grpSpPr>
          <a:xfrm>
            <a:off x="683394" y="834309"/>
            <a:ext cx="10651316" cy="540000"/>
            <a:chOff x="683394" y="1101737"/>
            <a:chExt cx="10651316" cy="540000"/>
          </a:xfrm>
        </p:grpSpPr>
        <p:sp>
          <p:nvSpPr>
            <p:cNvPr id="13" name="Shape 5">
              <a:extLst>
                <a:ext uri="{FF2B5EF4-FFF2-40B4-BE49-F238E27FC236}">
                  <a16:creationId xmlns:a16="http://schemas.microsoft.com/office/drawing/2014/main" id="{77AA70F5-0D8C-4A79-84E7-5550B857F5CC}"/>
                </a:ext>
              </a:extLst>
            </p:cNvPr>
            <p:cNvSpPr/>
            <p:nvPr/>
          </p:nvSpPr>
          <p:spPr>
            <a:xfrm>
              <a:off x="683394" y="1101737"/>
              <a:ext cx="10651316" cy="539560"/>
            </a:xfrm>
            <a:prstGeom prst="roundRect">
              <a:avLst>
                <a:gd name="adj" fmla="val 5926"/>
              </a:avLst>
            </a:prstGeom>
            <a:solidFill>
              <a:srgbClr val="FFFFFF"/>
            </a:solidFill>
            <a:ln w="12700">
              <a:solidFill>
                <a:srgbClr val="D4DDEB"/>
              </a:solidFill>
              <a:prstDash val="solid"/>
            </a:ln>
          </p:spPr>
        </p:sp>
        <p:sp>
          <p:nvSpPr>
            <p:cNvPr id="14" name="Shape 6">
              <a:extLst>
                <a:ext uri="{FF2B5EF4-FFF2-40B4-BE49-F238E27FC236}">
                  <a16:creationId xmlns:a16="http://schemas.microsoft.com/office/drawing/2014/main" id="{1FE5FDC2-8E8D-47FD-88E8-A5CC6D8A46CA}"/>
                </a:ext>
              </a:extLst>
            </p:cNvPr>
            <p:cNvSpPr/>
            <p:nvPr/>
          </p:nvSpPr>
          <p:spPr>
            <a:xfrm>
              <a:off x="683394" y="1101737"/>
              <a:ext cx="73152" cy="540000"/>
            </a:xfrm>
            <a:prstGeom prst="rect">
              <a:avLst/>
            </a:prstGeom>
            <a:solidFill>
              <a:srgbClr val="F4A261"/>
            </a:solidFill>
            <a:ln w="12700">
              <a:solidFill>
                <a:srgbClr val="F4A261"/>
              </a:solidFill>
              <a:prstDash val="solid"/>
            </a:ln>
          </p:spPr>
        </p:sp>
        <p:sp>
          <p:nvSpPr>
            <p:cNvPr id="15" name="Text 7">
              <a:extLst>
                <a:ext uri="{FF2B5EF4-FFF2-40B4-BE49-F238E27FC236}">
                  <a16:creationId xmlns:a16="http://schemas.microsoft.com/office/drawing/2014/main" id="{CE373C8A-13AE-4553-A896-0DD0E865F5E7}"/>
                </a:ext>
              </a:extLst>
            </p:cNvPr>
            <p:cNvSpPr/>
            <p:nvPr/>
          </p:nvSpPr>
          <p:spPr>
            <a:xfrm>
              <a:off x="884562" y="1229753"/>
              <a:ext cx="4892040" cy="320040"/>
            </a:xfrm>
            <a:prstGeom prst="rect">
              <a:avLst/>
            </a:prstGeom>
            <a:noFill/>
            <a:ln/>
          </p:spPr>
          <p:txBody>
            <a:bodyPr wrap="square" lIns="127" tIns="127" rIns="127" bIns="127" rtlCol="0" anchor="ctr">
              <a:normAutofit/>
            </a:bodyPr>
            <a:lstStyle/>
            <a:p>
              <a:pPr marL="0" indent="0" algn="l">
                <a:buNone/>
              </a:pPr>
              <a:r>
                <a:rPr lang="fr-FR" sz="1500" b="1">
                  <a:solidFill>
                    <a:srgbClr val="111827"/>
                  </a:solidFill>
                  <a:latin typeface="Arial" panose="020B0604020202020204" pitchFamily="34" charset="0"/>
                  <a:ea typeface="Aptos" pitchFamily="34" charset="-122"/>
                  <a:cs typeface="Arial" panose="020B0604020202020204" pitchFamily="34" charset="0"/>
                </a:rPr>
                <a:t>1 · Restitution technique</a:t>
              </a:r>
              <a:endParaRPr lang="fr-FR" sz="1500">
                <a:latin typeface="Arial" panose="020B0604020202020204" pitchFamily="34" charset="0"/>
                <a:cs typeface="Arial" panose="020B0604020202020204" pitchFamily="34" charset="0"/>
              </a:endParaRPr>
            </a:p>
          </p:txBody>
        </p:sp>
      </p:grpSp>
      <p:sp>
        <p:nvSpPr>
          <p:cNvPr id="17" name="Text 7">
            <a:extLst>
              <a:ext uri="{FF2B5EF4-FFF2-40B4-BE49-F238E27FC236}">
                <a16:creationId xmlns:a16="http://schemas.microsoft.com/office/drawing/2014/main" id="{9A68B7CB-1C2E-49CE-B5C9-A4AE9B32F001}"/>
              </a:ext>
            </a:extLst>
          </p:cNvPr>
          <p:cNvSpPr/>
          <p:nvPr/>
        </p:nvSpPr>
        <p:spPr>
          <a:xfrm>
            <a:off x="442762" y="1948806"/>
            <a:ext cx="3383280" cy="320040"/>
          </a:xfrm>
          <a:prstGeom prst="rect">
            <a:avLst/>
          </a:prstGeom>
          <a:noFill/>
          <a:ln/>
        </p:spPr>
        <p:txBody>
          <a:bodyPr wrap="square" lIns="127" tIns="127" rIns="127" bIns="127" rtlCol="0" anchor="ctr">
            <a:normAutofit/>
          </a:bodyPr>
          <a:lstStyle/>
          <a:p>
            <a:pPr marL="0" indent="0" algn="l">
              <a:buNone/>
            </a:pPr>
            <a:r>
              <a:rPr lang="fr-FR" sz="1500" b="1" dirty="0">
                <a:solidFill>
                  <a:srgbClr val="111827"/>
                </a:solidFill>
                <a:latin typeface="Arial" panose="020B0604020202020204" pitchFamily="34" charset="0"/>
                <a:ea typeface="Aptos" pitchFamily="34" charset="-122"/>
                <a:cs typeface="Arial" panose="020B0604020202020204" pitchFamily="34" charset="0"/>
              </a:rPr>
              <a:t>Analyse et conclusion</a:t>
            </a:r>
            <a:endParaRPr lang="fr-FR" sz="1500" dirty="0">
              <a:latin typeface="Arial" panose="020B0604020202020204" pitchFamily="34" charset="0"/>
              <a:cs typeface="Arial" panose="020B0604020202020204" pitchFamily="34" charset="0"/>
            </a:endParaRPr>
          </a:p>
        </p:txBody>
      </p:sp>
      <p:grpSp>
        <p:nvGrpSpPr>
          <p:cNvPr id="30" name="Groupe 29">
            <a:extLst>
              <a:ext uri="{FF2B5EF4-FFF2-40B4-BE49-F238E27FC236}">
                <a16:creationId xmlns:a16="http://schemas.microsoft.com/office/drawing/2014/main" id="{AA4D0080-CA48-4901-A528-2C6A4B5E12BA}"/>
              </a:ext>
            </a:extLst>
          </p:cNvPr>
          <p:cNvGrpSpPr/>
          <p:nvPr/>
        </p:nvGrpSpPr>
        <p:grpSpPr>
          <a:xfrm>
            <a:off x="442762" y="2651760"/>
            <a:ext cx="3584448" cy="1554480"/>
            <a:chOff x="683394" y="2651760"/>
            <a:chExt cx="3584448" cy="1554480"/>
          </a:xfrm>
        </p:grpSpPr>
        <p:sp>
          <p:nvSpPr>
            <p:cNvPr id="19" name="Shape 5">
              <a:extLst>
                <a:ext uri="{FF2B5EF4-FFF2-40B4-BE49-F238E27FC236}">
                  <a16:creationId xmlns:a16="http://schemas.microsoft.com/office/drawing/2014/main" id="{9A5F4B07-2334-4786-90BC-15A249B2C6D9}"/>
                </a:ext>
              </a:extLst>
            </p:cNvPr>
            <p:cNvSpPr/>
            <p:nvPr/>
          </p:nvSpPr>
          <p:spPr>
            <a:xfrm>
              <a:off x="683394" y="2651760"/>
              <a:ext cx="3584448" cy="1554480"/>
            </a:xfrm>
            <a:prstGeom prst="roundRect">
              <a:avLst>
                <a:gd name="adj" fmla="val 4706"/>
              </a:avLst>
            </a:prstGeom>
            <a:solidFill>
              <a:srgbClr val="FFFFFF"/>
            </a:solidFill>
            <a:ln w="12700">
              <a:solidFill>
                <a:srgbClr val="D4DDEB"/>
              </a:solidFill>
              <a:prstDash val="solid"/>
            </a:ln>
          </p:spPr>
        </p:sp>
        <p:sp>
          <p:nvSpPr>
            <p:cNvPr id="20" name="Text 7">
              <a:extLst>
                <a:ext uri="{FF2B5EF4-FFF2-40B4-BE49-F238E27FC236}">
                  <a16:creationId xmlns:a16="http://schemas.microsoft.com/office/drawing/2014/main" id="{002BEC4C-4BB6-462B-B06D-31D46941E1C6}"/>
                </a:ext>
              </a:extLst>
            </p:cNvPr>
            <p:cNvSpPr/>
            <p:nvPr/>
          </p:nvSpPr>
          <p:spPr>
            <a:xfrm>
              <a:off x="884562" y="2779776"/>
              <a:ext cx="3383280" cy="320040"/>
            </a:xfrm>
            <a:prstGeom prst="rect">
              <a:avLst/>
            </a:prstGeom>
            <a:noFill/>
            <a:ln/>
          </p:spPr>
          <p:txBody>
            <a:bodyPr wrap="square" lIns="127" tIns="127" rIns="127" bIns="127" rtlCol="0" anchor="ctr">
              <a:normAutofit/>
            </a:bodyPr>
            <a:lstStyle/>
            <a:p>
              <a:pPr marL="0" indent="0" algn="l">
                <a:buNone/>
              </a:pPr>
              <a:r>
                <a:rPr lang="fr-FR" sz="1500" b="1" dirty="0">
                  <a:solidFill>
                    <a:srgbClr val="111827"/>
                  </a:solidFill>
                  <a:latin typeface="Arial" panose="020B0604020202020204" pitchFamily="34" charset="0"/>
                  <a:ea typeface="Aptos" pitchFamily="34" charset="-122"/>
                  <a:cs typeface="Arial" panose="020B0604020202020204" pitchFamily="34" charset="0"/>
                </a:rPr>
                <a:t>Constats</a:t>
              </a:r>
              <a:endParaRPr lang="fr-FR" sz="1500" dirty="0">
                <a:latin typeface="Arial" panose="020B0604020202020204" pitchFamily="34" charset="0"/>
                <a:cs typeface="Arial" panose="020B0604020202020204" pitchFamily="34" charset="0"/>
              </a:endParaRPr>
            </a:p>
          </p:txBody>
        </p:sp>
        <p:sp>
          <p:nvSpPr>
            <p:cNvPr id="21" name="Text 8">
              <a:extLst>
                <a:ext uri="{FF2B5EF4-FFF2-40B4-BE49-F238E27FC236}">
                  <a16:creationId xmlns:a16="http://schemas.microsoft.com/office/drawing/2014/main" id="{61E8009B-098C-49D4-B5E5-77DE7CC2A24B}"/>
                </a:ext>
              </a:extLst>
            </p:cNvPr>
            <p:cNvSpPr/>
            <p:nvPr/>
          </p:nvSpPr>
          <p:spPr>
            <a:xfrm>
              <a:off x="884562" y="3163824"/>
              <a:ext cx="3383280" cy="932688"/>
            </a:xfrm>
            <a:prstGeom prst="rect">
              <a:avLst/>
            </a:prstGeom>
            <a:noFill/>
            <a:ln/>
          </p:spPr>
          <p:txBody>
            <a:bodyPr wrap="square" lIns="381" tIns="381" rIns="381" bIns="381" rtlCol="0" anchor="t">
              <a:normAutofit/>
            </a:bodyPr>
            <a:lstStyle/>
            <a:p>
              <a:pPr marL="0" indent="0" algn="l">
                <a:buNone/>
              </a:pPr>
              <a:r>
                <a:rPr lang="fr-FR" sz="1400" dirty="0">
                  <a:solidFill>
                    <a:srgbClr val="111827"/>
                  </a:solidFill>
                  <a:latin typeface="Arial" panose="020B0604020202020204" pitchFamily="34" charset="0"/>
                  <a:ea typeface="Aptos" pitchFamily="34" charset="-122"/>
                  <a:cs typeface="Arial" panose="020B0604020202020204" pitchFamily="34" charset="0"/>
                </a:rPr>
                <a:t>xxx</a:t>
              </a:r>
              <a:endParaRPr lang="fr-FR" sz="1400" dirty="0">
                <a:latin typeface="Arial" panose="020B0604020202020204" pitchFamily="34" charset="0"/>
                <a:cs typeface="Arial" panose="020B0604020202020204" pitchFamily="34" charset="0"/>
              </a:endParaRPr>
            </a:p>
          </p:txBody>
        </p:sp>
      </p:grpSp>
      <p:grpSp>
        <p:nvGrpSpPr>
          <p:cNvPr id="29" name="Groupe 28">
            <a:extLst>
              <a:ext uri="{FF2B5EF4-FFF2-40B4-BE49-F238E27FC236}">
                <a16:creationId xmlns:a16="http://schemas.microsoft.com/office/drawing/2014/main" id="{71D62F68-DF31-448F-B375-76B384D79FB3}"/>
              </a:ext>
            </a:extLst>
          </p:cNvPr>
          <p:cNvGrpSpPr/>
          <p:nvPr/>
        </p:nvGrpSpPr>
        <p:grpSpPr>
          <a:xfrm>
            <a:off x="4348694" y="2651760"/>
            <a:ext cx="3584448" cy="1554480"/>
            <a:chOff x="4469010" y="2651760"/>
            <a:chExt cx="3584448" cy="1554480"/>
          </a:xfrm>
        </p:grpSpPr>
        <p:sp>
          <p:nvSpPr>
            <p:cNvPr id="22" name="Shape 5">
              <a:extLst>
                <a:ext uri="{FF2B5EF4-FFF2-40B4-BE49-F238E27FC236}">
                  <a16:creationId xmlns:a16="http://schemas.microsoft.com/office/drawing/2014/main" id="{B09C6BEC-D4E6-4350-B00C-94549BADC894}"/>
                </a:ext>
              </a:extLst>
            </p:cNvPr>
            <p:cNvSpPr/>
            <p:nvPr/>
          </p:nvSpPr>
          <p:spPr>
            <a:xfrm>
              <a:off x="4469010" y="2651760"/>
              <a:ext cx="3584448" cy="1554480"/>
            </a:xfrm>
            <a:prstGeom prst="roundRect">
              <a:avLst>
                <a:gd name="adj" fmla="val 4706"/>
              </a:avLst>
            </a:prstGeom>
            <a:solidFill>
              <a:srgbClr val="FFFFFF"/>
            </a:solidFill>
            <a:ln w="12700">
              <a:solidFill>
                <a:srgbClr val="D4DDEB"/>
              </a:solidFill>
              <a:prstDash val="solid"/>
            </a:ln>
          </p:spPr>
        </p:sp>
        <p:sp>
          <p:nvSpPr>
            <p:cNvPr id="23" name="Text 7">
              <a:extLst>
                <a:ext uri="{FF2B5EF4-FFF2-40B4-BE49-F238E27FC236}">
                  <a16:creationId xmlns:a16="http://schemas.microsoft.com/office/drawing/2014/main" id="{7824042A-E616-456D-9DB2-7BC5639E5CDB}"/>
                </a:ext>
              </a:extLst>
            </p:cNvPr>
            <p:cNvSpPr/>
            <p:nvPr/>
          </p:nvSpPr>
          <p:spPr>
            <a:xfrm>
              <a:off x="4670178" y="2779776"/>
              <a:ext cx="3383280" cy="320040"/>
            </a:xfrm>
            <a:prstGeom prst="rect">
              <a:avLst/>
            </a:prstGeom>
            <a:noFill/>
            <a:ln/>
          </p:spPr>
          <p:txBody>
            <a:bodyPr wrap="square" lIns="127" tIns="127" rIns="127" bIns="127" rtlCol="0" anchor="ctr">
              <a:normAutofit/>
            </a:bodyPr>
            <a:lstStyle/>
            <a:p>
              <a:pPr marL="0" indent="0" algn="l">
                <a:buNone/>
              </a:pPr>
              <a:r>
                <a:rPr lang="fr-FR" sz="1500" b="1" dirty="0">
                  <a:solidFill>
                    <a:srgbClr val="111827"/>
                  </a:solidFill>
                  <a:latin typeface="Arial" panose="020B0604020202020204" pitchFamily="34" charset="0"/>
                  <a:ea typeface="Aptos" pitchFamily="34" charset="-122"/>
                  <a:cs typeface="Arial" panose="020B0604020202020204" pitchFamily="34" charset="0"/>
                </a:rPr>
                <a:t>Interprétation</a:t>
              </a:r>
              <a:endParaRPr lang="fr-FR" sz="1500" dirty="0">
                <a:latin typeface="Arial" panose="020B0604020202020204" pitchFamily="34" charset="0"/>
                <a:cs typeface="Arial" panose="020B0604020202020204" pitchFamily="34" charset="0"/>
              </a:endParaRPr>
            </a:p>
          </p:txBody>
        </p:sp>
        <p:sp>
          <p:nvSpPr>
            <p:cNvPr id="24" name="Text 8">
              <a:extLst>
                <a:ext uri="{FF2B5EF4-FFF2-40B4-BE49-F238E27FC236}">
                  <a16:creationId xmlns:a16="http://schemas.microsoft.com/office/drawing/2014/main" id="{4DF190CD-BB30-4AC0-A870-29407CB46CF6}"/>
                </a:ext>
              </a:extLst>
            </p:cNvPr>
            <p:cNvSpPr/>
            <p:nvPr/>
          </p:nvSpPr>
          <p:spPr>
            <a:xfrm>
              <a:off x="4670178" y="3163824"/>
              <a:ext cx="3383280" cy="932688"/>
            </a:xfrm>
            <a:prstGeom prst="rect">
              <a:avLst/>
            </a:prstGeom>
            <a:noFill/>
            <a:ln/>
          </p:spPr>
          <p:txBody>
            <a:bodyPr wrap="square" lIns="381" tIns="381" rIns="381" bIns="381" rtlCol="0" anchor="t">
              <a:normAutofit/>
            </a:bodyPr>
            <a:lstStyle/>
            <a:p>
              <a:pPr marL="0" indent="0" algn="l">
                <a:buNone/>
              </a:pPr>
              <a:r>
                <a:rPr lang="fr-FR" sz="1400" dirty="0">
                  <a:solidFill>
                    <a:srgbClr val="111827"/>
                  </a:solidFill>
                  <a:latin typeface="Arial" panose="020B0604020202020204" pitchFamily="34" charset="0"/>
                  <a:ea typeface="Aptos" pitchFamily="34" charset="-122"/>
                  <a:cs typeface="Arial" panose="020B0604020202020204" pitchFamily="34" charset="0"/>
                </a:rPr>
                <a:t>xxx</a:t>
              </a:r>
              <a:endParaRPr lang="fr-FR" sz="1400" dirty="0">
                <a:latin typeface="Arial" panose="020B0604020202020204" pitchFamily="34" charset="0"/>
                <a:cs typeface="Arial" panose="020B0604020202020204" pitchFamily="34" charset="0"/>
              </a:endParaRPr>
            </a:p>
          </p:txBody>
        </p:sp>
      </p:grpSp>
      <p:grpSp>
        <p:nvGrpSpPr>
          <p:cNvPr id="28" name="Groupe 27">
            <a:extLst>
              <a:ext uri="{FF2B5EF4-FFF2-40B4-BE49-F238E27FC236}">
                <a16:creationId xmlns:a16="http://schemas.microsoft.com/office/drawing/2014/main" id="{D980BC3F-9E19-4BB9-A07D-6D27A023E04A}"/>
              </a:ext>
            </a:extLst>
          </p:cNvPr>
          <p:cNvGrpSpPr/>
          <p:nvPr/>
        </p:nvGrpSpPr>
        <p:grpSpPr>
          <a:xfrm>
            <a:off x="8254626" y="2651760"/>
            <a:ext cx="3584448" cy="1554480"/>
            <a:chOff x="8254626" y="2651760"/>
            <a:chExt cx="3584448" cy="1554480"/>
          </a:xfrm>
        </p:grpSpPr>
        <p:sp>
          <p:nvSpPr>
            <p:cNvPr id="25" name="Shape 5">
              <a:extLst>
                <a:ext uri="{FF2B5EF4-FFF2-40B4-BE49-F238E27FC236}">
                  <a16:creationId xmlns:a16="http://schemas.microsoft.com/office/drawing/2014/main" id="{74D072CB-1834-4F8A-A3A7-B6CF72EB1E00}"/>
                </a:ext>
              </a:extLst>
            </p:cNvPr>
            <p:cNvSpPr/>
            <p:nvPr/>
          </p:nvSpPr>
          <p:spPr>
            <a:xfrm>
              <a:off x="8254626" y="2651760"/>
              <a:ext cx="3584448" cy="1554480"/>
            </a:xfrm>
            <a:prstGeom prst="roundRect">
              <a:avLst>
                <a:gd name="adj" fmla="val 4706"/>
              </a:avLst>
            </a:prstGeom>
            <a:solidFill>
              <a:srgbClr val="FFFFFF"/>
            </a:solidFill>
            <a:ln w="12700">
              <a:solidFill>
                <a:srgbClr val="D4DDEB"/>
              </a:solidFill>
              <a:prstDash val="solid"/>
            </a:ln>
          </p:spPr>
        </p:sp>
        <p:sp>
          <p:nvSpPr>
            <p:cNvPr id="26" name="Text 7">
              <a:extLst>
                <a:ext uri="{FF2B5EF4-FFF2-40B4-BE49-F238E27FC236}">
                  <a16:creationId xmlns:a16="http://schemas.microsoft.com/office/drawing/2014/main" id="{A128295A-3BC0-4D50-996E-F9813FC15B49}"/>
                </a:ext>
              </a:extLst>
            </p:cNvPr>
            <p:cNvSpPr/>
            <p:nvPr/>
          </p:nvSpPr>
          <p:spPr>
            <a:xfrm>
              <a:off x="8455794" y="2779776"/>
              <a:ext cx="3383280" cy="320040"/>
            </a:xfrm>
            <a:prstGeom prst="rect">
              <a:avLst/>
            </a:prstGeom>
            <a:noFill/>
            <a:ln/>
          </p:spPr>
          <p:txBody>
            <a:bodyPr wrap="square" lIns="127" tIns="127" rIns="127" bIns="127" rtlCol="0" anchor="ctr">
              <a:normAutofit/>
            </a:bodyPr>
            <a:lstStyle/>
            <a:p>
              <a:pPr marL="0" indent="0" algn="l">
                <a:buNone/>
              </a:pPr>
              <a:r>
                <a:rPr lang="fr-FR" sz="1500" b="1" dirty="0">
                  <a:solidFill>
                    <a:srgbClr val="111827"/>
                  </a:solidFill>
                  <a:latin typeface="Arial" panose="020B0604020202020204" pitchFamily="34" charset="0"/>
                  <a:ea typeface="Aptos" pitchFamily="34" charset="-122"/>
                  <a:cs typeface="Arial" panose="020B0604020202020204" pitchFamily="34" charset="0"/>
                </a:rPr>
                <a:t>Décision</a:t>
              </a:r>
              <a:endParaRPr lang="fr-FR" sz="1500" dirty="0">
                <a:latin typeface="Arial" panose="020B0604020202020204" pitchFamily="34" charset="0"/>
                <a:cs typeface="Arial" panose="020B0604020202020204" pitchFamily="34" charset="0"/>
              </a:endParaRPr>
            </a:p>
          </p:txBody>
        </p:sp>
        <p:sp>
          <p:nvSpPr>
            <p:cNvPr id="27" name="Text 8">
              <a:extLst>
                <a:ext uri="{FF2B5EF4-FFF2-40B4-BE49-F238E27FC236}">
                  <a16:creationId xmlns:a16="http://schemas.microsoft.com/office/drawing/2014/main" id="{F890A05F-9B58-44F4-BEC1-604F687CCDC2}"/>
                </a:ext>
              </a:extLst>
            </p:cNvPr>
            <p:cNvSpPr/>
            <p:nvPr/>
          </p:nvSpPr>
          <p:spPr>
            <a:xfrm>
              <a:off x="8455794" y="3163824"/>
              <a:ext cx="3383280" cy="932688"/>
            </a:xfrm>
            <a:prstGeom prst="rect">
              <a:avLst/>
            </a:prstGeom>
            <a:noFill/>
            <a:ln/>
          </p:spPr>
          <p:txBody>
            <a:bodyPr wrap="square" lIns="381" tIns="381" rIns="381" bIns="381" rtlCol="0" anchor="t">
              <a:normAutofit/>
            </a:bodyPr>
            <a:lstStyle/>
            <a:p>
              <a:pPr marL="0" indent="0" algn="l">
                <a:buNone/>
              </a:pPr>
              <a:r>
                <a:rPr lang="fr-FR" sz="1400" dirty="0">
                  <a:solidFill>
                    <a:srgbClr val="111827"/>
                  </a:solidFill>
                  <a:latin typeface="Arial" panose="020B0604020202020204" pitchFamily="34" charset="0"/>
                  <a:ea typeface="Aptos" pitchFamily="34" charset="-122"/>
                  <a:cs typeface="Arial" panose="020B0604020202020204" pitchFamily="34" charset="0"/>
                </a:rPr>
                <a:t>xxx</a:t>
              </a:r>
              <a:endParaRPr lang="fr-FR" sz="1400"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433813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a:extLst>
              <a:ext uri="{FF2B5EF4-FFF2-40B4-BE49-F238E27FC236}">
                <a16:creationId xmlns:a16="http://schemas.microsoft.com/office/drawing/2014/main" id="{35FD6203-34B7-4558-B51F-3BEB727B1709}"/>
              </a:ext>
            </a:extLst>
          </p:cNvPr>
          <p:cNvGrpSpPr/>
          <p:nvPr/>
        </p:nvGrpSpPr>
        <p:grpSpPr>
          <a:xfrm>
            <a:off x="1299882" y="128528"/>
            <a:ext cx="9000000" cy="484400"/>
            <a:chOff x="1299882" y="1091055"/>
            <a:chExt cx="9000000" cy="484400"/>
          </a:xfrm>
        </p:grpSpPr>
        <p:sp>
          <p:nvSpPr>
            <p:cNvPr id="5" name="Text 2">
              <a:extLst>
                <a:ext uri="{FF2B5EF4-FFF2-40B4-BE49-F238E27FC236}">
                  <a16:creationId xmlns:a16="http://schemas.microsoft.com/office/drawing/2014/main" id="{FF125BBA-C16F-49B4-87F8-5319AB2703FD}"/>
                </a:ext>
              </a:extLst>
            </p:cNvPr>
            <p:cNvSpPr/>
            <p:nvPr/>
          </p:nvSpPr>
          <p:spPr>
            <a:xfrm>
              <a:off x="1299882" y="1091055"/>
              <a:ext cx="9000000" cy="438912"/>
            </a:xfrm>
            <a:prstGeom prst="rect">
              <a:avLst/>
            </a:prstGeom>
            <a:noFill/>
            <a:ln/>
          </p:spPr>
          <p:txBody>
            <a:bodyPr wrap="square" lIns="254" tIns="254" rIns="254" bIns="254" rtlCol="0" anchor="ctr">
              <a:normAutofit/>
            </a:bodyPr>
            <a:lstStyle/>
            <a:p>
              <a:pPr marL="0" indent="0" algn="ctr">
                <a:buNone/>
              </a:pPr>
              <a:r>
                <a:rPr lang="fr-FR" sz="2500" b="1" dirty="0">
                  <a:solidFill>
                    <a:srgbClr val="111827"/>
                  </a:solidFill>
                  <a:latin typeface="Arial" panose="020B0604020202020204" pitchFamily="34" charset="0"/>
                  <a:ea typeface="Aptos Display" pitchFamily="34" charset="-122"/>
                  <a:cs typeface="Arial" panose="020B0604020202020204" pitchFamily="34" charset="0"/>
                </a:rPr>
                <a:t>Système</a:t>
              </a:r>
              <a:endParaRPr lang="fr-FR" sz="2500" dirty="0">
                <a:latin typeface="Arial" panose="020B0604020202020204" pitchFamily="34" charset="0"/>
                <a:cs typeface="Arial" panose="020B0604020202020204" pitchFamily="34" charset="0"/>
              </a:endParaRPr>
            </a:p>
          </p:txBody>
        </p:sp>
        <p:sp>
          <p:nvSpPr>
            <p:cNvPr id="6" name="Shape 10">
              <a:extLst>
                <a:ext uri="{FF2B5EF4-FFF2-40B4-BE49-F238E27FC236}">
                  <a16:creationId xmlns:a16="http://schemas.microsoft.com/office/drawing/2014/main" id="{2F91BD5E-09C7-47F1-A27A-7E9FFFC78D54}"/>
                </a:ext>
              </a:extLst>
            </p:cNvPr>
            <p:cNvSpPr/>
            <p:nvPr/>
          </p:nvSpPr>
          <p:spPr>
            <a:xfrm>
              <a:off x="1299882" y="1503455"/>
              <a:ext cx="9000000" cy="72000"/>
            </a:xfrm>
            <a:prstGeom prst="rect">
              <a:avLst/>
            </a:prstGeom>
            <a:solidFill>
              <a:schemeClr val="bg1">
                <a:lumMod val="75000"/>
              </a:schemeClr>
            </a:solidFill>
            <a:ln w="12700">
              <a:solidFill>
                <a:schemeClr val="bg1">
                  <a:lumMod val="75000"/>
                </a:schemeClr>
              </a:solidFill>
              <a:prstDash val="solid"/>
            </a:ln>
          </p:spPr>
        </p:sp>
      </p:grpSp>
      <p:grpSp>
        <p:nvGrpSpPr>
          <p:cNvPr id="7" name="Groupe 6">
            <a:extLst>
              <a:ext uri="{FF2B5EF4-FFF2-40B4-BE49-F238E27FC236}">
                <a16:creationId xmlns:a16="http://schemas.microsoft.com/office/drawing/2014/main" id="{1468F699-BAF1-4510-A6B9-54B3DE6C1C6A}"/>
              </a:ext>
            </a:extLst>
          </p:cNvPr>
          <p:cNvGrpSpPr/>
          <p:nvPr/>
        </p:nvGrpSpPr>
        <p:grpSpPr>
          <a:xfrm>
            <a:off x="683394" y="834309"/>
            <a:ext cx="10651316" cy="540000"/>
            <a:chOff x="683394" y="1101737"/>
            <a:chExt cx="10651316" cy="540000"/>
          </a:xfrm>
        </p:grpSpPr>
        <p:sp>
          <p:nvSpPr>
            <p:cNvPr id="8" name="Shape 5">
              <a:extLst>
                <a:ext uri="{FF2B5EF4-FFF2-40B4-BE49-F238E27FC236}">
                  <a16:creationId xmlns:a16="http://schemas.microsoft.com/office/drawing/2014/main" id="{E0A0CBEA-3548-41FF-AD5D-8C3698FED70F}"/>
                </a:ext>
              </a:extLst>
            </p:cNvPr>
            <p:cNvSpPr/>
            <p:nvPr/>
          </p:nvSpPr>
          <p:spPr>
            <a:xfrm>
              <a:off x="683394" y="1101737"/>
              <a:ext cx="10651316" cy="539560"/>
            </a:xfrm>
            <a:prstGeom prst="roundRect">
              <a:avLst>
                <a:gd name="adj" fmla="val 5926"/>
              </a:avLst>
            </a:prstGeom>
            <a:solidFill>
              <a:srgbClr val="FFFFFF"/>
            </a:solidFill>
            <a:ln w="12700">
              <a:solidFill>
                <a:srgbClr val="D4DDEB"/>
              </a:solidFill>
              <a:prstDash val="solid"/>
            </a:ln>
          </p:spPr>
        </p:sp>
        <p:sp>
          <p:nvSpPr>
            <p:cNvPr id="9" name="Shape 6">
              <a:extLst>
                <a:ext uri="{FF2B5EF4-FFF2-40B4-BE49-F238E27FC236}">
                  <a16:creationId xmlns:a16="http://schemas.microsoft.com/office/drawing/2014/main" id="{0EA919F6-C225-4714-8378-E23C27571CDB}"/>
                </a:ext>
              </a:extLst>
            </p:cNvPr>
            <p:cNvSpPr/>
            <p:nvPr/>
          </p:nvSpPr>
          <p:spPr>
            <a:xfrm>
              <a:off x="683394" y="1101737"/>
              <a:ext cx="73152" cy="540000"/>
            </a:xfrm>
            <a:prstGeom prst="rect">
              <a:avLst/>
            </a:prstGeom>
            <a:solidFill>
              <a:srgbClr val="00B050"/>
            </a:solidFill>
            <a:ln w="12700">
              <a:solidFill>
                <a:srgbClr val="00B050"/>
              </a:solidFill>
              <a:prstDash val="solid"/>
            </a:ln>
          </p:spPr>
        </p:sp>
        <p:sp>
          <p:nvSpPr>
            <p:cNvPr id="10" name="Text 7">
              <a:extLst>
                <a:ext uri="{FF2B5EF4-FFF2-40B4-BE49-F238E27FC236}">
                  <a16:creationId xmlns:a16="http://schemas.microsoft.com/office/drawing/2014/main" id="{380DCBEF-F520-4CEC-943B-7054BA215244}"/>
                </a:ext>
              </a:extLst>
            </p:cNvPr>
            <p:cNvSpPr/>
            <p:nvPr/>
          </p:nvSpPr>
          <p:spPr>
            <a:xfrm>
              <a:off x="884562" y="1229753"/>
              <a:ext cx="4892040" cy="320040"/>
            </a:xfrm>
            <a:prstGeom prst="rect">
              <a:avLst/>
            </a:prstGeom>
            <a:noFill/>
            <a:ln/>
          </p:spPr>
          <p:txBody>
            <a:bodyPr wrap="square" lIns="127" tIns="127" rIns="127" bIns="127" rtlCol="0" anchor="ctr">
              <a:normAutofit/>
            </a:bodyPr>
            <a:lstStyle/>
            <a:p>
              <a:pPr marL="0" indent="0" algn="l">
                <a:buNone/>
              </a:pPr>
              <a:r>
                <a:rPr lang="fr-FR" sz="1600" b="1" dirty="0">
                  <a:solidFill>
                    <a:srgbClr val="111827"/>
                  </a:solidFill>
                  <a:latin typeface="Arial" panose="020B0604020202020204" pitchFamily="34" charset="0"/>
                  <a:ea typeface="Aptos" pitchFamily="34" charset="-122"/>
                  <a:cs typeface="Arial" panose="020B0604020202020204" pitchFamily="34" charset="0"/>
                </a:rPr>
                <a:t>2 · Exploitation pédagogique</a:t>
              </a:r>
              <a:endParaRPr lang="fr-FR" sz="1600" dirty="0">
                <a:latin typeface="Arial" panose="020B0604020202020204" pitchFamily="34" charset="0"/>
                <a:cs typeface="Arial" panose="020B0604020202020204" pitchFamily="34" charset="0"/>
              </a:endParaRPr>
            </a:p>
          </p:txBody>
        </p:sp>
      </p:grpSp>
      <p:sp>
        <p:nvSpPr>
          <p:cNvPr id="12" name="Shape 5">
            <a:extLst>
              <a:ext uri="{FF2B5EF4-FFF2-40B4-BE49-F238E27FC236}">
                <a16:creationId xmlns:a16="http://schemas.microsoft.com/office/drawing/2014/main" id="{89F5F4EB-675E-405F-9A61-4B44F55866CE}"/>
              </a:ext>
            </a:extLst>
          </p:cNvPr>
          <p:cNvSpPr/>
          <p:nvPr/>
        </p:nvSpPr>
        <p:spPr>
          <a:xfrm>
            <a:off x="756546" y="2028524"/>
            <a:ext cx="5029200" cy="1234440"/>
          </a:xfrm>
          <a:prstGeom prst="roundRect">
            <a:avLst>
              <a:gd name="adj" fmla="val 5926"/>
            </a:avLst>
          </a:prstGeom>
          <a:solidFill>
            <a:srgbClr val="FFFFFF"/>
          </a:solidFill>
          <a:ln w="12700">
            <a:solidFill>
              <a:srgbClr val="D4DDEB"/>
            </a:solidFill>
            <a:prstDash val="solid"/>
          </a:ln>
        </p:spPr>
      </p:sp>
      <p:sp>
        <p:nvSpPr>
          <p:cNvPr id="13" name="Shape 6">
            <a:extLst>
              <a:ext uri="{FF2B5EF4-FFF2-40B4-BE49-F238E27FC236}">
                <a16:creationId xmlns:a16="http://schemas.microsoft.com/office/drawing/2014/main" id="{692AEC24-C24F-4F85-8477-C0178361B921}"/>
              </a:ext>
            </a:extLst>
          </p:cNvPr>
          <p:cNvSpPr/>
          <p:nvPr/>
        </p:nvSpPr>
        <p:spPr>
          <a:xfrm>
            <a:off x="756546" y="2028524"/>
            <a:ext cx="36000" cy="1234440"/>
          </a:xfrm>
          <a:custGeom>
            <a:avLst/>
            <a:gdLst>
              <a:gd name="connsiteX0" fmla="*/ 0 w 36000"/>
              <a:gd name="connsiteY0" fmla="*/ 0 h 1234440"/>
              <a:gd name="connsiteX1" fmla="*/ 36000 w 36000"/>
              <a:gd name="connsiteY1" fmla="*/ 0 h 1234440"/>
              <a:gd name="connsiteX2" fmla="*/ 36000 w 36000"/>
              <a:gd name="connsiteY2" fmla="*/ 386791 h 1234440"/>
              <a:gd name="connsiteX3" fmla="*/ 36000 w 36000"/>
              <a:gd name="connsiteY3" fmla="*/ 785927 h 1234440"/>
              <a:gd name="connsiteX4" fmla="*/ 36000 w 36000"/>
              <a:gd name="connsiteY4" fmla="*/ 1234440 h 1234440"/>
              <a:gd name="connsiteX5" fmla="*/ 0 w 36000"/>
              <a:gd name="connsiteY5" fmla="*/ 1234440 h 1234440"/>
              <a:gd name="connsiteX6" fmla="*/ 0 w 36000"/>
              <a:gd name="connsiteY6" fmla="*/ 798271 h 1234440"/>
              <a:gd name="connsiteX7" fmla="*/ 0 w 36000"/>
              <a:gd name="connsiteY7" fmla="*/ 411480 h 1234440"/>
              <a:gd name="connsiteX8" fmla="*/ 0 w 36000"/>
              <a:gd name="connsiteY8" fmla="*/ 0 h 1234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000" h="1234440" fill="none" extrusionOk="0">
                <a:moveTo>
                  <a:pt x="0" y="0"/>
                </a:moveTo>
                <a:cubicBezTo>
                  <a:pt x="16774" y="-2851"/>
                  <a:pt x="19046" y="1762"/>
                  <a:pt x="36000" y="0"/>
                </a:cubicBezTo>
                <a:cubicBezTo>
                  <a:pt x="66731" y="156604"/>
                  <a:pt x="-4609" y="248042"/>
                  <a:pt x="36000" y="386791"/>
                </a:cubicBezTo>
                <a:cubicBezTo>
                  <a:pt x="76609" y="525540"/>
                  <a:pt x="21121" y="686611"/>
                  <a:pt x="36000" y="785927"/>
                </a:cubicBezTo>
                <a:cubicBezTo>
                  <a:pt x="50879" y="885243"/>
                  <a:pt x="17244" y="1082700"/>
                  <a:pt x="36000" y="1234440"/>
                </a:cubicBezTo>
                <a:cubicBezTo>
                  <a:pt x="18487" y="1235013"/>
                  <a:pt x="8799" y="1233331"/>
                  <a:pt x="0" y="1234440"/>
                </a:cubicBezTo>
                <a:cubicBezTo>
                  <a:pt x="-52209" y="1045123"/>
                  <a:pt x="28726" y="961367"/>
                  <a:pt x="0" y="798271"/>
                </a:cubicBezTo>
                <a:cubicBezTo>
                  <a:pt x="-28726" y="635175"/>
                  <a:pt x="22879" y="497480"/>
                  <a:pt x="0" y="411480"/>
                </a:cubicBezTo>
                <a:cubicBezTo>
                  <a:pt x="-22879" y="325480"/>
                  <a:pt x="1744" y="196668"/>
                  <a:pt x="0" y="0"/>
                </a:cubicBezTo>
                <a:close/>
              </a:path>
              <a:path w="36000" h="1234440" stroke="0" extrusionOk="0">
                <a:moveTo>
                  <a:pt x="0" y="0"/>
                </a:moveTo>
                <a:cubicBezTo>
                  <a:pt x="11897" y="-4024"/>
                  <a:pt x="20921" y="408"/>
                  <a:pt x="36000" y="0"/>
                </a:cubicBezTo>
                <a:cubicBezTo>
                  <a:pt x="78881" y="139899"/>
                  <a:pt x="34704" y="218821"/>
                  <a:pt x="36000" y="386791"/>
                </a:cubicBezTo>
                <a:cubicBezTo>
                  <a:pt x="37296" y="554761"/>
                  <a:pt x="29112" y="664712"/>
                  <a:pt x="36000" y="822960"/>
                </a:cubicBezTo>
                <a:cubicBezTo>
                  <a:pt x="42888" y="981208"/>
                  <a:pt x="16219" y="1143613"/>
                  <a:pt x="36000" y="1234440"/>
                </a:cubicBezTo>
                <a:cubicBezTo>
                  <a:pt x="18593" y="1237118"/>
                  <a:pt x="15924" y="1231200"/>
                  <a:pt x="0" y="1234440"/>
                </a:cubicBezTo>
                <a:cubicBezTo>
                  <a:pt x="-24562" y="1091301"/>
                  <a:pt x="48282" y="1018264"/>
                  <a:pt x="0" y="810616"/>
                </a:cubicBezTo>
                <a:cubicBezTo>
                  <a:pt x="-48282" y="602968"/>
                  <a:pt x="14676" y="614838"/>
                  <a:pt x="0" y="423824"/>
                </a:cubicBezTo>
                <a:cubicBezTo>
                  <a:pt x="-14676" y="232810"/>
                  <a:pt x="17703" y="86699"/>
                  <a:pt x="0" y="0"/>
                </a:cubicBezTo>
                <a:close/>
              </a:path>
            </a:pathLst>
          </a:custGeom>
          <a:solidFill>
            <a:srgbClr val="2F5F98"/>
          </a:solidFill>
          <a:ln w="12700">
            <a:noFill/>
            <a:prstDash val="solid"/>
            <a:extLst>
              <a:ext uri="{C807C97D-BFC1-408E-A445-0C87EB9F89A2}">
                <ask:lineSketchStyleProps xmlns:ask="http://schemas.microsoft.com/office/drawing/2018/sketchyshapes" sd="3222301162">
                  <a:prstGeom prst="rect">
                    <a:avLst/>
                  </a:prstGeom>
                  <ask:type>
                    <ask:lineSketchScribble/>
                  </ask:type>
                </ask:lineSketchStyleProps>
              </a:ext>
            </a:extLst>
          </a:ln>
        </p:spPr>
      </p:sp>
      <p:sp>
        <p:nvSpPr>
          <p:cNvPr id="14" name="Text 7">
            <a:extLst>
              <a:ext uri="{FF2B5EF4-FFF2-40B4-BE49-F238E27FC236}">
                <a16:creationId xmlns:a16="http://schemas.microsoft.com/office/drawing/2014/main" id="{C68C0735-3C59-4284-8F34-0186FA796CE2}"/>
              </a:ext>
            </a:extLst>
          </p:cNvPr>
          <p:cNvSpPr/>
          <p:nvPr/>
        </p:nvSpPr>
        <p:spPr>
          <a:xfrm>
            <a:off x="957714" y="2156540"/>
            <a:ext cx="4709160" cy="320040"/>
          </a:xfrm>
          <a:prstGeom prst="rect">
            <a:avLst/>
          </a:prstGeom>
          <a:noFill/>
          <a:ln/>
        </p:spPr>
        <p:txBody>
          <a:bodyPr wrap="square" lIns="127" tIns="127" rIns="127" bIns="127" rtlCol="0" anchor="ctr">
            <a:normAutofit/>
          </a:bodyPr>
          <a:lstStyle/>
          <a:p>
            <a:pPr marL="0" indent="0" algn="l">
              <a:buNone/>
            </a:pPr>
            <a:r>
              <a:rPr lang="fr-FR" sz="1400" b="1" dirty="0">
                <a:solidFill>
                  <a:srgbClr val="111827"/>
                </a:solidFill>
                <a:latin typeface="Aptos" pitchFamily="34" charset="0"/>
                <a:ea typeface="Aptos" pitchFamily="34" charset="-122"/>
                <a:cs typeface="Aptos" pitchFamily="34" charset="-120"/>
              </a:rPr>
              <a:t>Niveau choisi</a:t>
            </a:r>
            <a:endParaRPr lang="fr-FR" sz="1400" dirty="0"/>
          </a:p>
        </p:txBody>
      </p:sp>
      <p:sp>
        <p:nvSpPr>
          <p:cNvPr id="15" name="Text 8">
            <a:extLst>
              <a:ext uri="{FF2B5EF4-FFF2-40B4-BE49-F238E27FC236}">
                <a16:creationId xmlns:a16="http://schemas.microsoft.com/office/drawing/2014/main" id="{6A9E0DF0-2523-4EC4-ACCB-33D9CD8B48B5}"/>
              </a:ext>
            </a:extLst>
          </p:cNvPr>
          <p:cNvSpPr/>
          <p:nvPr/>
        </p:nvSpPr>
        <p:spPr>
          <a:xfrm>
            <a:off x="957714" y="2540588"/>
            <a:ext cx="4709160" cy="612648"/>
          </a:xfrm>
          <a:prstGeom prst="rect">
            <a:avLst/>
          </a:prstGeom>
          <a:noFill/>
          <a:ln/>
        </p:spPr>
        <p:txBody>
          <a:bodyPr wrap="square" lIns="381" tIns="381" rIns="381" bIns="381" rtlCol="0" anchor="t">
            <a:noAutofit/>
          </a:bodyPr>
          <a:lstStyle/>
          <a:p>
            <a:pPr marL="0" indent="0" algn="l">
              <a:buNone/>
            </a:pPr>
            <a:r>
              <a:rPr lang="fr-FR" sz="1400" dirty="0">
                <a:solidFill>
                  <a:srgbClr val="111827"/>
                </a:solidFill>
                <a:latin typeface="Aptos" pitchFamily="34" charset="0"/>
                <a:ea typeface="Aptos" pitchFamily="34" charset="-122"/>
                <a:cs typeface="Aptos" pitchFamily="34" charset="-120"/>
              </a:rPr>
              <a:t>CPGE PTSI — fin de premier semestre / début second semestre. Variante possible : PT deuxième année pour approfondir la commande numérique.</a:t>
            </a:r>
            <a:endParaRPr lang="fr-FR" sz="1400" dirty="0"/>
          </a:p>
        </p:txBody>
      </p:sp>
      <p:sp>
        <p:nvSpPr>
          <p:cNvPr id="16" name="Shape 9">
            <a:extLst>
              <a:ext uri="{FF2B5EF4-FFF2-40B4-BE49-F238E27FC236}">
                <a16:creationId xmlns:a16="http://schemas.microsoft.com/office/drawing/2014/main" id="{A06605E1-C117-40FF-91D7-A476A1361908}"/>
              </a:ext>
            </a:extLst>
          </p:cNvPr>
          <p:cNvSpPr/>
          <p:nvPr/>
        </p:nvSpPr>
        <p:spPr>
          <a:xfrm>
            <a:off x="756546" y="4377088"/>
            <a:ext cx="5029200" cy="1234440"/>
          </a:xfrm>
          <a:prstGeom prst="roundRect">
            <a:avLst>
              <a:gd name="adj" fmla="val 5926"/>
            </a:avLst>
          </a:prstGeom>
          <a:solidFill>
            <a:srgbClr val="FFFFFF"/>
          </a:solidFill>
          <a:ln w="12700">
            <a:solidFill>
              <a:srgbClr val="D4DDEB"/>
            </a:solidFill>
            <a:prstDash val="solid"/>
          </a:ln>
        </p:spPr>
      </p:sp>
      <p:sp>
        <p:nvSpPr>
          <p:cNvPr id="17" name="Shape 10">
            <a:extLst>
              <a:ext uri="{FF2B5EF4-FFF2-40B4-BE49-F238E27FC236}">
                <a16:creationId xmlns:a16="http://schemas.microsoft.com/office/drawing/2014/main" id="{4207A39A-95C0-4DDB-A3AF-0EF3910BC81E}"/>
              </a:ext>
            </a:extLst>
          </p:cNvPr>
          <p:cNvSpPr/>
          <p:nvPr/>
        </p:nvSpPr>
        <p:spPr>
          <a:xfrm>
            <a:off x="756546" y="4377088"/>
            <a:ext cx="36000" cy="1234440"/>
          </a:xfrm>
          <a:custGeom>
            <a:avLst/>
            <a:gdLst>
              <a:gd name="connsiteX0" fmla="*/ 0 w 36000"/>
              <a:gd name="connsiteY0" fmla="*/ 0 h 1234440"/>
              <a:gd name="connsiteX1" fmla="*/ 36000 w 36000"/>
              <a:gd name="connsiteY1" fmla="*/ 0 h 1234440"/>
              <a:gd name="connsiteX2" fmla="*/ 36000 w 36000"/>
              <a:gd name="connsiteY2" fmla="*/ 411480 h 1234440"/>
              <a:gd name="connsiteX3" fmla="*/ 36000 w 36000"/>
              <a:gd name="connsiteY3" fmla="*/ 798271 h 1234440"/>
              <a:gd name="connsiteX4" fmla="*/ 36000 w 36000"/>
              <a:gd name="connsiteY4" fmla="*/ 1234440 h 1234440"/>
              <a:gd name="connsiteX5" fmla="*/ 0 w 36000"/>
              <a:gd name="connsiteY5" fmla="*/ 1234440 h 1234440"/>
              <a:gd name="connsiteX6" fmla="*/ 0 w 36000"/>
              <a:gd name="connsiteY6" fmla="*/ 822960 h 1234440"/>
              <a:gd name="connsiteX7" fmla="*/ 0 w 36000"/>
              <a:gd name="connsiteY7" fmla="*/ 448513 h 1234440"/>
              <a:gd name="connsiteX8" fmla="*/ 0 w 36000"/>
              <a:gd name="connsiteY8" fmla="*/ 0 h 1234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000" h="1234440" fill="none" extrusionOk="0">
                <a:moveTo>
                  <a:pt x="0" y="0"/>
                </a:moveTo>
                <a:cubicBezTo>
                  <a:pt x="7512" y="-1607"/>
                  <a:pt x="19703" y="1360"/>
                  <a:pt x="36000" y="0"/>
                </a:cubicBezTo>
                <a:cubicBezTo>
                  <a:pt x="37062" y="83508"/>
                  <a:pt x="-9248" y="302833"/>
                  <a:pt x="36000" y="411480"/>
                </a:cubicBezTo>
                <a:cubicBezTo>
                  <a:pt x="81248" y="520127"/>
                  <a:pt x="19473" y="660574"/>
                  <a:pt x="36000" y="798271"/>
                </a:cubicBezTo>
                <a:cubicBezTo>
                  <a:pt x="52527" y="935968"/>
                  <a:pt x="25961" y="1045732"/>
                  <a:pt x="36000" y="1234440"/>
                </a:cubicBezTo>
                <a:cubicBezTo>
                  <a:pt x="25911" y="1235657"/>
                  <a:pt x="11732" y="1233940"/>
                  <a:pt x="0" y="1234440"/>
                </a:cubicBezTo>
                <a:cubicBezTo>
                  <a:pt x="-36301" y="1075707"/>
                  <a:pt x="48487" y="909165"/>
                  <a:pt x="0" y="822960"/>
                </a:cubicBezTo>
                <a:cubicBezTo>
                  <a:pt x="-48487" y="736755"/>
                  <a:pt x="1633" y="595896"/>
                  <a:pt x="0" y="448513"/>
                </a:cubicBezTo>
                <a:cubicBezTo>
                  <a:pt x="-1633" y="301130"/>
                  <a:pt x="12726" y="161296"/>
                  <a:pt x="0" y="0"/>
                </a:cubicBezTo>
                <a:close/>
              </a:path>
              <a:path w="36000" h="1234440" stroke="0" extrusionOk="0">
                <a:moveTo>
                  <a:pt x="0" y="0"/>
                </a:moveTo>
                <a:cubicBezTo>
                  <a:pt x="8905" y="-435"/>
                  <a:pt x="27560" y="423"/>
                  <a:pt x="36000" y="0"/>
                </a:cubicBezTo>
                <a:cubicBezTo>
                  <a:pt x="73673" y="186404"/>
                  <a:pt x="-7248" y="258009"/>
                  <a:pt x="36000" y="436169"/>
                </a:cubicBezTo>
                <a:cubicBezTo>
                  <a:pt x="79248" y="614329"/>
                  <a:pt x="16274" y="678576"/>
                  <a:pt x="36000" y="822960"/>
                </a:cubicBezTo>
                <a:cubicBezTo>
                  <a:pt x="55726" y="967344"/>
                  <a:pt x="9561" y="1109778"/>
                  <a:pt x="36000" y="1234440"/>
                </a:cubicBezTo>
                <a:cubicBezTo>
                  <a:pt x="25528" y="1235455"/>
                  <a:pt x="12250" y="1232979"/>
                  <a:pt x="0" y="1234440"/>
                </a:cubicBezTo>
                <a:cubicBezTo>
                  <a:pt x="-43164" y="1055699"/>
                  <a:pt x="34887" y="970997"/>
                  <a:pt x="0" y="859993"/>
                </a:cubicBezTo>
                <a:cubicBezTo>
                  <a:pt x="-34887" y="748989"/>
                  <a:pt x="417" y="598613"/>
                  <a:pt x="0" y="473202"/>
                </a:cubicBezTo>
                <a:cubicBezTo>
                  <a:pt x="-417" y="347791"/>
                  <a:pt x="12391" y="115392"/>
                  <a:pt x="0" y="0"/>
                </a:cubicBezTo>
                <a:close/>
              </a:path>
            </a:pathLst>
          </a:custGeom>
          <a:solidFill>
            <a:srgbClr val="2A9D8F"/>
          </a:solidFill>
          <a:ln w="12700">
            <a:noFill/>
            <a:prstDash val="solid"/>
            <a:extLst>
              <a:ext uri="{C807C97D-BFC1-408E-A445-0C87EB9F89A2}">
                <ask:lineSketchStyleProps xmlns:ask="http://schemas.microsoft.com/office/drawing/2018/sketchyshapes" sd="4287790069">
                  <a:prstGeom prst="rect">
                    <a:avLst/>
                  </a:prstGeom>
                  <ask:type>
                    <ask:lineSketchScribble/>
                  </ask:type>
                </ask:lineSketchStyleProps>
              </a:ext>
            </a:extLst>
          </a:ln>
        </p:spPr>
      </p:sp>
      <p:sp>
        <p:nvSpPr>
          <p:cNvPr id="18" name="Text 11">
            <a:extLst>
              <a:ext uri="{FF2B5EF4-FFF2-40B4-BE49-F238E27FC236}">
                <a16:creationId xmlns:a16="http://schemas.microsoft.com/office/drawing/2014/main" id="{D8D86B45-81DD-4701-9C25-5D7F09822361}"/>
              </a:ext>
            </a:extLst>
          </p:cNvPr>
          <p:cNvSpPr/>
          <p:nvPr/>
        </p:nvSpPr>
        <p:spPr>
          <a:xfrm>
            <a:off x="957714" y="4505104"/>
            <a:ext cx="4709160" cy="320040"/>
          </a:xfrm>
          <a:prstGeom prst="rect">
            <a:avLst/>
          </a:prstGeom>
          <a:noFill/>
          <a:ln/>
        </p:spPr>
        <p:txBody>
          <a:bodyPr wrap="square" lIns="127" tIns="127" rIns="127" bIns="127" rtlCol="0" anchor="ctr">
            <a:normAutofit/>
          </a:bodyPr>
          <a:lstStyle/>
          <a:p>
            <a:pPr marL="0" indent="0" algn="l">
              <a:buNone/>
            </a:pPr>
            <a:r>
              <a:rPr lang="fr-FR" sz="1400" b="1">
                <a:solidFill>
                  <a:srgbClr val="111827"/>
                </a:solidFill>
                <a:latin typeface="Aptos" pitchFamily="34" charset="0"/>
                <a:ea typeface="Aptos" pitchFamily="34" charset="-122"/>
                <a:cs typeface="Aptos" pitchFamily="34" charset="-120"/>
              </a:rPr>
              <a:t>Pré-requis</a:t>
            </a:r>
            <a:endParaRPr lang="fr-FR" sz="1400"/>
          </a:p>
        </p:txBody>
      </p:sp>
      <p:sp>
        <p:nvSpPr>
          <p:cNvPr id="19" name="Text 12">
            <a:extLst>
              <a:ext uri="{FF2B5EF4-FFF2-40B4-BE49-F238E27FC236}">
                <a16:creationId xmlns:a16="http://schemas.microsoft.com/office/drawing/2014/main" id="{17C4D04C-828F-433F-A92F-B21959A3E892}"/>
              </a:ext>
            </a:extLst>
          </p:cNvPr>
          <p:cNvSpPr/>
          <p:nvPr/>
        </p:nvSpPr>
        <p:spPr>
          <a:xfrm>
            <a:off x="957714" y="4889152"/>
            <a:ext cx="4709160" cy="612648"/>
          </a:xfrm>
          <a:prstGeom prst="rect">
            <a:avLst/>
          </a:prstGeom>
          <a:noFill/>
          <a:ln/>
        </p:spPr>
        <p:txBody>
          <a:bodyPr wrap="square" lIns="381" tIns="381" rIns="381" bIns="381" rtlCol="0" anchor="t">
            <a:noAutofit/>
          </a:bodyPr>
          <a:lstStyle/>
          <a:p>
            <a:pPr marL="0" indent="0" algn="l">
              <a:buNone/>
            </a:pPr>
            <a:r>
              <a:rPr lang="fr-FR" sz="1400">
                <a:solidFill>
                  <a:srgbClr val="111827"/>
                </a:solidFill>
                <a:latin typeface="Aptos" pitchFamily="34" charset="0"/>
                <a:ea typeface="Aptos" pitchFamily="34" charset="-122"/>
                <a:cs typeface="Aptos" pitchFamily="34" charset="-120"/>
              </a:rPr>
              <a:t>Chaînes d’énergie et d’information ; schéma-bloc ; systèmes du 1er et 2e ordre ; réponse temporelle ; début de lecture fréquentielle.</a:t>
            </a:r>
            <a:endParaRPr lang="fr-FR" sz="1400"/>
          </a:p>
        </p:txBody>
      </p:sp>
      <p:sp>
        <p:nvSpPr>
          <p:cNvPr id="20" name="Shape 13">
            <a:extLst>
              <a:ext uri="{FF2B5EF4-FFF2-40B4-BE49-F238E27FC236}">
                <a16:creationId xmlns:a16="http://schemas.microsoft.com/office/drawing/2014/main" id="{A77FB976-D430-451C-BB3B-25AC615DECE5}"/>
              </a:ext>
            </a:extLst>
          </p:cNvPr>
          <p:cNvSpPr/>
          <p:nvPr/>
        </p:nvSpPr>
        <p:spPr>
          <a:xfrm>
            <a:off x="6242946" y="2028524"/>
            <a:ext cx="5303520" cy="1234440"/>
          </a:xfrm>
          <a:prstGeom prst="roundRect">
            <a:avLst>
              <a:gd name="adj" fmla="val 5926"/>
            </a:avLst>
          </a:prstGeom>
          <a:solidFill>
            <a:srgbClr val="FFFFFF"/>
          </a:solidFill>
          <a:ln w="12700">
            <a:solidFill>
              <a:srgbClr val="D4DDEB"/>
            </a:solidFill>
            <a:prstDash val="solid"/>
          </a:ln>
        </p:spPr>
      </p:sp>
      <p:sp>
        <p:nvSpPr>
          <p:cNvPr id="21" name="Shape 14">
            <a:extLst>
              <a:ext uri="{FF2B5EF4-FFF2-40B4-BE49-F238E27FC236}">
                <a16:creationId xmlns:a16="http://schemas.microsoft.com/office/drawing/2014/main" id="{F6743DCA-18E1-4971-BA25-D8EC818557F5}"/>
              </a:ext>
            </a:extLst>
          </p:cNvPr>
          <p:cNvSpPr/>
          <p:nvPr/>
        </p:nvSpPr>
        <p:spPr>
          <a:xfrm>
            <a:off x="6242946" y="2028524"/>
            <a:ext cx="36000" cy="1234440"/>
          </a:xfrm>
          <a:custGeom>
            <a:avLst/>
            <a:gdLst>
              <a:gd name="connsiteX0" fmla="*/ 0 w 36000"/>
              <a:gd name="connsiteY0" fmla="*/ 0 h 1234440"/>
              <a:gd name="connsiteX1" fmla="*/ 36000 w 36000"/>
              <a:gd name="connsiteY1" fmla="*/ 0 h 1234440"/>
              <a:gd name="connsiteX2" fmla="*/ 36000 w 36000"/>
              <a:gd name="connsiteY2" fmla="*/ 436169 h 1234440"/>
              <a:gd name="connsiteX3" fmla="*/ 36000 w 36000"/>
              <a:gd name="connsiteY3" fmla="*/ 822960 h 1234440"/>
              <a:gd name="connsiteX4" fmla="*/ 36000 w 36000"/>
              <a:gd name="connsiteY4" fmla="*/ 1234440 h 1234440"/>
              <a:gd name="connsiteX5" fmla="*/ 0 w 36000"/>
              <a:gd name="connsiteY5" fmla="*/ 1234440 h 1234440"/>
              <a:gd name="connsiteX6" fmla="*/ 0 w 36000"/>
              <a:gd name="connsiteY6" fmla="*/ 835304 h 1234440"/>
              <a:gd name="connsiteX7" fmla="*/ 0 w 36000"/>
              <a:gd name="connsiteY7" fmla="*/ 399136 h 1234440"/>
              <a:gd name="connsiteX8" fmla="*/ 0 w 36000"/>
              <a:gd name="connsiteY8" fmla="*/ 0 h 1234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000" h="1234440" fill="none" extrusionOk="0">
                <a:moveTo>
                  <a:pt x="0" y="0"/>
                </a:moveTo>
                <a:cubicBezTo>
                  <a:pt x="8660" y="-3432"/>
                  <a:pt x="19430" y="2602"/>
                  <a:pt x="36000" y="0"/>
                </a:cubicBezTo>
                <a:cubicBezTo>
                  <a:pt x="57122" y="184344"/>
                  <a:pt x="21305" y="251390"/>
                  <a:pt x="36000" y="436169"/>
                </a:cubicBezTo>
                <a:cubicBezTo>
                  <a:pt x="50695" y="620948"/>
                  <a:pt x="-1061" y="736729"/>
                  <a:pt x="36000" y="822960"/>
                </a:cubicBezTo>
                <a:cubicBezTo>
                  <a:pt x="73061" y="909191"/>
                  <a:pt x="31402" y="1051763"/>
                  <a:pt x="36000" y="1234440"/>
                </a:cubicBezTo>
                <a:cubicBezTo>
                  <a:pt x="19846" y="1234979"/>
                  <a:pt x="17492" y="1232442"/>
                  <a:pt x="0" y="1234440"/>
                </a:cubicBezTo>
                <a:cubicBezTo>
                  <a:pt x="-18425" y="1072020"/>
                  <a:pt x="13634" y="984414"/>
                  <a:pt x="0" y="835304"/>
                </a:cubicBezTo>
                <a:cubicBezTo>
                  <a:pt x="-13634" y="686194"/>
                  <a:pt x="26101" y="602717"/>
                  <a:pt x="0" y="399136"/>
                </a:cubicBezTo>
                <a:cubicBezTo>
                  <a:pt x="-26101" y="195555"/>
                  <a:pt x="28475" y="158217"/>
                  <a:pt x="0" y="0"/>
                </a:cubicBezTo>
                <a:close/>
              </a:path>
              <a:path w="36000" h="1234440" stroke="0" extrusionOk="0">
                <a:moveTo>
                  <a:pt x="0" y="0"/>
                </a:moveTo>
                <a:cubicBezTo>
                  <a:pt x="14292" y="-2313"/>
                  <a:pt x="19885" y="4014"/>
                  <a:pt x="36000" y="0"/>
                </a:cubicBezTo>
                <a:cubicBezTo>
                  <a:pt x="50136" y="190055"/>
                  <a:pt x="2342" y="248517"/>
                  <a:pt x="36000" y="411480"/>
                </a:cubicBezTo>
                <a:cubicBezTo>
                  <a:pt x="69658" y="574443"/>
                  <a:pt x="4166" y="739413"/>
                  <a:pt x="36000" y="835304"/>
                </a:cubicBezTo>
                <a:cubicBezTo>
                  <a:pt x="67834" y="931195"/>
                  <a:pt x="3532" y="1068838"/>
                  <a:pt x="36000" y="1234440"/>
                </a:cubicBezTo>
                <a:cubicBezTo>
                  <a:pt x="28627" y="1234641"/>
                  <a:pt x="15398" y="1234190"/>
                  <a:pt x="0" y="1234440"/>
                </a:cubicBezTo>
                <a:cubicBezTo>
                  <a:pt x="-15471" y="1060984"/>
                  <a:pt x="20791" y="944585"/>
                  <a:pt x="0" y="822960"/>
                </a:cubicBezTo>
                <a:cubicBezTo>
                  <a:pt x="-20791" y="701335"/>
                  <a:pt x="3771" y="514070"/>
                  <a:pt x="0" y="399136"/>
                </a:cubicBezTo>
                <a:cubicBezTo>
                  <a:pt x="-3771" y="284202"/>
                  <a:pt x="2078" y="178375"/>
                  <a:pt x="0" y="0"/>
                </a:cubicBezTo>
                <a:close/>
              </a:path>
            </a:pathLst>
          </a:custGeom>
          <a:solidFill>
            <a:srgbClr val="F4A261"/>
          </a:solidFill>
          <a:ln w="12700">
            <a:noFill/>
            <a:prstDash val="solid"/>
            <a:extLst>
              <a:ext uri="{C807C97D-BFC1-408E-A445-0C87EB9F89A2}">
                <ask:lineSketchStyleProps xmlns:ask="http://schemas.microsoft.com/office/drawing/2018/sketchyshapes" sd="1594230074">
                  <a:prstGeom prst="rect">
                    <a:avLst/>
                  </a:prstGeom>
                  <ask:type>
                    <ask:lineSketchScribble/>
                  </ask:type>
                </ask:lineSketchStyleProps>
              </a:ext>
            </a:extLst>
          </a:ln>
        </p:spPr>
      </p:sp>
      <p:sp>
        <p:nvSpPr>
          <p:cNvPr id="22" name="Text 15">
            <a:extLst>
              <a:ext uri="{FF2B5EF4-FFF2-40B4-BE49-F238E27FC236}">
                <a16:creationId xmlns:a16="http://schemas.microsoft.com/office/drawing/2014/main" id="{09B968E2-F252-4894-BDAB-79873F65DFE7}"/>
              </a:ext>
            </a:extLst>
          </p:cNvPr>
          <p:cNvSpPr/>
          <p:nvPr/>
        </p:nvSpPr>
        <p:spPr>
          <a:xfrm>
            <a:off x="6444114" y="2156540"/>
            <a:ext cx="4983480" cy="320040"/>
          </a:xfrm>
          <a:prstGeom prst="rect">
            <a:avLst/>
          </a:prstGeom>
          <a:noFill/>
          <a:ln/>
        </p:spPr>
        <p:txBody>
          <a:bodyPr wrap="square" lIns="127" tIns="127" rIns="127" bIns="127" rtlCol="0" anchor="ctr">
            <a:normAutofit/>
          </a:bodyPr>
          <a:lstStyle/>
          <a:p>
            <a:pPr marL="0" indent="0" algn="l">
              <a:buNone/>
            </a:pPr>
            <a:r>
              <a:rPr lang="fr-FR" sz="1400" b="1">
                <a:solidFill>
                  <a:srgbClr val="111827"/>
                </a:solidFill>
                <a:latin typeface="Aptos" pitchFamily="34" charset="0"/>
                <a:ea typeface="Aptos" pitchFamily="34" charset="-122"/>
                <a:cs typeface="Aptos" pitchFamily="34" charset="-120"/>
              </a:rPr>
              <a:t>Place dans la progression</a:t>
            </a:r>
            <a:endParaRPr lang="fr-FR" sz="1400"/>
          </a:p>
        </p:txBody>
      </p:sp>
      <p:sp>
        <p:nvSpPr>
          <p:cNvPr id="23" name="Text 16">
            <a:extLst>
              <a:ext uri="{FF2B5EF4-FFF2-40B4-BE49-F238E27FC236}">
                <a16:creationId xmlns:a16="http://schemas.microsoft.com/office/drawing/2014/main" id="{E50641DC-1CE6-4002-BA01-287CFF7ED87D}"/>
              </a:ext>
            </a:extLst>
          </p:cNvPr>
          <p:cNvSpPr/>
          <p:nvPr/>
        </p:nvSpPr>
        <p:spPr>
          <a:xfrm>
            <a:off x="6444114" y="2540588"/>
            <a:ext cx="4983480" cy="612648"/>
          </a:xfrm>
          <a:prstGeom prst="rect">
            <a:avLst/>
          </a:prstGeom>
          <a:noFill/>
          <a:ln/>
        </p:spPr>
        <p:txBody>
          <a:bodyPr wrap="square" lIns="381" tIns="381" rIns="381" bIns="381" rtlCol="0" anchor="t">
            <a:normAutofit/>
          </a:bodyPr>
          <a:lstStyle/>
          <a:p>
            <a:pPr marL="0" indent="0" algn="l">
              <a:buNone/>
            </a:pPr>
            <a:r>
              <a:rPr lang="fr-FR" sz="1400">
                <a:solidFill>
                  <a:srgbClr val="111827"/>
                </a:solidFill>
                <a:latin typeface="Aptos" pitchFamily="34" charset="0"/>
                <a:ea typeface="Aptos" pitchFamily="34" charset="-122"/>
                <a:cs typeface="Aptos" pitchFamily="34" charset="-120"/>
              </a:rPr>
              <a:t>Après une première approche des asservissements et avant une synthèse sur les performances stabilité–rapidité–précision.</a:t>
            </a:r>
            <a:endParaRPr lang="fr-FR" sz="1400"/>
          </a:p>
        </p:txBody>
      </p:sp>
      <p:sp>
        <p:nvSpPr>
          <p:cNvPr id="24" name="Shape 17">
            <a:extLst>
              <a:ext uri="{FF2B5EF4-FFF2-40B4-BE49-F238E27FC236}">
                <a16:creationId xmlns:a16="http://schemas.microsoft.com/office/drawing/2014/main" id="{AAC9F6DF-DAAC-4C3C-983E-701CDB06A4DE}"/>
              </a:ext>
            </a:extLst>
          </p:cNvPr>
          <p:cNvSpPr/>
          <p:nvPr/>
        </p:nvSpPr>
        <p:spPr>
          <a:xfrm>
            <a:off x="6242946" y="4377088"/>
            <a:ext cx="5303520" cy="1234440"/>
          </a:xfrm>
          <a:prstGeom prst="roundRect">
            <a:avLst>
              <a:gd name="adj" fmla="val 5926"/>
            </a:avLst>
          </a:prstGeom>
          <a:solidFill>
            <a:srgbClr val="FFFFFF"/>
          </a:solidFill>
          <a:ln w="12700">
            <a:solidFill>
              <a:srgbClr val="D4DDEB"/>
            </a:solidFill>
            <a:prstDash val="solid"/>
          </a:ln>
        </p:spPr>
      </p:sp>
      <p:sp>
        <p:nvSpPr>
          <p:cNvPr id="25" name="Shape 18">
            <a:extLst>
              <a:ext uri="{FF2B5EF4-FFF2-40B4-BE49-F238E27FC236}">
                <a16:creationId xmlns:a16="http://schemas.microsoft.com/office/drawing/2014/main" id="{F8403BAB-DD01-4B06-BB2F-4FA025512E6C}"/>
              </a:ext>
            </a:extLst>
          </p:cNvPr>
          <p:cNvSpPr/>
          <p:nvPr/>
        </p:nvSpPr>
        <p:spPr>
          <a:xfrm>
            <a:off x="6242946" y="4377088"/>
            <a:ext cx="36000" cy="1234440"/>
          </a:xfrm>
          <a:custGeom>
            <a:avLst/>
            <a:gdLst>
              <a:gd name="connsiteX0" fmla="*/ 0 w 36000"/>
              <a:gd name="connsiteY0" fmla="*/ 0 h 1234440"/>
              <a:gd name="connsiteX1" fmla="*/ 36000 w 36000"/>
              <a:gd name="connsiteY1" fmla="*/ 0 h 1234440"/>
              <a:gd name="connsiteX2" fmla="*/ 36000 w 36000"/>
              <a:gd name="connsiteY2" fmla="*/ 436169 h 1234440"/>
              <a:gd name="connsiteX3" fmla="*/ 36000 w 36000"/>
              <a:gd name="connsiteY3" fmla="*/ 847649 h 1234440"/>
              <a:gd name="connsiteX4" fmla="*/ 36000 w 36000"/>
              <a:gd name="connsiteY4" fmla="*/ 1234440 h 1234440"/>
              <a:gd name="connsiteX5" fmla="*/ 0 w 36000"/>
              <a:gd name="connsiteY5" fmla="*/ 1234440 h 1234440"/>
              <a:gd name="connsiteX6" fmla="*/ 0 w 36000"/>
              <a:gd name="connsiteY6" fmla="*/ 847649 h 1234440"/>
              <a:gd name="connsiteX7" fmla="*/ 0 w 36000"/>
              <a:gd name="connsiteY7" fmla="*/ 473202 h 1234440"/>
              <a:gd name="connsiteX8" fmla="*/ 0 w 36000"/>
              <a:gd name="connsiteY8" fmla="*/ 0 h 1234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000" h="1234440" fill="none" extrusionOk="0">
                <a:moveTo>
                  <a:pt x="0" y="0"/>
                </a:moveTo>
                <a:cubicBezTo>
                  <a:pt x="7627" y="-591"/>
                  <a:pt x="18009" y="589"/>
                  <a:pt x="36000" y="0"/>
                </a:cubicBezTo>
                <a:cubicBezTo>
                  <a:pt x="46456" y="160236"/>
                  <a:pt x="8893" y="228167"/>
                  <a:pt x="36000" y="436169"/>
                </a:cubicBezTo>
                <a:cubicBezTo>
                  <a:pt x="63107" y="644171"/>
                  <a:pt x="17911" y="697825"/>
                  <a:pt x="36000" y="847649"/>
                </a:cubicBezTo>
                <a:cubicBezTo>
                  <a:pt x="54089" y="997473"/>
                  <a:pt x="16189" y="1111754"/>
                  <a:pt x="36000" y="1234440"/>
                </a:cubicBezTo>
                <a:cubicBezTo>
                  <a:pt x="21714" y="1236701"/>
                  <a:pt x="14582" y="1234044"/>
                  <a:pt x="0" y="1234440"/>
                </a:cubicBezTo>
                <a:cubicBezTo>
                  <a:pt x="-14624" y="1106092"/>
                  <a:pt x="42104" y="940161"/>
                  <a:pt x="0" y="847649"/>
                </a:cubicBezTo>
                <a:cubicBezTo>
                  <a:pt x="-42104" y="755137"/>
                  <a:pt x="38483" y="593732"/>
                  <a:pt x="0" y="473202"/>
                </a:cubicBezTo>
                <a:cubicBezTo>
                  <a:pt x="-38483" y="352672"/>
                  <a:pt x="28646" y="223921"/>
                  <a:pt x="0" y="0"/>
                </a:cubicBezTo>
                <a:close/>
              </a:path>
              <a:path w="36000" h="1234440" stroke="0" extrusionOk="0">
                <a:moveTo>
                  <a:pt x="0" y="0"/>
                </a:moveTo>
                <a:cubicBezTo>
                  <a:pt x="15729" y="-1801"/>
                  <a:pt x="23084" y="2348"/>
                  <a:pt x="36000" y="0"/>
                </a:cubicBezTo>
                <a:cubicBezTo>
                  <a:pt x="47928" y="102586"/>
                  <a:pt x="-14684" y="306464"/>
                  <a:pt x="36000" y="436169"/>
                </a:cubicBezTo>
                <a:cubicBezTo>
                  <a:pt x="86684" y="565874"/>
                  <a:pt x="30073" y="669947"/>
                  <a:pt x="36000" y="847649"/>
                </a:cubicBezTo>
                <a:cubicBezTo>
                  <a:pt x="41927" y="1025351"/>
                  <a:pt x="22232" y="1145877"/>
                  <a:pt x="36000" y="1234440"/>
                </a:cubicBezTo>
                <a:cubicBezTo>
                  <a:pt x="28485" y="1235785"/>
                  <a:pt x="16731" y="1232033"/>
                  <a:pt x="0" y="1234440"/>
                </a:cubicBezTo>
                <a:cubicBezTo>
                  <a:pt x="-26849" y="1055789"/>
                  <a:pt x="31533" y="935903"/>
                  <a:pt x="0" y="835304"/>
                </a:cubicBezTo>
                <a:cubicBezTo>
                  <a:pt x="-31533" y="734705"/>
                  <a:pt x="42107" y="512178"/>
                  <a:pt x="0" y="411480"/>
                </a:cubicBezTo>
                <a:cubicBezTo>
                  <a:pt x="-42107" y="310782"/>
                  <a:pt x="12737" y="124689"/>
                  <a:pt x="0" y="0"/>
                </a:cubicBezTo>
                <a:close/>
              </a:path>
            </a:pathLst>
          </a:custGeom>
          <a:solidFill>
            <a:srgbClr val="D95D59"/>
          </a:solidFill>
          <a:ln w="12700">
            <a:noFill/>
            <a:prstDash val="solid"/>
            <a:extLst>
              <a:ext uri="{C807C97D-BFC1-408E-A445-0C87EB9F89A2}">
                <ask:lineSketchStyleProps xmlns:ask="http://schemas.microsoft.com/office/drawing/2018/sketchyshapes" sd="3511139156">
                  <a:prstGeom prst="rect">
                    <a:avLst/>
                  </a:prstGeom>
                  <ask:type>
                    <ask:lineSketchScribble/>
                  </ask:type>
                </ask:lineSketchStyleProps>
              </a:ext>
            </a:extLst>
          </a:ln>
        </p:spPr>
      </p:sp>
      <p:sp>
        <p:nvSpPr>
          <p:cNvPr id="26" name="Text 19">
            <a:extLst>
              <a:ext uri="{FF2B5EF4-FFF2-40B4-BE49-F238E27FC236}">
                <a16:creationId xmlns:a16="http://schemas.microsoft.com/office/drawing/2014/main" id="{AAD8E7CF-A2A5-4987-81D3-D65290E9C422}"/>
              </a:ext>
            </a:extLst>
          </p:cNvPr>
          <p:cNvSpPr/>
          <p:nvPr/>
        </p:nvSpPr>
        <p:spPr>
          <a:xfrm>
            <a:off x="6444114" y="4505104"/>
            <a:ext cx="4983480" cy="320040"/>
          </a:xfrm>
          <a:prstGeom prst="rect">
            <a:avLst/>
          </a:prstGeom>
          <a:noFill/>
          <a:ln/>
        </p:spPr>
        <p:txBody>
          <a:bodyPr wrap="square" lIns="127" tIns="127" rIns="127" bIns="127" rtlCol="0" anchor="ctr">
            <a:normAutofit/>
          </a:bodyPr>
          <a:lstStyle/>
          <a:p>
            <a:pPr marL="0" indent="0" algn="l">
              <a:buNone/>
            </a:pPr>
            <a:r>
              <a:rPr lang="fr-FR" sz="1400" b="1">
                <a:solidFill>
                  <a:srgbClr val="111827"/>
                </a:solidFill>
                <a:latin typeface="Aptos" pitchFamily="34" charset="0"/>
                <a:ea typeface="Aptos" pitchFamily="34" charset="-122"/>
                <a:cs typeface="Aptos" pitchFamily="34" charset="-120"/>
              </a:rPr>
              <a:t>Notions visées</a:t>
            </a:r>
            <a:endParaRPr lang="fr-FR" sz="1400"/>
          </a:p>
        </p:txBody>
      </p:sp>
      <p:sp>
        <p:nvSpPr>
          <p:cNvPr id="27" name="Text 20">
            <a:extLst>
              <a:ext uri="{FF2B5EF4-FFF2-40B4-BE49-F238E27FC236}">
                <a16:creationId xmlns:a16="http://schemas.microsoft.com/office/drawing/2014/main" id="{889FB4A6-A3B2-4CEE-AE43-F23BF0C2BF19}"/>
              </a:ext>
            </a:extLst>
          </p:cNvPr>
          <p:cNvSpPr/>
          <p:nvPr/>
        </p:nvSpPr>
        <p:spPr>
          <a:xfrm>
            <a:off x="6444114" y="4889152"/>
            <a:ext cx="4983480" cy="612648"/>
          </a:xfrm>
          <a:prstGeom prst="rect">
            <a:avLst/>
          </a:prstGeom>
          <a:noFill/>
          <a:ln/>
        </p:spPr>
        <p:txBody>
          <a:bodyPr wrap="square" lIns="381" tIns="381" rIns="381" bIns="381" rtlCol="0" anchor="t">
            <a:normAutofit/>
          </a:bodyPr>
          <a:lstStyle/>
          <a:p>
            <a:pPr marL="0" indent="0" algn="l">
              <a:buNone/>
            </a:pPr>
            <a:r>
              <a:rPr lang="fr-FR" sz="1400">
                <a:solidFill>
                  <a:srgbClr val="111827"/>
                </a:solidFill>
                <a:latin typeface="Aptos" pitchFamily="34" charset="0"/>
                <a:ea typeface="Aptos" pitchFamily="34" charset="-122"/>
                <a:cs typeface="Aptos" pitchFamily="34" charset="-120"/>
              </a:rPr>
              <a:t>Identification d’un mode vibratoire ; diagramme de Bode ; filtre réjecteur ; validation expérimentale d’un modèle.</a:t>
            </a:r>
            <a:endParaRPr lang="fr-FR" sz="1400"/>
          </a:p>
        </p:txBody>
      </p:sp>
    </p:spTree>
    <p:extLst>
      <p:ext uri="{BB962C8B-B14F-4D97-AF65-F5344CB8AC3E}">
        <p14:creationId xmlns:p14="http://schemas.microsoft.com/office/powerpoint/2010/main" val="461217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a:extLst>
              <a:ext uri="{FF2B5EF4-FFF2-40B4-BE49-F238E27FC236}">
                <a16:creationId xmlns:a16="http://schemas.microsoft.com/office/drawing/2014/main" id="{35FD6203-34B7-4558-B51F-3BEB727B1709}"/>
              </a:ext>
            </a:extLst>
          </p:cNvPr>
          <p:cNvGrpSpPr/>
          <p:nvPr/>
        </p:nvGrpSpPr>
        <p:grpSpPr>
          <a:xfrm>
            <a:off x="1299882" y="128528"/>
            <a:ext cx="9000000" cy="484400"/>
            <a:chOff x="1299882" y="1091055"/>
            <a:chExt cx="9000000" cy="484400"/>
          </a:xfrm>
        </p:grpSpPr>
        <p:sp>
          <p:nvSpPr>
            <p:cNvPr id="5" name="Text 2">
              <a:extLst>
                <a:ext uri="{FF2B5EF4-FFF2-40B4-BE49-F238E27FC236}">
                  <a16:creationId xmlns:a16="http://schemas.microsoft.com/office/drawing/2014/main" id="{FF125BBA-C16F-49B4-87F8-5319AB2703FD}"/>
                </a:ext>
              </a:extLst>
            </p:cNvPr>
            <p:cNvSpPr/>
            <p:nvPr/>
          </p:nvSpPr>
          <p:spPr>
            <a:xfrm>
              <a:off x="1299882" y="1091055"/>
              <a:ext cx="9000000" cy="438912"/>
            </a:xfrm>
            <a:prstGeom prst="rect">
              <a:avLst/>
            </a:prstGeom>
            <a:noFill/>
            <a:ln/>
          </p:spPr>
          <p:txBody>
            <a:bodyPr wrap="square" lIns="254" tIns="254" rIns="254" bIns="254" rtlCol="0" anchor="ctr">
              <a:normAutofit/>
            </a:bodyPr>
            <a:lstStyle/>
            <a:p>
              <a:pPr marL="0" indent="0" algn="ctr">
                <a:buNone/>
              </a:pPr>
              <a:r>
                <a:rPr lang="fr-FR" sz="2500" b="1" dirty="0">
                  <a:solidFill>
                    <a:srgbClr val="111827"/>
                  </a:solidFill>
                  <a:latin typeface="Arial" panose="020B0604020202020204" pitchFamily="34" charset="0"/>
                  <a:ea typeface="Aptos Display" pitchFamily="34" charset="-122"/>
                  <a:cs typeface="Arial" panose="020B0604020202020204" pitchFamily="34" charset="0"/>
                </a:rPr>
                <a:t>Système</a:t>
              </a:r>
              <a:endParaRPr lang="fr-FR" sz="2500" dirty="0">
                <a:latin typeface="Arial" panose="020B0604020202020204" pitchFamily="34" charset="0"/>
                <a:cs typeface="Arial" panose="020B0604020202020204" pitchFamily="34" charset="0"/>
              </a:endParaRPr>
            </a:p>
          </p:txBody>
        </p:sp>
        <p:sp>
          <p:nvSpPr>
            <p:cNvPr id="6" name="Shape 10">
              <a:extLst>
                <a:ext uri="{FF2B5EF4-FFF2-40B4-BE49-F238E27FC236}">
                  <a16:creationId xmlns:a16="http://schemas.microsoft.com/office/drawing/2014/main" id="{2F91BD5E-09C7-47F1-A27A-7E9FFFC78D54}"/>
                </a:ext>
              </a:extLst>
            </p:cNvPr>
            <p:cNvSpPr/>
            <p:nvPr/>
          </p:nvSpPr>
          <p:spPr>
            <a:xfrm>
              <a:off x="1299882" y="1503455"/>
              <a:ext cx="9000000" cy="72000"/>
            </a:xfrm>
            <a:prstGeom prst="rect">
              <a:avLst/>
            </a:prstGeom>
            <a:solidFill>
              <a:schemeClr val="bg1">
                <a:lumMod val="75000"/>
              </a:schemeClr>
            </a:solidFill>
            <a:ln w="12700">
              <a:solidFill>
                <a:schemeClr val="bg1">
                  <a:lumMod val="75000"/>
                </a:schemeClr>
              </a:solidFill>
              <a:prstDash val="solid"/>
            </a:ln>
          </p:spPr>
        </p:sp>
      </p:grpSp>
      <p:grpSp>
        <p:nvGrpSpPr>
          <p:cNvPr id="7" name="Groupe 6">
            <a:extLst>
              <a:ext uri="{FF2B5EF4-FFF2-40B4-BE49-F238E27FC236}">
                <a16:creationId xmlns:a16="http://schemas.microsoft.com/office/drawing/2014/main" id="{1468F699-BAF1-4510-A6B9-54B3DE6C1C6A}"/>
              </a:ext>
            </a:extLst>
          </p:cNvPr>
          <p:cNvGrpSpPr/>
          <p:nvPr/>
        </p:nvGrpSpPr>
        <p:grpSpPr>
          <a:xfrm>
            <a:off x="683394" y="834309"/>
            <a:ext cx="10651316" cy="540000"/>
            <a:chOff x="683394" y="1101737"/>
            <a:chExt cx="10651316" cy="540000"/>
          </a:xfrm>
        </p:grpSpPr>
        <p:sp>
          <p:nvSpPr>
            <p:cNvPr id="8" name="Shape 5">
              <a:extLst>
                <a:ext uri="{FF2B5EF4-FFF2-40B4-BE49-F238E27FC236}">
                  <a16:creationId xmlns:a16="http://schemas.microsoft.com/office/drawing/2014/main" id="{E0A0CBEA-3548-41FF-AD5D-8C3698FED70F}"/>
                </a:ext>
              </a:extLst>
            </p:cNvPr>
            <p:cNvSpPr/>
            <p:nvPr/>
          </p:nvSpPr>
          <p:spPr>
            <a:xfrm>
              <a:off x="683394" y="1101737"/>
              <a:ext cx="10651316" cy="539560"/>
            </a:xfrm>
            <a:prstGeom prst="roundRect">
              <a:avLst>
                <a:gd name="adj" fmla="val 5926"/>
              </a:avLst>
            </a:prstGeom>
            <a:solidFill>
              <a:srgbClr val="FFFFFF"/>
            </a:solidFill>
            <a:ln w="12700">
              <a:solidFill>
                <a:srgbClr val="D4DDEB"/>
              </a:solidFill>
              <a:prstDash val="solid"/>
            </a:ln>
          </p:spPr>
        </p:sp>
        <p:sp>
          <p:nvSpPr>
            <p:cNvPr id="9" name="Shape 6">
              <a:extLst>
                <a:ext uri="{FF2B5EF4-FFF2-40B4-BE49-F238E27FC236}">
                  <a16:creationId xmlns:a16="http://schemas.microsoft.com/office/drawing/2014/main" id="{0EA919F6-C225-4714-8378-E23C27571CDB}"/>
                </a:ext>
              </a:extLst>
            </p:cNvPr>
            <p:cNvSpPr/>
            <p:nvPr/>
          </p:nvSpPr>
          <p:spPr>
            <a:xfrm>
              <a:off x="683394" y="1101737"/>
              <a:ext cx="73152" cy="540000"/>
            </a:xfrm>
            <a:prstGeom prst="rect">
              <a:avLst/>
            </a:prstGeom>
            <a:solidFill>
              <a:srgbClr val="00B050"/>
            </a:solidFill>
            <a:ln w="12700">
              <a:solidFill>
                <a:srgbClr val="00B050"/>
              </a:solidFill>
              <a:prstDash val="solid"/>
            </a:ln>
          </p:spPr>
        </p:sp>
        <p:sp>
          <p:nvSpPr>
            <p:cNvPr id="10" name="Text 7">
              <a:extLst>
                <a:ext uri="{FF2B5EF4-FFF2-40B4-BE49-F238E27FC236}">
                  <a16:creationId xmlns:a16="http://schemas.microsoft.com/office/drawing/2014/main" id="{380DCBEF-F520-4CEC-943B-7054BA215244}"/>
                </a:ext>
              </a:extLst>
            </p:cNvPr>
            <p:cNvSpPr/>
            <p:nvPr/>
          </p:nvSpPr>
          <p:spPr>
            <a:xfrm>
              <a:off x="884562" y="1229753"/>
              <a:ext cx="4892040" cy="320040"/>
            </a:xfrm>
            <a:prstGeom prst="rect">
              <a:avLst/>
            </a:prstGeom>
            <a:noFill/>
            <a:ln/>
          </p:spPr>
          <p:txBody>
            <a:bodyPr wrap="square" lIns="127" tIns="127" rIns="127" bIns="127" rtlCol="0" anchor="ctr">
              <a:normAutofit/>
            </a:bodyPr>
            <a:lstStyle/>
            <a:p>
              <a:pPr marL="0" indent="0" algn="l">
                <a:buNone/>
              </a:pPr>
              <a:r>
                <a:rPr lang="fr-FR" sz="1600" b="1" dirty="0">
                  <a:solidFill>
                    <a:srgbClr val="111827"/>
                  </a:solidFill>
                  <a:latin typeface="Arial" panose="020B0604020202020204" pitchFamily="34" charset="0"/>
                  <a:ea typeface="Aptos" pitchFamily="34" charset="-122"/>
                  <a:cs typeface="Arial" panose="020B0604020202020204" pitchFamily="34" charset="0"/>
                </a:rPr>
                <a:t>2 · Exploitation pédagogique</a:t>
              </a:r>
              <a:endParaRPr lang="fr-FR" sz="1600" dirty="0">
                <a:latin typeface="Arial" panose="020B0604020202020204" pitchFamily="34" charset="0"/>
                <a:cs typeface="Arial" panose="020B0604020202020204" pitchFamily="34" charset="0"/>
              </a:endParaRPr>
            </a:p>
          </p:txBody>
        </p:sp>
      </p:grpSp>
      <p:sp>
        <p:nvSpPr>
          <p:cNvPr id="12" name="Shape 5">
            <a:extLst>
              <a:ext uri="{FF2B5EF4-FFF2-40B4-BE49-F238E27FC236}">
                <a16:creationId xmlns:a16="http://schemas.microsoft.com/office/drawing/2014/main" id="{89F5F4EB-675E-405F-9A61-4B44F55866CE}"/>
              </a:ext>
            </a:extLst>
          </p:cNvPr>
          <p:cNvSpPr/>
          <p:nvPr/>
        </p:nvSpPr>
        <p:spPr>
          <a:xfrm>
            <a:off x="756546" y="2028524"/>
            <a:ext cx="10578164" cy="1234440"/>
          </a:xfrm>
          <a:prstGeom prst="roundRect">
            <a:avLst>
              <a:gd name="adj" fmla="val 5926"/>
            </a:avLst>
          </a:prstGeom>
          <a:solidFill>
            <a:srgbClr val="FFFFFF"/>
          </a:solidFill>
          <a:ln w="12700">
            <a:solidFill>
              <a:srgbClr val="D4DDEB"/>
            </a:solidFill>
            <a:prstDash val="solid"/>
          </a:ln>
        </p:spPr>
      </p:sp>
      <p:sp>
        <p:nvSpPr>
          <p:cNvPr id="14" name="Text 7">
            <a:extLst>
              <a:ext uri="{FF2B5EF4-FFF2-40B4-BE49-F238E27FC236}">
                <a16:creationId xmlns:a16="http://schemas.microsoft.com/office/drawing/2014/main" id="{C68C0735-3C59-4284-8F34-0186FA796CE2}"/>
              </a:ext>
            </a:extLst>
          </p:cNvPr>
          <p:cNvSpPr/>
          <p:nvPr/>
        </p:nvSpPr>
        <p:spPr>
          <a:xfrm>
            <a:off x="957714" y="2156540"/>
            <a:ext cx="4709160" cy="320040"/>
          </a:xfrm>
          <a:prstGeom prst="rect">
            <a:avLst/>
          </a:prstGeom>
          <a:noFill/>
          <a:ln/>
        </p:spPr>
        <p:txBody>
          <a:bodyPr wrap="square" lIns="127" tIns="127" rIns="127" bIns="127" rtlCol="0" anchor="ctr">
            <a:normAutofit/>
          </a:bodyPr>
          <a:lstStyle/>
          <a:p>
            <a:pPr marL="0" indent="0" algn="l">
              <a:buNone/>
            </a:pPr>
            <a:r>
              <a:rPr lang="fr-FR" sz="1400" b="1" dirty="0">
                <a:solidFill>
                  <a:srgbClr val="111827"/>
                </a:solidFill>
                <a:latin typeface="Aptos" pitchFamily="34" charset="0"/>
                <a:ea typeface="Aptos" pitchFamily="34" charset="-122"/>
                <a:cs typeface="Aptos" pitchFamily="34" charset="-120"/>
              </a:rPr>
              <a:t>Problématique pédagogique</a:t>
            </a:r>
            <a:endParaRPr lang="fr-FR" sz="1400" dirty="0"/>
          </a:p>
        </p:txBody>
      </p:sp>
      <p:sp>
        <p:nvSpPr>
          <p:cNvPr id="15" name="Text 8">
            <a:extLst>
              <a:ext uri="{FF2B5EF4-FFF2-40B4-BE49-F238E27FC236}">
                <a16:creationId xmlns:a16="http://schemas.microsoft.com/office/drawing/2014/main" id="{6A9E0DF0-2523-4EC4-ACCB-33D9CD8B48B5}"/>
              </a:ext>
            </a:extLst>
          </p:cNvPr>
          <p:cNvSpPr/>
          <p:nvPr/>
        </p:nvSpPr>
        <p:spPr>
          <a:xfrm>
            <a:off x="957714" y="2645744"/>
            <a:ext cx="10053587" cy="612648"/>
          </a:xfrm>
          <a:prstGeom prst="rect">
            <a:avLst/>
          </a:prstGeom>
          <a:noFill/>
          <a:ln/>
        </p:spPr>
        <p:txBody>
          <a:bodyPr wrap="square" lIns="381" tIns="381" rIns="381" bIns="381" rtlCol="0" anchor="t">
            <a:normAutofit/>
          </a:bodyPr>
          <a:lstStyle/>
          <a:p>
            <a:pPr marL="0" indent="0" algn="l">
              <a:buNone/>
            </a:pPr>
            <a:r>
              <a:rPr lang="fr-FR" sz="1400" dirty="0">
                <a:solidFill>
                  <a:srgbClr val="111827"/>
                </a:solidFill>
                <a:latin typeface="Aptos" pitchFamily="34" charset="0"/>
                <a:ea typeface="Aptos" pitchFamily="34" charset="-122"/>
                <a:cs typeface="Aptos" pitchFamily="34" charset="-120"/>
              </a:rPr>
              <a:t>CPGE PTSI — fin de premier semestre / début second semestre. Variante possible : PT deuxième année pour approfondir la commande numérique.</a:t>
            </a:r>
            <a:endParaRPr lang="fr-FR" sz="1400" dirty="0"/>
          </a:p>
        </p:txBody>
      </p:sp>
      <p:sp>
        <p:nvSpPr>
          <p:cNvPr id="28" name="Shape 6">
            <a:extLst>
              <a:ext uri="{FF2B5EF4-FFF2-40B4-BE49-F238E27FC236}">
                <a16:creationId xmlns:a16="http://schemas.microsoft.com/office/drawing/2014/main" id="{F86BFAB9-A3C5-4D13-98D8-3079F9E06D61}"/>
              </a:ext>
            </a:extLst>
          </p:cNvPr>
          <p:cNvSpPr/>
          <p:nvPr/>
        </p:nvSpPr>
        <p:spPr>
          <a:xfrm>
            <a:off x="3009900" y="4266398"/>
            <a:ext cx="1691640" cy="749808"/>
          </a:xfrm>
          <a:prstGeom prst="roundRect">
            <a:avLst>
              <a:gd name="adj" fmla="val 9756"/>
            </a:avLst>
          </a:prstGeom>
          <a:solidFill>
            <a:srgbClr val="FDEDD6"/>
          </a:solidFill>
          <a:ln w="12700">
            <a:solidFill>
              <a:srgbClr val="AAB7C8"/>
            </a:solidFill>
            <a:prstDash val="solid"/>
          </a:ln>
        </p:spPr>
      </p:sp>
      <p:sp>
        <p:nvSpPr>
          <p:cNvPr id="29" name="Text 7">
            <a:extLst>
              <a:ext uri="{FF2B5EF4-FFF2-40B4-BE49-F238E27FC236}">
                <a16:creationId xmlns:a16="http://schemas.microsoft.com/office/drawing/2014/main" id="{CE858E04-36CA-4FED-95DB-4E3BC3ADDA8D}"/>
              </a:ext>
            </a:extLst>
          </p:cNvPr>
          <p:cNvSpPr/>
          <p:nvPr/>
        </p:nvSpPr>
        <p:spPr>
          <a:xfrm>
            <a:off x="3055620" y="4339550"/>
            <a:ext cx="1600200" cy="603504"/>
          </a:xfrm>
          <a:prstGeom prst="rect">
            <a:avLst/>
          </a:prstGeom>
          <a:noFill/>
          <a:ln/>
        </p:spPr>
        <p:txBody>
          <a:bodyPr wrap="square" lIns="127" tIns="127" rIns="127" bIns="127" rtlCol="0" anchor="ctr">
            <a:normAutofit/>
          </a:bodyPr>
          <a:lstStyle/>
          <a:p>
            <a:pPr marL="0" indent="0" algn="ctr">
              <a:buNone/>
            </a:pPr>
            <a:r>
              <a:rPr lang="en-US" sz="1400" b="1" dirty="0">
                <a:solidFill>
                  <a:srgbClr val="111827"/>
                </a:solidFill>
                <a:latin typeface="Arial" panose="020B0604020202020204" pitchFamily="34" charset="0"/>
                <a:ea typeface="Aptos" pitchFamily="34" charset="-122"/>
                <a:cs typeface="Arial" panose="020B0604020202020204" pitchFamily="34" charset="0"/>
              </a:rPr>
              <a:t>CDC</a:t>
            </a:r>
            <a:endParaRPr lang="en-US" sz="1400" dirty="0">
              <a:latin typeface="Arial" panose="020B0604020202020204" pitchFamily="34" charset="0"/>
              <a:cs typeface="Arial" panose="020B0604020202020204" pitchFamily="34" charset="0"/>
            </a:endParaRPr>
          </a:p>
          <a:p>
            <a:pPr marL="0" indent="0" algn="ctr">
              <a:buNone/>
            </a:pPr>
            <a:r>
              <a:rPr lang="en-US" sz="1400" b="1" dirty="0">
                <a:solidFill>
                  <a:srgbClr val="111827"/>
                </a:solidFill>
                <a:latin typeface="Arial" panose="020B0604020202020204" pitchFamily="34" charset="0"/>
                <a:ea typeface="Aptos" pitchFamily="34" charset="-122"/>
                <a:cs typeface="Arial" panose="020B0604020202020204" pitchFamily="34" charset="0"/>
              </a:rPr>
              <a:t>exigence</a:t>
            </a:r>
            <a:endParaRPr lang="en-US" sz="1400" dirty="0">
              <a:latin typeface="Arial" panose="020B0604020202020204" pitchFamily="34" charset="0"/>
              <a:cs typeface="Arial" panose="020B0604020202020204" pitchFamily="34" charset="0"/>
            </a:endParaRPr>
          </a:p>
        </p:txBody>
      </p:sp>
      <p:sp>
        <p:nvSpPr>
          <p:cNvPr id="30" name="Shape 8">
            <a:extLst>
              <a:ext uri="{FF2B5EF4-FFF2-40B4-BE49-F238E27FC236}">
                <a16:creationId xmlns:a16="http://schemas.microsoft.com/office/drawing/2014/main" id="{1677E913-1C5B-48C5-AB97-A56C7E05DF4F}"/>
              </a:ext>
            </a:extLst>
          </p:cNvPr>
          <p:cNvSpPr/>
          <p:nvPr/>
        </p:nvSpPr>
        <p:spPr>
          <a:xfrm>
            <a:off x="5204460" y="4266398"/>
            <a:ext cx="1783080" cy="749808"/>
          </a:xfrm>
          <a:prstGeom prst="roundRect">
            <a:avLst>
              <a:gd name="adj" fmla="val 9756"/>
            </a:avLst>
          </a:prstGeom>
          <a:solidFill>
            <a:srgbClr val="E7F2FA"/>
          </a:solidFill>
          <a:ln w="12700">
            <a:solidFill>
              <a:srgbClr val="AAB7C8"/>
            </a:solidFill>
            <a:prstDash val="solid"/>
          </a:ln>
        </p:spPr>
      </p:sp>
      <p:sp>
        <p:nvSpPr>
          <p:cNvPr id="31" name="Text 9">
            <a:extLst>
              <a:ext uri="{FF2B5EF4-FFF2-40B4-BE49-F238E27FC236}">
                <a16:creationId xmlns:a16="http://schemas.microsoft.com/office/drawing/2014/main" id="{133C6BB0-AF76-492D-8A05-3D0A53E903F6}"/>
              </a:ext>
            </a:extLst>
          </p:cNvPr>
          <p:cNvSpPr/>
          <p:nvPr/>
        </p:nvSpPr>
        <p:spPr>
          <a:xfrm>
            <a:off x="5250180" y="4339550"/>
            <a:ext cx="1691640" cy="603504"/>
          </a:xfrm>
          <a:prstGeom prst="rect">
            <a:avLst/>
          </a:prstGeom>
          <a:noFill/>
          <a:ln/>
        </p:spPr>
        <p:txBody>
          <a:bodyPr wrap="square" lIns="127" tIns="127" rIns="127" bIns="127" rtlCol="0" anchor="ctr">
            <a:normAutofit/>
          </a:bodyPr>
          <a:lstStyle/>
          <a:p>
            <a:pPr marL="0" indent="0" algn="ctr">
              <a:buNone/>
            </a:pPr>
            <a:r>
              <a:rPr lang="en-US" sz="1400" b="1" dirty="0">
                <a:solidFill>
                  <a:srgbClr val="111827"/>
                </a:solidFill>
                <a:latin typeface="Arial" panose="020B0604020202020204" pitchFamily="34" charset="0"/>
                <a:ea typeface="Aptos" pitchFamily="34" charset="-122"/>
                <a:cs typeface="Arial" panose="020B0604020202020204" pitchFamily="34" charset="0"/>
              </a:rPr>
              <a:t>Système réel</a:t>
            </a:r>
            <a:endParaRPr lang="en-US" sz="1400" dirty="0">
              <a:latin typeface="Arial" panose="020B0604020202020204" pitchFamily="34" charset="0"/>
              <a:cs typeface="Arial" panose="020B0604020202020204" pitchFamily="34" charset="0"/>
            </a:endParaRPr>
          </a:p>
          <a:p>
            <a:pPr marL="0" indent="0" algn="ctr">
              <a:buNone/>
            </a:pPr>
            <a:r>
              <a:rPr lang="en-US" sz="1400" b="1" dirty="0">
                <a:solidFill>
                  <a:srgbClr val="111827"/>
                </a:solidFill>
                <a:latin typeface="Arial" panose="020B0604020202020204" pitchFamily="34" charset="0"/>
                <a:ea typeface="Aptos" pitchFamily="34" charset="-122"/>
                <a:cs typeface="Arial" panose="020B0604020202020204" pitchFamily="34" charset="0"/>
              </a:rPr>
              <a:t>mesures</a:t>
            </a:r>
            <a:endParaRPr lang="en-US" sz="1400" dirty="0">
              <a:latin typeface="Arial" panose="020B0604020202020204" pitchFamily="34" charset="0"/>
              <a:cs typeface="Arial" panose="020B0604020202020204" pitchFamily="34" charset="0"/>
            </a:endParaRPr>
          </a:p>
        </p:txBody>
      </p:sp>
      <p:sp>
        <p:nvSpPr>
          <p:cNvPr id="32" name="Shape 10">
            <a:extLst>
              <a:ext uri="{FF2B5EF4-FFF2-40B4-BE49-F238E27FC236}">
                <a16:creationId xmlns:a16="http://schemas.microsoft.com/office/drawing/2014/main" id="{BAEE5040-2BDF-4528-91E2-DA19722A4C86}"/>
              </a:ext>
            </a:extLst>
          </p:cNvPr>
          <p:cNvSpPr/>
          <p:nvPr/>
        </p:nvSpPr>
        <p:spPr>
          <a:xfrm>
            <a:off x="7490460" y="4266398"/>
            <a:ext cx="1783080" cy="749808"/>
          </a:xfrm>
          <a:prstGeom prst="roundRect">
            <a:avLst>
              <a:gd name="adj" fmla="val 9756"/>
            </a:avLst>
          </a:prstGeom>
          <a:solidFill>
            <a:srgbClr val="E8F6F3"/>
          </a:solidFill>
          <a:ln w="12700">
            <a:solidFill>
              <a:srgbClr val="AAB7C8"/>
            </a:solidFill>
            <a:prstDash val="solid"/>
          </a:ln>
        </p:spPr>
      </p:sp>
      <p:sp>
        <p:nvSpPr>
          <p:cNvPr id="33" name="Text 11">
            <a:extLst>
              <a:ext uri="{FF2B5EF4-FFF2-40B4-BE49-F238E27FC236}">
                <a16:creationId xmlns:a16="http://schemas.microsoft.com/office/drawing/2014/main" id="{EB9FA55F-267A-4C5F-8732-5AB1F7D990D2}"/>
              </a:ext>
            </a:extLst>
          </p:cNvPr>
          <p:cNvSpPr/>
          <p:nvPr/>
        </p:nvSpPr>
        <p:spPr>
          <a:xfrm>
            <a:off x="7536180" y="4339550"/>
            <a:ext cx="1691640" cy="603504"/>
          </a:xfrm>
          <a:prstGeom prst="rect">
            <a:avLst/>
          </a:prstGeom>
          <a:noFill/>
          <a:ln/>
        </p:spPr>
        <p:txBody>
          <a:bodyPr wrap="square" lIns="127" tIns="127" rIns="127" bIns="127" rtlCol="0" anchor="ctr">
            <a:normAutofit/>
          </a:bodyPr>
          <a:lstStyle/>
          <a:p>
            <a:pPr marL="0" indent="0" algn="ctr">
              <a:buNone/>
            </a:pPr>
            <a:r>
              <a:rPr lang="en-US" sz="1400" b="1" dirty="0">
                <a:solidFill>
                  <a:srgbClr val="111827"/>
                </a:solidFill>
                <a:latin typeface="Arial" panose="020B0604020202020204" pitchFamily="34" charset="0"/>
                <a:ea typeface="Aptos" pitchFamily="34" charset="-122"/>
                <a:cs typeface="Arial" panose="020B0604020202020204" pitchFamily="34" charset="0"/>
              </a:rPr>
              <a:t>Modèle</a:t>
            </a:r>
            <a:endParaRPr lang="en-US" sz="1400" dirty="0">
              <a:latin typeface="Arial" panose="020B0604020202020204" pitchFamily="34" charset="0"/>
              <a:cs typeface="Arial" panose="020B0604020202020204" pitchFamily="34" charset="0"/>
            </a:endParaRPr>
          </a:p>
          <a:p>
            <a:pPr marL="0" indent="0" algn="ctr">
              <a:buNone/>
            </a:pPr>
            <a:r>
              <a:rPr lang="en-US" sz="1400" b="1" dirty="0">
                <a:solidFill>
                  <a:srgbClr val="111827"/>
                </a:solidFill>
                <a:latin typeface="Arial" panose="020B0604020202020204" pitchFamily="34" charset="0"/>
                <a:ea typeface="Aptos" pitchFamily="34" charset="-122"/>
                <a:cs typeface="Arial" panose="020B0604020202020204" pitchFamily="34" charset="0"/>
              </a:rPr>
              <a:t>fréquentiel</a:t>
            </a:r>
            <a:endParaRPr lang="en-US" sz="1400" dirty="0">
              <a:latin typeface="Arial" panose="020B0604020202020204" pitchFamily="34" charset="0"/>
              <a:cs typeface="Arial" panose="020B0604020202020204" pitchFamily="34" charset="0"/>
            </a:endParaRPr>
          </a:p>
        </p:txBody>
      </p:sp>
      <p:sp>
        <p:nvSpPr>
          <p:cNvPr id="34" name="Shape 12">
            <a:extLst>
              <a:ext uri="{FF2B5EF4-FFF2-40B4-BE49-F238E27FC236}">
                <a16:creationId xmlns:a16="http://schemas.microsoft.com/office/drawing/2014/main" id="{11DA5476-88DD-436B-AF96-E0AB69834DF4}"/>
              </a:ext>
            </a:extLst>
          </p:cNvPr>
          <p:cNvSpPr/>
          <p:nvPr/>
        </p:nvSpPr>
        <p:spPr>
          <a:xfrm>
            <a:off x="4701540" y="4641302"/>
            <a:ext cx="502920" cy="0"/>
          </a:xfrm>
          <a:prstGeom prst="line">
            <a:avLst/>
          </a:prstGeom>
          <a:noFill/>
          <a:ln w="20320">
            <a:solidFill>
              <a:srgbClr val="6B7280"/>
            </a:solidFill>
            <a:prstDash val="solid"/>
            <a:headEnd type="none"/>
            <a:tailEnd type="triangle"/>
          </a:ln>
        </p:spPr>
      </p:sp>
      <p:sp>
        <p:nvSpPr>
          <p:cNvPr id="35" name="Shape 13">
            <a:extLst>
              <a:ext uri="{FF2B5EF4-FFF2-40B4-BE49-F238E27FC236}">
                <a16:creationId xmlns:a16="http://schemas.microsoft.com/office/drawing/2014/main" id="{355FAC37-9DEE-46E8-8BD8-BD31615671CF}"/>
              </a:ext>
            </a:extLst>
          </p:cNvPr>
          <p:cNvSpPr/>
          <p:nvPr/>
        </p:nvSpPr>
        <p:spPr>
          <a:xfrm>
            <a:off x="6987540" y="4641302"/>
            <a:ext cx="502920" cy="0"/>
          </a:xfrm>
          <a:prstGeom prst="line">
            <a:avLst/>
          </a:prstGeom>
          <a:noFill/>
          <a:ln w="20320">
            <a:solidFill>
              <a:srgbClr val="6B7280"/>
            </a:solidFill>
            <a:prstDash val="solid"/>
            <a:headEnd type="none"/>
            <a:tailEnd type="triangle"/>
          </a:ln>
        </p:spPr>
      </p:sp>
    </p:spTree>
    <p:extLst>
      <p:ext uri="{BB962C8B-B14F-4D97-AF65-F5344CB8AC3E}">
        <p14:creationId xmlns:p14="http://schemas.microsoft.com/office/powerpoint/2010/main" val="2607950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a:extLst>
              <a:ext uri="{FF2B5EF4-FFF2-40B4-BE49-F238E27FC236}">
                <a16:creationId xmlns:a16="http://schemas.microsoft.com/office/drawing/2014/main" id="{35FD6203-34B7-4558-B51F-3BEB727B1709}"/>
              </a:ext>
            </a:extLst>
          </p:cNvPr>
          <p:cNvGrpSpPr/>
          <p:nvPr/>
        </p:nvGrpSpPr>
        <p:grpSpPr>
          <a:xfrm>
            <a:off x="1299882" y="128528"/>
            <a:ext cx="9000000" cy="484400"/>
            <a:chOff x="1299882" y="1091055"/>
            <a:chExt cx="9000000" cy="484400"/>
          </a:xfrm>
        </p:grpSpPr>
        <p:sp>
          <p:nvSpPr>
            <p:cNvPr id="5" name="Text 2">
              <a:extLst>
                <a:ext uri="{FF2B5EF4-FFF2-40B4-BE49-F238E27FC236}">
                  <a16:creationId xmlns:a16="http://schemas.microsoft.com/office/drawing/2014/main" id="{FF125BBA-C16F-49B4-87F8-5319AB2703FD}"/>
                </a:ext>
              </a:extLst>
            </p:cNvPr>
            <p:cNvSpPr/>
            <p:nvPr/>
          </p:nvSpPr>
          <p:spPr>
            <a:xfrm>
              <a:off x="1299882" y="1091055"/>
              <a:ext cx="9000000" cy="438912"/>
            </a:xfrm>
            <a:prstGeom prst="rect">
              <a:avLst/>
            </a:prstGeom>
            <a:noFill/>
            <a:ln/>
          </p:spPr>
          <p:txBody>
            <a:bodyPr wrap="square" lIns="254" tIns="254" rIns="254" bIns="254" rtlCol="0" anchor="ctr">
              <a:normAutofit/>
            </a:bodyPr>
            <a:lstStyle/>
            <a:p>
              <a:pPr marL="0" indent="0" algn="ctr">
                <a:buNone/>
              </a:pPr>
              <a:r>
                <a:rPr lang="fr-FR" sz="2500" b="1" dirty="0">
                  <a:solidFill>
                    <a:srgbClr val="111827"/>
                  </a:solidFill>
                  <a:latin typeface="Arial" panose="020B0604020202020204" pitchFamily="34" charset="0"/>
                  <a:ea typeface="Aptos Display" pitchFamily="34" charset="-122"/>
                  <a:cs typeface="Arial" panose="020B0604020202020204" pitchFamily="34" charset="0"/>
                </a:rPr>
                <a:t>Système</a:t>
              </a:r>
              <a:endParaRPr lang="fr-FR" sz="2500" dirty="0">
                <a:latin typeface="Arial" panose="020B0604020202020204" pitchFamily="34" charset="0"/>
                <a:cs typeface="Arial" panose="020B0604020202020204" pitchFamily="34" charset="0"/>
              </a:endParaRPr>
            </a:p>
          </p:txBody>
        </p:sp>
        <p:sp>
          <p:nvSpPr>
            <p:cNvPr id="6" name="Shape 10">
              <a:extLst>
                <a:ext uri="{FF2B5EF4-FFF2-40B4-BE49-F238E27FC236}">
                  <a16:creationId xmlns:a16="http://schemas.microsoft.com/office/drawing/2014/main" id="{2F91BD5E-09C7-47F1-A27A-7E9FFFC78D54}"/>
                </a:ext>
              </a:extLst>
            </p:cNvPr>
            <p:cNvSpPr/>
            <p:nvPr/>
          </p:nvSpPr>
          <p:spPr>
            <a:xfrm>
              <a:off x="1299882" y="1503455"/>
              <a:ext cx="9000000" cy="72000"/>
            </a:xfrm>
            <a:prstGeom prst="rect">
              <a:avLst/>
            </a:prstGeom>
            <a:solidFill>
              <a:schemeClr val="bg1">
                <a:lumMod val="75000"/>
              </a:schemeClr>
            </a:solidFill>
            <a:ln w="12700">
              <a:solidFill>
                <a:schemeClr val="bg1">
                  <a:lumMod val="75000"/>
                </a:schemeClr>
              </a:solidFill>
              <a:prstDash val="solid"/>
            </a:ln>
          </p:spPr>
        </p:sp>
      </p:grpSp>
      <p:grpSp>
        <p:nvGrpSpPr>
          <p:cNvPr id="7" name="Groupe 6">
            <a:extLst>
              <a:ext uri="{FF2B5EF4-FFF2-40B4-BE49-F238E27FC236}">
                <a16:creationId xmlns:a16="http://schemas.microsoft.com/office/drawing/2014/main" id="{1468F699-BAF1-4510-A6B9-54B3DE6C1C6A}"/>
              </a:ext>
            </a:extLst>
          </p:cNvPr>
          <p:cNvGrpSpPr/>
          <p:nvPr/>
        </p:nvGrpSpPr>
        <p:grpSpPr>
          <a:xfrm>
            <a:off x="683394" y="834309"/>
            <a:ext cx="10651316" cy="540000"/>
            <a:chOff x="683394" y="1101737"/>
            <a:chExt cx="10651316" cy="540000"/>
          </a:xfrm>
        </p:grpSpPr>
        <p:sp>
          <p:nvSpPr>
            <p:cNvPr id="8" name="Shape 5">
              <a:extLst>
                <a:ext uri="{FF2B5EF4-FFF2-40B4-BE49-F238E27FC236}">
                  <a16:creationId xmlns:a16="http://schemas.microsoft.com/office/drawing/2014/main" id="{E0A0CBEA-3548-41FF-AD5D-8C3698FED70F}"/>
                </a:ext>
              </a:extLst>
            </p:cNvPr>
            <p:cNvSpPr/>
            <p:nvPr/>
          </p:nvSpPr>
          <p:spPr>
            <a:xfrm>
              <a:off x="683394" y="1101737"/>
              <a:ext cx="10651316" cy="539560"/>
            </a:xfrm>
            <a:prstGeom prst="roundRect">
              <a:avLst>
                <a:gd name="adj" fmla="val 5926"/>
              </a:avLst>
            </a:prstGeom>
            <a:solidFill>
              <a:srgbClr val="FFFFFF"/>
            </a:solidFill>
            <a:ln w="12700">
              <a:solidFill>
                <a:srgbClr val="D4DDEB"/>
              </a:solidFill>
              <a:prstDash val="solid"/>
            </a:ln>
          </p:spPr>
        </p:sp>
        <p:sp>
          <p:nvSpPr>
            <p:cNvPr id="9" name="Shape 6">
              <a:extLst>
                <a:ext uri="{FF2B5EF4-FFF2-40B4-BE49-F238E27FC236}">
                  <a16:creationId xmlns:a16="http://schemas.microsoft.com/office/drawing/2014/main" id="{0EA919F6-C225-4714-8378-E23C27571CDB}"/>
                </a:ext>
              </a:extLst>
            </p:cNvPr>
            <p:cNvSpPr/>
            <p:nvPr/>
          </p:nvSpPr>
          <p:spPr>
            <a:xfrm>
              <a:off x="683394" y="1101737"/>
              <a:ext cx="73152" cy="540000"/>
            </a:xfrm>
            <a:prstGeom prst="rect">
              <a:avLst/>
            </a:prstGeom>
            <a:solidFill>
              <a:srgbClr val="00B050"/>
            </a:solidFill>
            <a:ln w="12700">
              <a:solidFill>
                <a:srgbClr val="00B050"/>
              </a:solidFill>
              <a:prstDash val="solid"/>
            </a:ln>
          </p:spPr>
        </p:sp>
        <p:sp>
          <p:nvSpPr>
            <p:cNvPr id="10" name="Text 7">
              <a:extLst>
                <a:ext uri="{FF2B5EF4-FFF2-40B4-BE49-F238E27FC236}">
                  <a16:creationId xmlns:a16="http://schemas.microsoft.com/office/drawing/2014/main" id="{380DCBEF-F520-4CEC-943B-7054BA215244}"/>
                </a:ext>
              </a:extLst>
            </p:cNvPr>
            <p:cNvSpPr/>
            <p:nvPr/>
          </p:nvSpPr>
          <p:spPr>
            <a:xfrm>
              <a:off x="884562" y="1229753"/>
              <a:ext cx="4892040" cy="320040"/>
            </a:xfrm>
            <a:prstGeom prst="rect">
              <a:avLst/>
            </a:prstGeom>
            <a:noFill/>
            <a:ln/>
          </p:spPr>
          <p:txBody>
            <a:bodyPr wrap="square" lIns="127" tIns="127" rIns="127" bIns="127" rtlCol="0" anchor="ctr">
              <a:normAutofit/>
            </a:bodyPr>
            <a:lstStyle/>
            <a:p>
              <a:pPr marL="0" indent="0" algn="l">
                <a:buNone/>
              </a:pPr>
              <a:r>
                <a:rPr lang="fr-FR" sz="1600" b="1" dirty="0">
                  <a:solidFill>
                    <a:srgbClr val="111827"/>
                  </a:solidFill>
                  <a:latin typeface="Arial" panose="020B0604020202020204" pitchFamily="34" charset="0"/>
                  <a:ea typeface="Aptos" pitchFamily="34" charset="-122"/>
                  <a:cs typeface="Arial" panose="020B0604020202020204" pitchFamily="34" charset="0"/>
                </a:rPr>
                <a:t>2 · Exploitation pédagogique</a:t>
              </a:r>
              <a:endParaRPr lang="fr-FR" sz="1600" dirty="0">
                <a:latin typeface="Arial" panose="020B0604020202020204" pitchFamily="34" charset="0"/>
                <a:cs typeface="Arial" panose="020B0604020202020204" pitchFamily="34" charset="0"/>
              </a:endParaRPr>
            </a:p>
          </p:txBody>
        </p:sp>
      </p:grpSp>
      <p:sp>
        <p:nvSpPr>
          <p:cNvPr id="14" name="Text 7">
            <a:extLst>
              <a:ext uri="{FF2B5EF4-FFF2-40B4-BE49-F238E27FC236}">
                <a16:creationId xmlns:a16="http://schemas.microsoft.com/office/drawing/2014/main" id="{C68C0735-3C59-4284-8F34-0186FA796CE2}"/>
              </a:ext>
            </a:extLst>
          </p:cNvPr>
          <p:cNvSpPr/>
          <p:nvPr/>
        </p:nvSpPr>
        <p:spPr>
          <a:xfrm>
            <a:off x="719970" y="1653621"/>
            <a:ext cx="4709160" cy="320040"/>
          </a:xfrm>
          <a:prstGeom prst="rect">
            <a:avLst/>
          </a:prstGeom>
          <a:noFill/>
          <a:ln/>
        </p:spPr>
        <p:txBody>
          <a:bodyPr wrap="square" lIns="127" tIns="127" rIns="127" bIns="127" rtlCol="0" anchor="ctr">
            <a:normAutofit/>
          </a:bodyPr>
          <a:lstStyle/>
          <a:p>
            <a:pPr marL="0" indent="0" algn="l">
              <a:buNone/>
            </a:pPr>
            <a:r>
              <a:rPr lang="fr-FR" sz="1400" b="1">
                <a:solidFill>
                  <a:srgbClr val="111827"/>
                </a:solidFill>
                <a:latin typeface="Arial" panose="020B0604020202020204" pitchFamily="34" charset="0"/>
                <a:ea typeface="Aptos" pitchFamily="34" charset="-122"/>
                <a:cs typeface="Arial" panose="020B0604020202020204" pitchFamily="34" charset="0"/>
              </a:rPr>
              <a:t>Objectifs</a:t>
            </a:r>
            <a:endParaRPr lang="fr-FR" sz="1400">
              <a:latin typeface="Arial" panose="020B0604020202020204" pitchFamily="34" charset="0"/>
              <a:cs typeface="Arial" panose="020B0604020202020204" pitchFamily="34" charset="0"/>
            </a:endParaRPr>
          </a:p>
        </p:txBody>
      </p:sp>
      <p:sp>
        <p:nvSpPr>
          <p:cNvPr id="49" name="Text 6">
            <a:extLst>
              <a:ext uri="{FF2B5EF4-FFF2-40B4-BE49-F238E27FC236}">
                <a16:creationId xmlns:a16="http://schemas.microsoft.com/office/drawing/2014/main" id="{C804E801-D5AC-40B3-83FC-106E51C50D18}"/>
              </a:ext>
            </a:extLst>
          </p:cNvPr>
          <p:cNvSpPr/>
          <p:nvPr/>
        </p:nvSpPr>
        <p:spPr>
          <a:xfrm>
            <a:off x="930282" y="2298693"/>
            <a:ext cx="1325880" cy="292608"/>
          </a:xfrm>
          <a:prstGeom prst="rect">
            <a:avLst/>
          </a:prstGeom>
          <a:noFill/>
          <a:ln/>
        </p:spPr>
        <p:txBody>
          <a:bodyPr wrap="square" lIns="127" tIns="127" rIns="127" bIns="127" rtlCol="0" anchor="ctr">
            <a:normAutofit/>
          </a:bodyPr>
          <a:lstStyle/>
          <a:p>
            <a:pPr marL="0" indent="0" algn="ctr">
              <a:buNone/>
            </a:pPr>
            <a:r>
              <a:rPr lang="fr-FR" sz="1400" b="1">
                <a:solidFill>
                  <a:srgbClr val="2F5F98"/>
                </a:solidFill>
                <a:latin typeface="Arial" panose="020B0604020202020204" pitchFamily="34" charset="0"/>
                <a:ea typeface="Aptos" pitchFamily="34" charset="-122"/>
                <a:cs typeface="Arial" panose="020B0604020202020204" pitchFamily="34" charset="0"/>
              </a:rPr>
              <a:t>Analyser</a:t>
            </a:r>
            <a:endParaRPr lang="fr-FR" sz="1400">
              <a:latin typeface="Arial" panose="020B0604020202020204" pitchFamily="34" charset="0"/>
              <a:cs typeface="Arial" panose="020B0604020202020204" pitchFamily="34" charset="0"/>
            </a:endParaRPr>
          </a:p>
        </p:txBody>
      </p:sp>
      <p:sp>
        <p:nvSpPr>
          <p:cNvPr id="50" name="Text 7">
            <a:extLst>
              <a:ext uri="{FF2B5EF4-FFF2-40B4-BE49-F238E27FC236}">
                <a16:creationId xmlns:a16="http://schemas.microsoft.com/office/drawing/2014/main" id="{34850AF0-EEC7-4117-AFE0-A378A6A9DACD}"/>
              </a:ext>
            </a:extLst>
          </p:cNvPr>
          <p:cNvSpPr/>
          <p:nvPr/>
        </p:nvSpPr>
        <p:spPr>
          <a:xfrm>
            <a:off x="2484762" y="2252973"/>
            <a:ext cx="8778240" cy="420624"/>
          </a:xfrm>
          <a:prstGeom prst="rect">
            <a:avLst/>
          </a:prstGeom>
          <a:noFill/>
          <a:ln/>
        </p:spPr>
        <p:txBody>
          <a:bodyPr wrap="square" lIns="635" tIns="635" rIns="635" bIns="635" rtlCol="0" anchor="ctr">
            <a:normAutofit/>
          </a:bodyPr>
          <a:lstStyle/>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Identifier la chaîne d’information, la chaîne d’énergie et la structure de la boucle collaborative.</a:t>
            </a:r>
            <a:endParaRPr lang="fr-FR" sz="1400">
              <a:latin typeface="Arial" panose="020B0604020202020204" pitchFamily="34" charset="0"/>
              <a:cs typeface="Arial" panose="020B0604020202020204" pitchFamily="34" charset="0"/>
            </a:endParaRPr>
          </a:p>
        </p:txBody>
      </p:sp>
      <p:sp>
        <p:nvSpPr>
          <p:cNvPr id="52" name="Text 9">
            <a:extLst>
              <a:ext uri="{FF2B5EF4-FFF2-40B4-BE49-F238E27FC236}">
                <a16:creationId xmlns:a16="http://schemas.microsoft.com/office/drawing/2014/main" id="{C0C422EC-FBDE-47E2-B6A5-F66B0AAE4316}"/>
              </a:ext>
            </a:extLst>
          </p:cNvPr>
          <p:cNvSpPr/>
          <p:nvPr/>
        </p:nvSpPr>
        <p:spPr>
          <a:xfrm>
            <a:off x="930282" y="3167373"/>
            <a:ext cx="1325880" cy="292608"/>
          </a:xfrm>
          <a:prstGeom prst="rect">
            <a:avLst/>
          </a:prstGeom>
          <a:noFill/>
          <a:ln/>
        </p:spPr>
        <p:txBody>
          <a:bodyPr wrap="square" lIns="127" tIns="127" rIns="127" bIns="127" rtlCol="0" anchor="ctr">
            <a:normAutofit/>
          </a:bodyPr>
          <a:lstStyle/>
          <a:p>
            <a:pPr marL="0" indent="0" algn="ctr">
              <a:buNone/>
            </a:pPr>
            <a:r>
              <a:rPr lang="fr-FR" sz="1400" b="1">
                <a:solidFill>
                  <a:srgbClr val="9A5A05"/>
                </a:solidFill>
                <a:latin typeface="Arial" panose="020B0604020202020204" pitchFamily="34" charset="0"/>
                <a:ea typeface="Aptos" pitchFamily="34" charset="-122"/>
                <a:cs typeface="Arial" panose="020B0604020202020204" pitchFamily="34" charset="0"/>
              </a:rPr>
              <a:t>Expérimenter</a:t>
            </a:r>
            <a:endParaRPr lang="fr-FR" sz="1400">
              <a:latin typeface="Arial" panose="020B0604020202020204" pitchFamily="34" charset="0"/>
              <a:cs typeface="Arial" panose="020B0604020202020204" pitchFamily="34" charset="0"/>
            </a:endParaRPr>
          </a:p>
        </p:txBody>
      </p:sp>
      <p:sp>
        <p:nvSpPr>
          <p:cNvPr id="53" name="Text 10">
            <a:extLst>
              <a:ext uri="{FF2B5EF4-FFF2-40B4-BE49-F238E27FC236}">
                <a16:creationId xmlns:a16="http://schemas.microsoft.com/office/drawing/2014/main" id="{7E0EF90D-8E65-4D50-B19A-0AD97929DF46}"/>
              </a:ext>
            </a:extLst>
          </p:cNvPr>
          <p:cNvSpPr/>
          <p:nvPr/>
        </p:nvSpPr>
        <p:spPr>
          <a:xfrm>
            <a:off x="2484762" y="3121653"/>
            <a:ext cx="8778240" cy="420624"/>
          </a:xfrm>
          <a:prstGeom prst="rect">
            <a:avLst/>
          </a:prstGeom>
          <a:noFill/>
          <a:ln/>
        </p:spPr>
        <p:txBody>
          <a:bodyPr wrap="square" lIns="635" tIns="635" rIns="635" bIns="635" rtlCol="0" anchor="ctr">
            <a:normAutofit/>
          </a:bodyPr>
          <a:lstStyle/>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Mettre en œuvre un protocole pour mesurer la vibration et extraire la période dominante.</a:t>
            </a:r>
            <a:endParaRPr lang="fr-FR" sz="1400">
              <a:latin typeface="Arial" panose="020B0604020202020204" pitchFamily="34" charset="0"/>
              <a:cs typeface="Arial" panose="020B0604020202020204" pitchFamily="34" charset="0"/>
            </a:endParaRPr>
          </a:p>
        </p:txBody>
      </p:sp>
      <p:sp>
        <p:nvSpPr>
          <p:cNvPr id="55" name="Text 12">
            <a:extLst>
              <a:ext uri="{FF2B5EF4-FFF2-40B4-BE49-F238E27FC236}">
                <a16:creationId xmlns:a16="http://schemas.microsoft.com/office/drawing/2014/main" id="{A4BEFD56-C80D-4AC6-888D-335CE5874404}"/>
              </a:ext>
            </a:extLst>
          </p:cNvPr>
          <p:cNvSpPr/>
          <p:nvPr/>
        </p:nvSpPr>
        <p:spPr>
          <a:xfrm>
            <a:off x="930282" y="4036053"/>
            <a:ext cx="1325880" cy="292608"/>
          </a:xfrm>
          <a:prstGeom prst="rect">
            <a:avLst/>
          </a:prstGeom>
          <a:noFill/>
          <a:ln/>
        </p:spPr>
        <p:txBody>
          <a:bodyPr wrap="square" lIns="127" tIns="127" rIns="127" bIns="127" rtlCol="0" anchor="ctr">
            <a:normAutofit/>
          </a:bodyPr>
          <a:lstStyle/>
          <a:p>
            <a:pPr marL="0" indent="0" algn="ctr">
              <a:buNone/>
            </a:pPr>
            <a:r>
              <a:rPr lang="fr-FR" sz="1400" b="1">
                <a:solidFill>
                  <a:srgbClr val="08776A"/>
                </a:solidFill>
                <a:latin typeface="Arial" panose="020B0604020202020204" pitchFamily="34" charset="0"/>
                <a:ea typeface="Aptos" pitchFamily="34" charset="-122"/>
                <a:cs typeface="Arial" panose="020B0604020202020204" pitchFamily="34" charset="0"/>
              </a:rPr>
              <a:t>Modéliser</a:t>
            </a:r>
            <a:endParaRPr lang="fr-FR" sz="1400">
              <a:latin typeface="Arial" panose="020B0604020202020204" pitchFamily="34" charset="0"/>
              <a:cs typeface="Arial" panose="020B0604020202020204" pitchFamily="34" charset="0"/>
            </a:endParaRPr>
          </a:p>
        </p:txBody>
      </p:sp>
      <p:sp>
        <p:nvSpPr>
          <p:cNvPr id="56" name="Text 13">
            <a:extLst>
              <a:ext uri="{FF2B5EF4-FFF2-40B4-BE49-F238E27FC236}">
                <a16:creationId xmlns:a16="http://schemas.microsoft.com/office/drawing/2014/main" id="{E04929B1-8C61-4C90-8D9D-C256CEC01723}"/>
              </a:ext>
            </a:extLst>
          </p:cNvPr>
          <p:cNvSpPr/>
          <p:nvPr/>
        </p:nvSpPr>
        <p:spPr>
          <a:xfrm>
            <a:off x="2484762" y="3990333"/>
            <a:ext cx="8778240" cy="420624"/>
          </a:xfrm>
          <a:prstGeom prst="rect">
            <a:avLst/>
          </a:prstGeom>
          <a:noFill/>
          <a:ln/>
        </p:spPr>
        <p:txBody>
          <a:bodyPr wrap="square" lIns="635" tIns="635" rIns="635" bIns="635" rtlCol="0" anchor="ctr">
            <a:normAutofit/>
          </a:bodyPr>
          <a:lstStyle/>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Associer un comportement du second ordre au mode vibratoire principal.</a:t>
            </a:r>
            <a:endParaRPr lang="fr-FR" sz="1400">
              <a:latin typeface="Arial" panose="020B0604020202020204" pitchFamily="34" charset="0"/>
              <a:cs typeface="Arial" panose="020B0604020202020204" pitchFamily="34" charset="0"/>
            </a:endParaRPr>
          </a:p>
        </p:txBody>
      </p:sp>
      <p:sp>
        <p:nvSpPr>
          <p:cNvPr id="58" name="Text 15">
            <a:extLst>
              <a:ext uri="{FF2B5EF4-FFF2-40B4-BE49-F238E27FC236}">
                <a16:creationId xmlns:a16="http://schemas.microsoft.com/office/drawing/2014/main" id="{8134EB23-9624-4AEA-B070-6A06100E10F0}"/>
              </a:ext>
            </a:extLst>
          </p:cNvPr>
          <p:cNvSpPr/>
          <p:nvPr/>
        </p:nvSpPr>
        <p:spPr>
          <a:xfrm>
            <a:off x="930282" y="4904733"/>
            <a:ext cx="1325880" cy="292608"/>
          </a:xfrm>
          <a:prstGeom prst="rect">
            <a:avLst/>
          </a:prstGeom>
          <a:noFill/>
          <a:ln/>
        </p:spPr>
        <p:txBody>
          <a:bodyPr wrap="square" lIns="127" tIns="127" rIns="127" bIns="127" rtlCol="0" anchor="ctr">
            <a:normAutofit/>
          </a:bodyPr>
          <a:lstStyle/>
          <a:p>
            <a:pPr marL="0" indent="0" algn="ctr">
              <a:buNone/>
            </a:pPr>
            <a:r>
              <a:rPr lang="fr-FR" sz="1400" b="1">
                <a:solidFill>
                  <a:srgbClr val="5B35A8"/>
                </a:solidFill>
                <a:latin typeface="Arial" panose="020B0604020202020204" pitchFamily="34" charset="0"/>
                <a:ea typeface="Aptos" pitchFamily="34" charset="-122"/>
                <a:cs typeface="Arial" panose="020B0604020202020204" pitchFamily="34" charset="0"/>
              </a:rPr>
              <a:t>Valider</a:t>
            </a:r>
            <a:endParaRPr lang="fr-FR" sz="1400">
              <a:latin typeface="Arial" panose="020B0604020202020204" pitchFamily="34" charset="0"/>
              <a:cs typeface="Arial" panose="020B0604020202020204" pitchFamily="34" charset="0"/>
            </a:endParaRPr>
          </a:p>
        </p:txBody>
      </p:sp>
      <p:sp>
        <p:nvSpPr>
          <p:cNvPr id="59" name="Text 16">
            <a:extLst>
              <a:ext uri="{FF2B5EF4-FFF2-40B4-BE49-F238E27FC236}">
                <a16:creationId xmlns:a16="http://schemas.microsoft.com/office/drawing/2014/main" id="{8D6687D1-9896-47A3-ACA9-8134D91F8FC2}"/>
              </a:ext>
            </a:extLst>
          </p:cNvPr>
          <p:cNvSpPr/>
          <p:nvPr/>
        </p:nvSpPr>
        <p:spPr>
          <a:xfrm>
            <a:off x="2484762" y="4859013"/>
            <a:ext cx="8778240" cy="420624"/>
          </a:xfrm>
          <a:prstGeom prst="rect">
            <a:avLst/>
          </a:prstGeom>
          <a:noFill/>
          <a:ln/>
        </p:spPr>
        <p:txBody>
          <a:bodyPr wrap="square" lIns="635" tIns="635" rIns="635" bIns="635" rtlCol="0" anchor="ctr">
            <a:normAutofit/>
          </a:bodyPr>
          <a:lstStyle/>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Comparer courbes mesurées et simulées ; justifier le rôle du filtre réjecteur.</a:t>
            </a:r>
            <a:endParaRPr lang="fr-FR" sz="1400">
              <a:latin typeface="Arial" panose="020B0604020202020204" pitchFamily="34" charset="0"/>
              <a:cs typeface="Arial" panose="020B0604020202020204" pitchFamily="34" charset="0"/>
            </a:endParaRPr>
          </a:p>
        </p:txBody>
      </p:sp>
      <p:sp>
        <p:nvSpPr>
          <p:cNvPr id="61" name="Text 18">
            <a:extLst>
              <a:ext uri="{FF2B5EF4-FFF2-40B4-BE49-F238E27FC236}">
                <a16:creationId xmlns:a16="http://schemas.microsoft.com/office/drawing/2014/main" id="{4C607090-2A86-43F2-A961-93336C8B8454}"/>
              </a:ext>
            </a:extLst>
          </p:cNvPr>
          <p:cNvSpPr/>
          <p:nvPr/>
        </p:nvSpPr>
        <p:spPr>
          <a:xfrm>
            <a:off x="930282" y="5773413"/>
            <a:ext cx="1325880" cy="292608"/>
          </a:xfrm>
          <a:prstGeom prst="rect">
            <a:avLst/>
          </a:prstGeom>
          <a:noFill/>
          <a:ln/>
        </p:spPr>
        <p:txBody>
          <a:bodyPr wrap="square" lIns="127" tIns="127" rIns="127" bIns="127" rtlCol="0" anchor="ctr">
            <a:normAutofit/>
          </a:bodyPr>
          <a:lstStyle/>
          <a:p>
            <a:pPr marL="0" indent="0" algn="ctr">
              <a:buNone/>
            </a:pPr>
            <a:r>
              <a:rPr lang="fr-FR" sz="1400" b="1">
                <a:solidFill>
                  <a:srgbClr val="111827"/>
                </a:solidFill>
                <a:latin typeface="Arial" panose="020B0604020202020204" pitchFamily="34" charset="0"/>
                <a:ea typeface="Aptos" pitchFamily="34" charset="-122"/>
                <a:cs typeface="Arial" panose="020B0604020202020204" pitchFamily="34" charset="0"/>
              </a:rPr>
              <a:t>Communiquer</a:t>
            </a:r>
            <a:endParaRPr lang="fr-FR" sz="1400">
              <a:latin typeface="Arial" panose="020B0604020202020204" pitchFamily="34" charset="0"/>
              <a:cs typeface="Arial" panose="020B0604020202020204" pitchFamily="34" charset="0"/>
            </a:endParaRPr>
          </a:p>
        </p:txBody>
      </p:sp>
      <p:sp>
        <p:nvSpPr>
          <p:cNvPr id="62" name="Text 19">
            <a:extLst>
              <a:ext uri="{FF2B5EF4-FFF2-40B4-BE49-F238E27FC236}">
                <a16:creationId xmlns:a16="http://schemas.microsoft.com/office/drawing/2014/main" id="{5E96958E-5FF6-4B90-9BE7-C9DDC797C9A3}"/>
              </a:ext>
            </a:extLst>
          </p:cNvPr>
          <p:cNvSpPr/>
          <p:nvPr/>
        </p:nvSpPr>
        <p:spPr>
          <a:xfrm>
            <a:off x="2484762" y="5727693"/>
            <a:ext cx="8778240" cy="420624"/>
          </a:xfrm>
          <a:prstGeom prst="rect">
            <a:avLst/>
          </a:prstGeom>
          <a:noFill/>
          <a:ln/>
        </p:spPr>
        <p:txBody>
          <a:bodyPr wrap="square" lIns="635" tIns="635" rIns="635" bIns="635" rtlCol="0" anchor="ctr">
            <a:normAutofit/>
          </a:bodyPr>
          <a:lstStyle/>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Produire une conclusion technique argumentée à partir des résultats.</a:t>
            </a:r>
            <a:endParaRPr lang="fr-FR" sz="14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5560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a:extLst>
              <a:ext uri="{FF2B5EF4-FFF2-40B4-BE49-F238E27FC236}">
                <a16:creationId xmlns:a16="http://schemas.microsoft.com/office/drawing/2014/main" id="{35FD6203-34B7-4558-B51F-3BEB727B1709}"/>
              </a:ext>
            </a:extLst>
          </p:cNvPr>
          <p:cNvGrpSpPr/>
          <p:nvPr/>
        </p:nvGrpSpPr>
        <p:grpSpPr>
          <a:xfrm>
            <a:off x="1299882" y="128528"/>
            <a:ext cx="9000000" cy="484400"/>
            <a:chOff x="1299882" y="1091055"/>
            <a:chExt cx="9000000" cy="484400"/>
          </a:xfrm>
        </p:grpSpPr>
        <p:sp>
          <p:nvSpPr>
            <p:cNvPr id="5" name="Text 2">
              <a:extLst>
                <a:ext uri="{FF2B5EF4-FFF2-40B4-BE49-F238E27FC236}">
                  <a16:creationId xmlns:a16="http://schemas.microsoft.com/office/drawing/2014/main" id="{FF125BBA-C16F-49B4-87F8-5319AB2703FD}"/>
                </a:ext>
              </a:extLst>
            </p:cNvPr>
            <p:cNvSpPr/>
            <p:nvPr/>
          </p:nvSpPr>
          <p:spPr>
            <a:xfrm>
              <a:off x="1299882" y="1091055"/>
              <a:ext cx="9000000" cy="438912"/>
            </a:xfrm>
            <a:prstGeom prst="rect">
              <a:avLst/>
            </a:prstGeom>
            <a:noFill/>
            <a:ln/>
          </p:spPr>
          <p:txBody>
            <a:bodyPr wrap="square" lIns="254" tIns="254" rIns="254" bIns="254" rtlCol="0" anchor="ctr">
              <a:normAutofit/>
            </a:bodyPr>
            <a:lstStyle/>
            <a:p>
              <a:pPr marL="0" indent="0" algn="ctr">
                <a:buNone/>
              </a:pPr>
              <a:r>
                <a:rPr lang="fr-FR" sz="2500" b="1" dirty="0">
                  <a:solidFill>
                    <a:srgbClr val="111827"/>
                  </a:solidFill>
                  <a:latin typeface="Arial" panose="020B0604020202020204" pitchFamily="34" charset="0"/>
                  <a:ea typeface="Aptos Display" pitchFamily="34" charset="-122"/>
                  <a:cs typeface="Arial" panose="020B0604020202020204" pitchFamily="34" charset="0"/>
                </a:rPr>
                <a:t>Système</a:t>
              </a:r>
              <a:endParaRPr lang="fr-FR" sz="2500" dirty="0">
                <a:latin typeface="Arial" panose="020B0604020202020204" pitchFamily="34" charset="0"/>
                <a:cs typeface="Arial" panose="020B0604020202020204" pitchFamily="34" charset="0"/>
              </a:endParaRPr>
            </a:p>
          </p:txBody>
        </p:sp>
        <p:sp>
          <p:nvSpPr>
            <p:cNvPr id="6" name="Shape 10">
              <a:extLst>
                <a:ext uri="{FF2B5EF4-FFF2-40B4-BE49-F238E27FC236}">
                  <a16:creationId xmlns:a16="http://schemas.microsoft.com/office/drawing/2014/main" id="{2F91BD5E-09C7-47F1-A27A-7E9FFFC78D54}"/>
                </a:ext>
              </a:extLst>
            </p:cNvPr>
            <p:cNvSpPr/>
            <p:nvPr/>
          </p:nvSpPr>
          <p:spPr>
            <a:xfrm>
              <a:off x="1299882" y="1503455"/>
              <a:ext cx="9000000" cy="72000"/>
            </a:xfrm>
            <a:prstGeom prst="rect">
              <a:avLst/>
            </a:prstGeom>
            <a:solidFill>
              <a:schemeClr val="bg1">
                <a:lumMod val="75000"/>
              </a:schemeClr>
            </a:solidFill>
            <a:ln w="12700">
              <a:solidFill>
                <a:schemeClr val="bg1">
                  <a:lumMod val="75000"/>
                </a:schemeClr>
              </a:solidFill>
              <a:prstDash val="solid"/>
            </a:ln>
          </p:spPr>
        </p:sp>
      </p:grpSp>
      <p:grpSp>
        <p:nvGrpSpPr>
          <p:cNvPr id="7" name="Groupe 6">
            <a:extLst>
              <a:ext uri="{FF2B5EF4-FFF2-40B4-BE49-F238E27FC236}">
                <a16:creationId xmlns:a16="http://schemas.microsoft.com/office/drawing/2014/main" id="{1468F699-BAF1-4510-A6B9-54B3DE6C1C6A}"/>
              </a:ext>
            </a:extLst>
          </p:cNvPr>
          <p:cNvGrpSpPr/>
          <p:nvPr/>
        </p:nvGrpSpPr>
        <p:grpSpPr>
          <a:xfrm>
            <a:off x="683394" y="834309"/>
            <a:ext cx="10651316" cy="540000"/>
            <a:chOff x="683394" y="1101737"/>
            <a:chExt cx="10651316" cy="540000"/>
          </a:xfrm>
        </p:grpSpPr>
        <p:sp>
          <p:nvSpPr>
            <p:cNvPr id="8" name="Shape 5">
              <a:extLst>
                <a:ext uri="{FF2B5EF4-FFF2-40B4-BE49-F238E27FC236}">
                  <a16:creationId xmlns:a16="http://schemas.microsoft.com/office/drawing/2014/main" id="{E0A0CBEA-3548-41FF-AD5D-8C3698FED70F}"/>
                </a:ext>
              </a:extLst>
            </p:cNvPr>
            <p:cNvSpPr/>
            <p:nvPr/>
          </p:nvSpPr>
          <p:spPr>
            <a:xfrm>
              <a:off x="683394" y="1101737"/>
              <a:ext cx="10651316" cy="539560"/>
            </a:xfrm>
            <a:prstGeom prst="roundRect">
              <a:avLst>
                <a:gd name="adj" fmla="val 5926"/>
              </a:avLst>
            </a:prstGeom>
            <a:solidFill>
              <a:srgbClr val="FFFFFF"/>
            </a:solidFill>
            <a:ln w="12700">
              <a:solidFill>
                <a:srgbClr val="D4DDEB"/>
              </a:solidFill>
              <a:prstDash val="solid"/>
            </a:ln>
          </p:spPr>
        </p:sp>
        <p:sp>
          <p:nvSpPr>
            <p:cNvPr id="9" name="Shape 6">
              <a:extLst>
                <a:ext uri="{FF2B5EF4-FFF2-40B4-BE49-F238E27FC236}">
                  <a16:creationId xmlns:a16="http://schemas.microsoft.com/office/drawing/2014/main" id="{0EA919F6-C225-4714-8378-E23C27571CDB}"/>
                </a:ext>
              </a:extLst>
            </p:cNvPr>
            <p:cNvSpPr/>
            <p:nvPr/>
          </p:nvSpPr>
          <p:spPr>
            <a:xfrm>
              <a:off x="683394" y="1101737"/>
              <a:ext cx="73152" cy="540000"/>
            </a:xfrm>
            <a:prstGeom prst="rect">
              <a:avLst/>
            </a:prstGeom>
            <a:solidFill>
              <a:srgbClr val="00B050"/>
            </a:solidFill>
            <a:ln w="12700">
              <a:solidFill>
                <a:srgbClr val="00B050"/>
              </a:solidFill>
              <a:prstDash val="solid"/>
            </a:ln>
          </p:spPr>
        </p:sp>
        <p:sp>
          <p:nvSpPr>
            <p:cNvPr id="10" name="Text 7">
              <a:extLst>
                <a:ext uri="{FF2B5EF4-FFF2-40B4-BE49-F238E27FC236}">
                  <a16:creationId xmlns:a16="http://schemas.microsoft.com/office/drawing/2014/main" id="{380DCBEF-F520-4CEC-943B-7054BA215244}"/>
                </a:ext>
              </a:extLst>
            </p:cNvPr>
            <p:cNvSpPr/>
            <p:nvPr/>
          </p:nvSpPr>
          <p:spPr>
            <a:xfrm>
              <a:off x="884562" y="1229753"/>
              <a:ext cx="4892040" cy="320040"/>
            </a:xfrm>
            <a:prstGeom prst="rect">
              <a:avLst/>
            </a:prstGeom>
            <a:noFill/>
            <a:ln/>
          </p:spPr>
          <p:txBody>
            <a:bodyPr wrap="square" lIns="127" tIns="127" rIns="127" bIns="127" rtlCol="0" anchor="ctr">
              <a:normAutofit/>
            </a:bodyPr>
            <a:lstStyle/>
            <a:p>
              <a:pPr marL="0" indent="0" algn="l">
                <a:buNone/>
              </a:pPr>
              <a:r>
                <a:rPr lang="fr-FR" sz="1600" b="1" dirty="0">
                  <a:solidFill>
                    <a:srgbClr val="111827"/>
                  </a:solidFill>
                  <a:latin typeface="Arial" panose="020B0604020202020204" pitchFamily="34" charset="0"/>
                  <a:ea typeface="Aptos" pitchFamily="34" charset="-122"/>
                  <a:cs typeface="Arial" panose="020B0604020202020204" pitchFamily="34" charset="0"/>
                </a:rPr>
                <a:t>2 · Exploitation pédagogique</a:t>
              </a:r>
              <a:endParaRPr lang="fr-FR" sz="1600" dirty="0">
                <a:latin typeface="Arial" panose="020B0604020202020204" pitchFamily="34" charset="0"/>
                <a:cs typeface="Arial" panose="020B0604020202020204" pitchFamily="34" charset="0"/>
              </a:endParaRPr>
            </a:p>
          </p:txBody>
        </p:sp>
      </p:grpSp>
      <p:sp>
        <p:nvSpPr>
          <p:cNvPr id="14" name="Text 7">
            <a:extLst>
              <a:ext uri="{FF2B5EF4-FFF2-40B4-BE49-F238E27FC236}">
                <a16:creationId xmlns:a16="http://schemas.microsoft.com/office/drawing/2014/main" id="{C68C0735-3C59-4284-8F34-0186FA796CE2}"/>
              </a:ext>
            </a:extLst>
          </p:cNvPr>
          <p:cNvSpPr/>
          <p:nvPr/>
        </p:nvSpPr>
        <p:spPr>
          <a:xfrm>
            <a:off x="719970" y="1653621"/>
            <a:ext cx="4709160" cy="320040"/>
          </a:xfrm>
          <a:prstGeom prst="rect">
            <a:avLst/>
          </a:prstGeom>
          <a:noFill/>
          <a:ln/>
        </p:spPr>
        <p:txBody>
          <a:bodyPr wrap="square" lIns="127" tIns="127" rIns="127" bIns="127" rtlCol="0" anchor="ctr">
            <a:normAutofit/>
          </a:bodyPr>
          <a:lstStyle/>
          <a:p>
            <a:pPr marL="0" indent="0" algn="l">
              <a:buNone/>
            </a:pPr>
            <a:r>
              <a:rPr lang="fr-FR" sz="1400" b="1" dirty="0">
                <a:solidFill>
                  <a:srgbClr val="111827"/>
                </a:solidFill>
                <a:latin typeface="Arial" panose="020B0604020202020204" pitchFamily="34" charset="0"/>
                <a:ea typeface="Aptos" pitchFamily="34" charset="-122"/>
                <a:cs typeface="Arial" panose="020B0604020202020204" pitchFamily="34" charset="0"/>
              </a:rPr>
              <a:t>Déroulé de la séquence</a:t>
            </a:r>
            <a:endParaRPr lang="fr-FR" sz="1400" dirty="0">
              <a:latin typeface="Arial" panose="020B0604020202020204" pitchFamily="34" charset="0"/>
              <a:cs typeface="Arial" panose="020B0604020202020204" pitchFamily="34" charset="0"/>
            </a:endParaRPr>
          </a:p>
        </p:txBody>
      </p:sp>
      <p:grpSp>
        <p:nvGrpSpPr>
          <p:cNvPr id="2" name="Groupe 1">
            <a:extLst>
              <a:ext uri="{FF2B5EF4-FFF2-40B4-BE49-F238E27FC236}">
                <a16:creationId xmlns:a16="http://schemas.microsoft.com/office/drawing/2014/main" id="{243F3F90-B81A-451D-8838-655AAF386707}"/>
              </a:ext>
            </a:extLst>
          </p:cNvPr>
          <p:cNvGrpSpPr/>
          <p:nvPr/>
        </p:nvGrpSpPr>
        <p:grpSpPr>
          <a:xfrm>
            <a:off x="252663" y="2252973"/>
            <a:ext cx="2880360" cy="3200400"/>
            <a:chOff x="252663" y="2695275"/>
            <a:chExt cx="2880360" cy="3200400"/>
          </a:xfrm>
        </p:grpSpPr>
        <p:sp>
          <p:nvSpPr>
            <p:cNvPr id="21" name="Shape 5">
              <a:extLst>
                <a:ext uri="{FF2B5EF4-FFF2-40B4-BE49-F238E27FC236}">
                  <a16:creationId xmlns:a16="http://schemas.microsoft.com/office/drawing/2014/main" id="{A635EFD0-AF55-4C7A-8A55-9EA955EA2C75}"/>
                </a:ext>
              </a:extLst>
            </p:cNvPr>
            <p:cNvSpPr/>
            <p:nvPr/>
          </p:nvSpPr>
          <p:spPr>
            <a:xfrm>
              <a:off x="252663" y="2695275"/>
              <a:ext cx="2468880" cy="3200400"/>
            </a:xfrm>
            <a:prstGeom prst="roundRect">
              <a:avLst>
                <a:gd name="adj" fmla="val 2963"/>
              </a:avLst>
            </a:prstGeom>
            <a:solidFill>
              <a:srgbClr val="FFFFFF"/>
            </a:solidFill>
            <a:ln w="12700">
              <a:solidFill>
                <a:srgbClr val="D4DDEB"/>
              </a:solidFill>
              <a:prstDash val="solid"/>
            </a:ln>
          </p:spPr>
        </p:sp>
        <p:sp>
          <p:nvSpPr>
            <p:cNvPr id="22" name="Text 7">
              <a:extLst>
                <a:ext uri="{FF2B5EF4-FFF2-40B4-BE49-F238E27FC236}">
                  <a16:creationId xmlns:a16="http://schemas.microsoft.com/office/drawing/2014/main" id="{1719F8A5-0A67-42BB-92C5-B50FF827389B}"/>
                </a:ext>
              </a:extLst>
            </p:cNvPr>
            <p:cNvSpPr/>
            <p:nvPr/>
          </p:nvSpPr>
          <p:spPr>
            <a:xfrm>
              <a:off x="453831" y="2823291"/>
              <a:ext cx="2148840" cy="471336"/>
            </a:xfrm>
            <a:prstGeom prst="rect">
              <a:avLst/>
            </a:prstGeom>
            <a:noFill/>
            <a:ln/>
          </p:spPr>
          <p:txBody>
            <a:bodyPr wrap="square" lIns="127" tIns="127" rIns="127" bIns="127" rtlCol="0" anchor="ctr">
              <a:noAutofit/>
            </a:bodyPr>
            <a:lstStyle/>
            <a:p>
              <a:pPr marL="0" indent="0" algn="l">
                <a:buNone/>
              </a:pPr>
              <a:r>
                <a:rPr lang="fr-FR" sz="1400" b="1">
                  <a:solidFill>
                    <a:srgbClr val="111827"/>
                  </a:solidFill>
                  <a:latin typeface="Arial" panose="020B0604020202020204" pitchFamily="34" charset="0"/>
                  <a:ea typeface="Aptos" pitchFamily="34" charset="-122"/>
                  <a:cs typeface="Arial" panose="020B0604020202020204" pitchFamily="34" charset="0"/>
                </a:rPr>
                <a:t>Séance 1</a:t>
              </a:r>
              <a:endParaRPr lang="fr-FR" sz="1400">
                <a:latin typeface="Arial" panose="020B0604020202020204" pitchFamily="34" charset="0"/>
                <a:cs typeface="Arial" panose="020B0604020202020204" pitchFamily="34" charset="0"/>
              </a:endParaRPr>
            </a:p>
            <a:p>
              <a:pPr marL="0" indent="0" algn="l">
                <a:buNone/>
              </a:pPr>
              <a:r>
                <a:rPr lang="fr-FR" sz="1400" b="1">
                  <a:solidFill>
                    <a:srgbClr val="111827"/>
                  </a:solidFill>
                  <a:latin typeface="Arial" panose="020B0604020202020204" pitchFamily="34" charset="0"/>
                  <a:ea typeface="Aptos" pitchFamily="34" charset="-122"/>
                  <a:cs typeface="Arial" panose="020B0604020202020204" pitchFamily="34" charset="0"/>
                </a:rPr>
                <a:t>Appropriation</a:t>
              </a:r>
              <a:endParaRPr lang="fr-FR" sz="1400">
                <a:latin typeface="Arial" panose="020B0604020202020204" pitchFamily="34" charset="0"/>
                <a:cs typeface="Arial" panose="020B0604020202020204" pitchFamily="34" charset="0"/>
              </a:endParaRPr>
            </a:p>
          </p:txBody>
        </p:sp>
        <p:sp>
          <p:nvSpPr>
            <p:cNvPr id="23" name="Text 8">
              <a:extLst>
                <a:ext uri="{FF2B5EF4-FFF2-40B4-BE49-F238E27FC236}">
                  <a16:creationId xmlns:a16="http://schemas.microsoft.com/office/drawing/2014/main" id="{E4C0B339-36B8-4349-AECD-1A8AA78B8499}"/>
                </a:ext>
              </a:extLst>
            </p:cNvPr>
            <p:cNvSpPr/>
            <p:nvPr/>
          </p:nvSpPr>
          <p:spPr>
            <a:xfrm>
              <a:off x="453831" y="3428999"/>
              <a:ext cx="2148840" cy="2356947"/>
            </a:xfrm>
            <a:prstGeom prst="rect">
              <a:avLst/>
            </a:prstGeom>
            <a:noFill/>
            <a:ln/>
          </p:spPr>
          <p:txBody>
            <a:bodyPr wrap="square" lIns="381" tIns="381" rIns="381" bIns="381" rtlCol="0" anchor="t">
              <a:normAutofit/>
            </a:bodyPr>
            <a:lstStyle/>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Besoin industriel</a:t>
              </a:r>
              <a:endParaRPr lang="fr-FR" sz="1400">
                <a:latin typeface="Arial" panose="020B0604020202020204" pitchFamily="34" charset="0"/>
                <a:cs typeface="Arial" panose="020B0604020202020204" pitchFamily="34" charset="0"/>
              </a:endParaRPr>
            </a:p>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Exigences</a:t>
              </a:r>
              <a:endParaRPr lang="fr-FR" sz="1400">
                <a:latin typeface="Arial" panose="020B0604020202020204" pitchFamily="34" charset="0"/>
                <a:cs typeface="Arial" panose="020B0604020202020204" pitchFamily="34" charset="0"/>
              </a:endParaRPr>
            </a:p>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Schéma-bloc</a:t>
              </a:r>
              <a:endParaRPr lang="fr-FR" sz="1400">
                <a:latin typeface="Arial" panose="020B0604020202020204" pitchFamily="34" charset="0"/>
                <a:cs typeface="Arial" panose="020B0604020202020204" pitchFamily="34" charset="0"/>
              </a:endParaRPr>
            </a:p>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Hypothèses</a:t>
              </a:r>
              <a:endParaRPr lang="fr-FR" sz="1400">
                <a:latin typeface="Arial" panose="020B0604020202020204" pitchFamily="34" charset="0"/>
                <a:cs typeface="Arial" panose="020B0604020202020204" pitchFamily="34" charset="0"/>
              </a:endParaRPr>
            </a:p>
          </p:txBody>
        </p:sp>
        <p:sp>
          <p:nvSpPr>
            <p:cNvPr id="24" name="Shape 9">
              <a:extLst>
                <a:ext uri="{FF2B5EF4-FFF2-40B4-BE49-F238E27FC236}">
                  <a16:creationId xmlns:a16="http://schemas.microsoft.com/office/drawing/2014/main" id="{1E329F8A-8A4E-462B-9620-B20622160F6E}"/>
                </a:ext>
              </a:extLst>
            </p:cNvPr>
            <p:cNvSpPr/>
            <p:nvPr/>
          </p:nvSpPr>
          <p:spPr>
            <a:xfrm>
              <a:off x="2739831" y="4295475"/>
              <a:ext cx="393192" cy="0"/>
            </a:xfrm>
            <a:prstGeom prst="line">
              <a:avLst/>
            </a:prstGeom>
            <a:noFill/>
            <a:ln w="20320">
              <a:solidFill>
                <a:srgbClr val="6B7280"/>
              </a:solidFill>
              <a:prstDash val="solid"/>
              <a:headEnd type="none"/>
              <a:tailEnd type="triangle"/>
            </a:ln>
          </p:spPr>
        </p:sp>
      </p:grpSp>
      <p:grpSp>
        <p:nvGrpSpPr>
          <p:cNvPr id="26" name="Groupe 25">
            <a:extLst>
              <a:ext uri="{FF2B5EF4-FFF2-40B4-BE49-F238E27FC236}">
                <a16:creationId xmlns:a16="http://schemas.microsoft.com/office/drawing/2014/main" id="{A6459A39-38B0-4943-B374-5329710480C0}"/>
              </a:ext>
            </a:extLst>
          </p:cNvPr>
          <p:cNvGrpSpPr/>
          <p:nvPr/>
        </p:nvGrpSpPr>
        <p:grpSpPr>
          <a:xfrm>
            <a:off x="3133023" y="2252973"/>
            <a:ext cx="2880360" cy="3200400"/>
            <a:chOff x="252663" y="2695275"/>
            <a:chExt cx="2880360" cy="3200400"/>
          </a:xfrm>
        </p:grpSpPr>
        <p:sp>
          <p:nvSpPr>
            <p:cNvPr id="27" name="Shape 5">
              <a:extLst>
                <a:ext uri="{FF2B5EF4-FFF2-40B4-BE49-F238E27FC236}">
                  <a16:creationId xmlns:a16="http://schemas.microsoft.com/office/drawing/2014/main" id="{2B0CE8E2-EB04-4E1B-B031-CBE341265F08}"/>
                </a:ext>
              </a:extLst>
            </p:cNvPr>
            <p:cNvSpPr/>
            <p:nvPr/>
          </p:nvSpPr>
          <p:spPr>
            <a:xfrm>
              <a:off x="252663" y="2695275"/>
              <a:ext cx="2468880" cy="3200400"/>
            </a:xfrm>
            <a:prstGeom prst="roundRect">
              <a:avLst>
                <a:gd name="adj" fmla="val 2963"/>
              </a:avLst>
            </a:prstGeom>
            <a:solidFill>
              <a:srgbClr val="FFFFFF"/>
            </a:solidFill>
            <a:ln w="12700">
              <a:solidFill>
                <a:srgbClr val="D4DDEB"/>
              </a:solidFill>
              <a:prstDash val="solid"/>
            </a:ln>
          </p:spPr>
        </p:sp>
        <p:sp>
          <p:nvSpPr>
            <p:cNvPr id="28" name="Text 7">
              <a:extLst>
                <a:ext uri="{FF2B5EF4-FFF2-40B4-BE49-F238E27FC236}">
                  <a16:creationId xmlns:a16="http://schemas.microsoft.com/office/drawing/2014/main" id="{C8E3C048-DE08-4D1D-9A43-ADAD5525B75A}"/>
                </a:ext>
              </a:extLst>
            </p:cNvPr>
            <p:cNvSpPr/>
            <p:nvPr/>
          </p:nvSpPr>
          <p:spPr>
            <a:xfrm>
              <a:off x="453831" y="2823291"/>
              <a:ext cx="2148840" cy="320040"/>
            </a:xfrm>
            <a:prstGeom prst="rect">
              <a:avLst/>
            </a:prstGeom>
            <a:noFill/>
            <a:ln/>
          </p:spPr>
          <p:txBody>
            <a:bodyPr wrap="square" lIns="127" tIns="127" rIns="127" bIns="127" rtlCol="0" anchor="ctr">
              <a:noAutofit/>
            </a:bodyPr>
            <a:lstStyle/>
            <a:p>
              <a:pPr marL="0" indent="0" algn="l">
                <a:buNone/>
              </a:pPr>
              <a:r>
                <a:rPr lang="fr-FR" sz="1400" b="1">
                  <a:solidFill>
                    <a:srgbClr val="111827"/>
                  </a:solidFill>
                  <a:latin typeface="Arial" panose="020B0604020202020204" pitchFamily="34" charset="0"/>
                  <a:ea typeface="Aptos" pitchFamily="34" charset="-122"/>
                  <a:cs typeface="Arial" panose="020B0604020202020204" pitchFamily="34" charset="0"/>
                </a:rPr>
                <a:t>Séance 2</a:t>
              </a:r>
            </a:p>
            <a:p>
              <a:pPr marL="0" indent="0" algn="l">
                <a:buNone/>
              </a:pPr>
              <a:r>
                <a:rPr lang="fr-FR" sz="1400" b="1">
                  <a:solidFill>
                    <a:srgbClr val="111827"/>
                  </a:solidFill>
                  <a:latin typeface="Arial" panose="020B0604020202020204" pitchFamily="34" charset="0"/>
                  <a:ea typeface="Aptos" pitchFamily="34" charset="-122"/>
                  <a:cs typeface="Arial" panose="020B0604020202020204" pitchFamily="34" charset="0"/>
                </a:rPr>
                <a:t>TP mesures</a:t>
              </a:r>
            </a:p>
          </p:txBody>
        </p:sp>
        <p:sp>
          <p:nvSpPr>
            <p:cNvPr id="29" name="Text 8">
              <a:extLst>
                <a:ext uri="{FF2B5EF4-FFF2-40B4-BE49-F238E27FC236}">
                  <a16:creationId xmlns:a16="http://schemas.microsoft.com/office/drawing/2014/main" id="{3B7D8668-B6EE-4664-A971-B38C8D94588D}"/>
                </a:ext>
              </a:extLst>
            </p:cNvPr>
            <p:cNvSpPr/>
            <p:nvPr/>
          </p:nvSpPr>
          <p:spPr>
            <a:xfrm>
              <a:off x="453831" y="3428999"/>
              <a:ext cx="2148840" cy="2356947"/>
            </a:xfrm>
            <a:prstGeom prst="rect">
              <a:avLst/>
            </a:prstGeom>
            <a:noFill/>
            <a:ln/>
          </p:spPr>
          <p:txBody>
            <a:bodyPr wrap="square" lIns="381" tIns="381" rIns="381" bIns="381" rtlCol="0" anchor="t">
              <a:normAutofit/>
            </a:bodyPr>
            <a:lstStyle/>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Essais avec KP</a:t>
              </a:r>
              <a:endParaRPr lang="fr-FR" sz="1400">
                <a:latin typeface="Arial" panose="020B0604020202020204" pitchFamily="34" charset="0"/>
                <a:cs typeface="Arial" panose="020B0604020202020204" pitchFamily="34" charset="0"/>
              </a:endParaRPr>
            </a:p>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Acquisition Fj / ωm</a:t>
              </a:r>
              <a:endParaRPr lang="fr-FR" sz="1400">
                <a:latin typeface="Arial" panose="020B0604020202020204" pitchFamily="34" charset="0"/>
                <a:cs typeface="Arial" panose="020B0604020202020204" pitchFamily="34" charset="0"/>
              </a:endParaRPr>
            </a:p>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Mesure de T</a:t>
              </a:r>
              <a:endParaRPr lang="fr-FR" sz="1400">
                <a:latin typeface="Arial" panose="020B0604020202020204" pitchFamily="34" charset="0"/>
                <a:cs typeface="Arial" panose="020B0604020202020204" pitchFamily="34" charset="0"/>
              </a:endParaRPr>
            </a:p>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Observation vibration</a:t>
              </a:r>
              <a:endParaRPr lang="fr-FR" sz="1400">
                <a:latin typeface="Arial" panose="020B0604020202020204" pitchFamily="34" charset="0"/>
                <a:cs typeface="Arial" panose="020B0604020202020204" pitchFamily="34" charset="0"/>
              </a:endParaRPr>
            </a:p>
          </p:txBody>
        </p:sp>
        <p:sp>
          <p:nvSpPr>
            <p:cNvPr id="30" name="Shape 9">
              <a:extLst>
                <a:ext uri="{FF2B5EF4-FFF2-40B4-BE49-F238E27FC236}">
                  <a16:creationId xmlns:a16="http://schemas.microsoft.com/office/drawing/2014/main" id="{EA1CEE3C-4A2C-4C51-A2ED-0264FB70CA19}"/>
                </a:ext>
              </a:extLst>
            </p:cNvPr>
            <p:cNvSpPr/>
            <p:nvPr/>
          </p:nvSpPr>
          <p:spPr>
            <a:xfrm>
              <a:off x="2739831" y="4295475"/>
              <a:ext cx="393192" cy="0"/>
            </a:xfrm>
            <a:prstGeom prst="line">
              <a:avLst/>
            </a:prstGeom>
            <a:noFill/>
            <a:ln w="20320">
              <a:solidFill>
                <a:srgbClr val="6B7280"/>
              </a:solidFill>
              <a:prstDash val="solid"/>
              <a:headEnd type="none"/>
              <a:tailEnd type="triangle"/>
            </a:ln>
          </p:spPr>
        </p:sp>
      </p:grpSp>
      <p:grpSp>
        <p:nvGrpSpPr>
          <p:cNvPr id="31" name="Groupe 30">
            <a:extLst>
              <a:ext uri="{FF2B5EF4-FFF2-40B4-BE49-F238E27FC236}">
                <a16:creationId xmlns:a16="http://schemas.microsoft.com/office/drawing/2014/main" id="{5108BAC7-5EDA-45FC-A5A8-E53105D8A0C8}"/>
              </a:ext>
            </a:extLst>
          </p:cNvPr>
          <p:cNvGrpSpPr/>
          <p:nvPr/>
        </p:nvGrpSpPr>
        <p:grpSpPr>
          <a:xfrm>
            <a:off x="6009052" y="2252973"/>
            <a:ext cx="2880360" cy="3200400"/>
            <a:chOff x="252663" y="2695275"/>
            <a:chExt cx="2880360" cy="3200400"/>
          </a:xfrm>
        </p:grpSpPr>
        <p:sp>
          <p:nvSpPr>
            <p:cNvPr id="32" name="Shape 5">
              <a:extLst>
                <a:ext uri="{FF2B5EF4-FFF2-40B4-BE49-F238E27FC236}">
                  <a16:creationId xmlns:a16="http://schemas.microsoft.com/office/drawing/2014/main" id="{7146EAAB-CDFA-4134-B38C-BC3A5F983D2C}"/>
                </a:ext>
              </a:extLst>
            </p:cNvPr>
            <p:cNvSpPr/>
            <p:nvPr/>
          </p:nvSpPr>
          <p:spPr>
            <a:xfrm>
              <a:off x="252663" y="2695275"/>
              <a:ext cx="2468880" cy="3200400"/>
            </a:xfrm>
            <a:prstGeom prst="roundRect">
              <a:avLst>
                <a:gd name="adj" fmla="val 2963"/>
              </a:avLst>
            </a:prstGeom>
            <a:solidFill>
              <a:srgbClr val="FFFFFF"/>
            </a:solidFill>
            <a:ln w="12700">
              <a:solidFill>
                <a:srgbClr val="D4DDEB"/>
              </a:solidFill>
              <a:prstDash val="solid"/>
            </a:ln>
          </p:spPr>
        </p:sp>
        <p:sp>
          <p:nvSpPr>
            <p:cNvPr id="33" name="Text 7">
              <a:extLst>
                <a:ext uri="{FF2B5EF4-FFF2-40B4-BE49-F238E27FC236}">
                  <a16:creationId xmlns:a16="http://schemas.microsoft.com/office/drawing/2014/main" id="{F2885D5F-A41B-4189-9496-00FE42E31284}"/>
                </a:ext>
              </a:extLst>
            </p:cNvPr>
            <p:cNvSpPr/>
            <p:nvPr/>
          </p:nvSpPr>
          <p:spPr>
            <a:xfrm>
              <a:off x="453831" y="2823291"/>
              <a:ext cx="2148840" cy="320040"/>
            </a:xfrm>
            <a:prstGeom prst="rect">
              <a:avLst/>
            </a:prstGeom>
            <a:noFill/>
            <a:ln/>
          </p:spPr>
          <p:txBody>
            <a:bodyPr wrap="square" lIns="127" tIns="127" rIns="127" bIns="127" rtlCol="0" anchor="ctr">
              <a:noAutofit/>
            </a:bodyPr>
            <a:lstStyle/>
            <a:p>
              <a:pPr marL="0" indent="0" algn="l">
                <a:buNone/>
              </a:pPr>
              <a:r>
                <a:rPr lang="fr-FR" sz="1400" b="1">
                  <a:solidFill>
                    <a:srgbClr val="111827"/>
                  </a:solidFill>
                  <a:latin typeface="Arial" panose="020B0604020202020204" pitchFamily="34" charset="0"/>
                  <a:ea typeface="Aptos" pitchFamily="34" charset="-122"/>
                  <a:cs typeface="Arial" panose="020B0604020202020204" pitchFamily="34" charset="0"/>
                </a:rPr>
                <a:t>Séance 3</a:t>
              </a:r>
              <a:endParaRPr lang="fr-FR" sz="1400">
                <a:latin typeface="Arial" panose="020B0604020202020204" pitchFamily="34" charset="0"/>
                <a:cs typeface="Arial" panose="020B0604020202020204" pitchFamily="34" charset="0"/>
              </a:endParaRPr>
            </a:p>
            <a:p>
              <a:pPr marL="0" indent="0" algn="l">
                <a:buNone/>
              </a:pPr>
              <a:r>
                <a:rPr lang="fr-FR" sz="1400" b="1">
                  <a:solidFill>
                    <a:srgbClr val="111827"/>
                  </a:solidFill>
                  <a:latin typeface="Arial" panose="020B0604020202020204" pitchFamily="34" charset="0"/>
                  <a:ea typeface="Aptos" pitchFamily="34" charset="-122"/>
                  <a:cs typeface="Arial" panose="020B0604020202020204" pitchFamily="34" charset="0"/>
                </a:rPr>
                <a:t>Simulation</a:t>
              </a:r>
              <a:endParaRPr lang="fr-FR" sz="1400">
                <a:latin typeface="Arial" panose="020B0604020202020204" pitchFamily="34" charset="0"/>
                <a:cs typeface="Arial" panose="020B0604020202020204" pitchFamily="34" charset="0"/>
              </a:endParaRPr>
            </a:p>
          </p:txBody>
        </p:sp>
        <p:sp>
          <p:nvSpPr>
            <p:cNvPr id="34" name="Text 8">
              <a:extLst>
                <a:ext uri="{FF2B5EF4-FFF2-40B4-BE49-F238E27FC236}">
                  <a16:creationId xmlns:a16="http://schemas.microsoft.com/office/drawing/2014/main" id="{F8130314-1A9E-4B58-BFD7-002BF8AA1B82}"/>
                </a:ext>
              </a:extLst>
            </p:cNvPr>
            <p:cNvSpPr/>
            <p:nvPr/>
          </p:nvSpPr>
          <p:spPr>
            <a:xfrm>
              <a:off x="453831" y="3428999"/>
              <a:ext cx="2148840" cy="2356947"/>
            </a:xfrm>
            <a:prstGeom prst="rect">
              <a:avLst/>
            </a:prstGeom>
            <a:noFill/>
            <a:ln/>
          </p:spPr>
          <p:txBody>
            <a:bodyPr wrap="square" lIns="381" tIns="381" rIns="381" bIns="381" rtlCol="0" anchor="t">
              <a:normAutofit/>
            </a:bodyPr>
            <a:lstStyle/>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Calcul de ω0</a:t>
              </a:r>
            </a:p>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Simulation Bode</a:t>
              </a:r>
            </a:p>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Avec / sans filtre</a:t>
              </a:r>
            </a:p>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Validation</a:t>
              </a:r>
            </a:p>
          </p:txBody>
        </p:sp>
        <p:sp>
          <p:nvSpPr>
            <p:cNvPr id="35" name="Shape 9">
              <a:extLst>
                <a:ext uri="{FF2B5EF4-FFF2-40B4-BE49-F238E27FC236}">
                  <a16:creationId xmlns:a16="http://schemas.microsoft.com/office/drawing/2014/main" id="{C2598A2A-9F79-4599-995C-CDBAC93D3E89}"/>
                </a:ext>
              </a:extLst>
            </p:cNvPr>
            <p:cNvSpPr/>
            <p:nvPr/>
          </p:nvSpPr>
          <p:spPr>
            <a:xfrm>
              <a:off x="2739831" y="4295475"/>
              <a:ext cx="393192" cy="0"/>
            </a:xfrm>
            <a:prstGeom prst="line">
              <a:avLst/>
            </a:prstGeom>
            <a:noFill/>
            <a:ln w="20320">
              <a:solidFill>
                <a:srgbClr val="6B7280"/>
              </a:solidFill>
              <a:prstDash val="solid"/>
              <a:headEnd type="none"/>
              <a:tailEnd type="triangle"/>
            </a:ln>
          </p:spPr>
        </p:sp>
      </p:grpSp>
      <p:grpSp>
        <p:nvGrpSpPr>
          <p:cNvPr id="39" name="Groupe 38">
            <a:extLst>
              <a:ext uri="{FF2B5EF4-FFF2-40B4-BE49-F238E27FC236}">
                <a16:creationId xmlns:a16="http://schemas.microsoft.com/office/drawing/2014/main" id="{76B6BC0A-70A0-4D18-8902-B5EBC758686B}"/>
              </a:ext>
            </a:extLst>
          </p:cNvPr>
          <p:cNvGrpSpPr/>
          <p:nvPr/>
        </p:nvGrpSpPr>
        <p:grpSpPr>
          <a:xfrm>
            <a:off x="8907700" y="2266468"/>
            <a:ext cx="2468880" cy="3200400"/>
            <a:chOff x="252663" y="2695275"/>
            <a:chExt cx="2468880" cy="3200400"/>
          </a:xfrm>
        </p:grpSpPr>
        <p:sp>
          <p:nvSpPr>
            <p:cNvPr id="40" name="Shape 5">
              <a:extLst>
                <a:ext uri="{FF2B5EF4-FFF2-40B4-BE49-F238E27FC236}">
                  <a16:creationId xmlns:a16="http://schemas.microsoft.com/office/drawing/2014/main" id="{8787AB78-00B2-49DC-BFC3-414F62480B5C}"/>
                </a:ext>
              </a:extLst>
            </p:cNvPr>
            <p:cNvSpPr/>
            <p:nvPr/>
          </p:nvSpPr>
          <p:spPr>
            <a:xfrm>
              <a:off x="252663" y="2695275"/>
              <a:ext cx="2468880" cy="3200400"/>
            </a:xfrm>
            <a:prstGeom prst="roundRect">
              <a:avLst>
                <a:gd name="adj" fmla="val 2963"/>
              </a:avLst>
            </a:prstGeom>
            <a:solidFill>
              <a:srgbClr val="FFFFFF"/>
            </a:solidFill>
            <a:ln w="12700">
              <a:solidFill>
                <a:srgbClr val="D4DDEB"/>
              </a:solidFill>
              <a:prstDash val="solid"/>
            </a:ln>
          </p:spPr>
        </p:sp>
        <p:sp>
          <p:nvSpPr>
            <p:cNvPr id="41" name="Text 7">
              <a:extLst>
                <a:ext uri="{FF2B5EF4-FFF2-40B4-BE49-F238E27FC236}">
                  <a16:creationId xmlns:a16="http://schemas.microsoft.com/office/drawing/2014/main" id="{973F3064-D535-4B6E-AD57-92D29F63559D}"/>
                </a:ext>
              </a:extLst>
            </p:cNvPr>
            <p:cNvSpPr/>
            <p:nvPr/>
          </p:nvSpPr>
          <p:spPr>
            <a:xfrm>
              <a:off x="453831" y="2823291"/>
              <a:ext cx="2148840" cy="320040"/>
            </a:xfrm>
            <a:prstGeom prst="rect">
              <a:avLst/>
            </a:prstGeom>
            <a:noFill/>
            <a:ln/>
          </p:spPr>
          <p:txBody>
            <a:bodyPr wrap="square" lIns="127" tIns="127" rIns="127" bIns="127" rtlCol="0" anchor="ctr">
              <a:noAutofit/>
            </a:bodyPr>
            <a:lstStyle/>
            <a:p>
              <a:pPr marL="0" indent="0" algn="l">
                <a:buNone/>
              </a:pPr>
              <a:r>
                <a:rPr lang="fr-FR" sz="1400" b="1">
                  <a:solidFill>
                    <a:srgbClr val="111827"/>
                  </a:solidFill>
                  <a:latin typeface="Arial" panose="020B0604020202020204" pitchFamily="34" charset="0"/>
                  <a:ea typeface="Aptos" pitchFamily="34" charset="-122"/>
                  <a:cs typeface="Arial" panose="020B0604020202020204" pitchFamily="34" charset="0"/>
                </a:rPr>
                <a:t>Synthèse</a:t>
              </a:r>
            </a:p>
            <a:p>
              <a:pPr marL="0" indent="0" algn="l">
                <a:buNone/>
              </a:pPr>
              <a:r>
                <a:rPr lang="fr-FR" sz="1400" b="1">
                  <a:solidFill>
                    <a:srgbClr val="111827"/>
                  </a:solidFill>
                  <a:latin typeface="Arial" panose="020B0604020202020204" pitchFamily="34" charset="0"/>
                  <a:ea typeface="Aptos" pitchFamily="34" charset="-122"/>
                  <a:cs typeface="Arial" panose="020B0604020202020204" pitchFamily="34" charset="0"/>
                </a:rPr>
                <a:t>Institutionnalisation</a:t>
              </a:r>
            </a:p>
          </p:txBody>
        </p:sp>
        <p:sp>
          <p:nvSpPr>
            <p:cNvPr id="42" name="Text 8">
              <a:extLst>
                <a:ext uri="{FF2B5EF4-FFF2-40B4-BE49-F238E27FC236}">
                  <a16:creationId xmlns:a16="http://schemas.microsoft.com/office/drawing/2014/main" id="{7A5DE00B-222B-4FFB-ADBB-B195A9E86645}"/>
                </a:ext>
              </a:extLst>
            </p:cNvPr>
            <p:cNvSpPr/>
            <p:nvPr/>
          </p:nvSpPr>
          <p:spPr>
            <a:xfrm>
              <a:off x="453831" y="3428999"/>
              <a:ext cx="2148840" cy="2356947"/>
            </a:xfrm>
            <a:prstGeom prst="rect">
              <a:avLst/>
            </a:prstGeom>
            <a:noFill/>
            <a:ln/>
          </p:spPr>
          <p:txBody>
            <a:bodyPr wrap="square" lIns="381" tIns="381" rIns="381" bIns="381" rtlCol="0" anchor="t">
              <a:normAutofit/>
            </a:bodyPr>
            <a:lstStyle/>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Trace écrite</a:t>
              </a:r>
            </a:p>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Bilan des écarts</a:t>
              </a:r>
            </a:p>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Critères d’évaluation</a:t>
              </a:r>
            </a:p>
            <a:p>
              <a:pPr marL="0" indent="0" algn="l">
                <a:buNone/>
              </a:pPr>
              <a:r>
                <a:rPr lang="fr-FR" sz="1400">
                  <a:solidFill>
                    <a:srgbClr val="111827"/>
                  </a:solidFill>
                  <a:latin typeface="Arial" panose="020B0604020202020204" pitchFamily="34" charset="0"/>
                  <a:ea typeface="Aptos" pitchFamily="34" charset="-122"/>
                  <a:cs typeface="Arial" panose="020B0604020202020204" pitchFamily="34" charset="0"/>
                </a:rPr>
                <a:t>Ouverture</a:t>
              </a:r>
            </a:p>
          </p:txBody>
        </p:sp>
      </p:grpSp>
    </p:spTree>
    <p:extLst>
      <p:ext uri="{BB962C8B-B14F-4D97-AF65-F5344CB8AC3E}">
        <p14:creationId xmlns:p14="http://schemas.microsoft.com/office/powerpoint/2010/main" val="2588767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a:extLst>
              <a:ext uri="{FF2B5EF4-FFF2-40B4-BE49-F238E27FC236}">
                <a16:creationId xmlns:a16="http://schemas.microsoft.com/office/drawing/2014/main" id="{35FD6203-34B7-4558-B51F-3BEB727B1709}"/>
              </a:ext>
            </a:extLst>
          </p:cNvPr>
          <p:cNvGrpSpPr/>
          <p:nvPr/>
        </p:nvGrpSpPr>
        <p:grpSpPr>
          <a:xfrm>
            <a:off x="1299882" y="128528"/>
            <a:ext cx="9000000" cy="484400"/>
            <a:chOff x="1299882" y="1091055"/>
            <a:chExt cx="9000000" cy="484400"/>
          </a:xfrm>
        </p:grpSpPr>
        <p:sp>
          <p:nvSpPr>
            <p:cNvPr id="5" name="Text 2">
              <a:extLst>
                <a:ext uri="{FF2B5EF4-FFF2-40B4-BE49-F238E27FC236}">
                  <a16:creationId xmlns:a16="http://schemas.microsoft.com/office/drawing/2014/main" id="{FF125BBA-C16F-49B4-87F8-5319AB2703FD}"/>
                </a:ext>
              </a:extLst>
            </p:cNvPr>
            <p:cNvSpPr/>
            <p:nvPr/>
          </p:nvSpPr>
          <p:spPr>
            <a:xfrm>
              <a:off x="1299882" y="1091055"/>
              <a:ext cx="9000000" cy="438912"/>
            </a:xfrm>
            <a:prstGeom prst="rect">
              <a:avLst/>
            </a:prstGeom>
            <a:noFill/>
            <a:ln/>
          </p:spPr>
          <p:txBody>
            <a:bodyPr wrap="square" lIns="254" tIns="254" rIns="254" bIns="254" rtlCol="0" anchor="ctr">
              <a:normAutofit/>
            </a:bodyPr>
            <a:lstStyle/>
            <a:p>
              <a:pPr marL="0" indent="0" algn="ctr">
                <a:buNone/>
              </a:pPr>
              <a:r>
                <a:rPr lang="fr-FR" sz="2500" b="1" dirty="0">
                  <a:solidFill>
                    <a:srgbClr val="111827"/>
                  </a:solidFill>
                  <a:latin typeface="Arial" panose="020B0604020202020204" pitchFamily="34" charset="0"/>
                  <a:ea typeface="Aptos Display" pitchFamily="34" charset="-122"/>
                  <a:cs typeface="Arial" panose="020B0604020202020204" pitchFamily="34" charset="0"/>
                </a:rPr>
                <a:t>Système</a:t>
              </a:r>
              <a:endParaRPr lang="fr-FR" sz="2500" dirty="0">
                <a:latin typeface="Arial" panose="020B0604020202020204" pitchFamily="34" charset="0"/>
                <a:cs typeface="Arial" panose="020B0604020202020204" pitchFamily="34" charset="0"/>
              </a:endParaRPr>
            </a:p>
          </p:txBody>
        </p:sp>
        <p:sp>
          <p:nvSpPr>
            <p:cNvPr id="6" name="Shape 10">
              <a:extLst>
                <a:ext uri="{FF2B5EF4-FFF2-40B4-BE49-F238E27FC236}">
                  <a16:creationId xmlns:a16="http://schemas.microsoft.com/office/drawing/2014/main" id="{2F91BD5E-09C7-47F1-A27A-7E9FFFC78D54}"/>
                </a:ext>
              </a:extLst>
            </p:cNvPr>
            <p:cNvSpPr/>
            <p:nvPr/>
          </p:nvSpPr>
          <p:spPr>
            <a:xfrm>
              <a:off x="1299882" y="1503455"/>
              <a:ext cx="9000000" cy="72000"/>
            </a:xfrm>
            <a:prstGeom prst="rect">
              <a:avLst/>
            </a:prstGeom>
            <a:solidFill>
              <a:schemeClr val="bg1">
                <a:lumMod val="75000"/>
              </a:schemeClr>
            </a:solidFill>
            <a:ln w="12700">
              <a:solidFill>
                <a:schemeClr val="bg1">
                  <a:lumMod val="75000"/>
                </a:schemeClr>
              </a:solidFill>
              <a:prstDash val="solid"/>
            </a:ln>
          </p:spPr>
        </p:sp>
      </p:grpSp>
      <p:grpSp>
        <p:nvGrpSpPr>
          <p:cNvPr id="7" name="Groupe 6">
            <a:extLst>
              <a:ext uri="{FF2B5EF4-FFF2-40B4-BE49-F238E27FC236}">
                <a16:creationId xmlns:a16="http://schemas.microsoft.com/office/drawing/2014/main" id="{1468F699-BAF1-4510-A6B9-54B3DE6C1C6A}"/>
              </a:ext>
            </a:extLst>
          </p:cNvPr>
          <p:cNvGrpSpPr/>
          <p:nvPr/>
        </p:nvGrpSpPr>
        <p:grpSpPr>
          <a:xfrm>
            <a:off x="683394" y="834309"/>
            <a:ext cx="10651316" cy="540000"/>
            <a:chOff x="683394" y="1101737"/>
            <a:chExt cx="10651316" cy="540000"/>
          </a:xfrm>
        </p:grpSpPr>
        <p:sp>
          <p:nvSpPr>
            <p:cNvPr id="8" name="Shape 5">
              <a:extLst>
                <a:ext uri="{FF2B5EF4-FFF2-40B4-BE49-F238E27FC236}">
                  <a16:creationId xmlns:a16="http://schemas.microsoft.com/office/drawing/2014/main" id="{E0A0CBEA-3548-41FF-AD5D-8C3698FED70F}"/>
                </a:ext>
              </a:extLst>
            </p:cNvPr>
            <p:cNvSpPr/>
            <p:nvPr/>
          </p:nvSpPr>
          <p:spPr>
            <a:xfrm>
              <a:off x="683394" y="1101737"/>
              <a:ext cx="10651316" cy="539560"/>
            </a:xfrm>
            <a:prstGeom prst="roundRect">
              <a:avLst>
                <a:gd name="adj" fmla="val 5926"/>
              </a:avLst>
            </a:prstGeom>
            <a:solidFill>
              <a:srgbClr val="FFFFFF"/>
            </a:solidFill>
            <a:ln w="12700">
              <a:solidFill>
                <a:srgbClr val="D4DDEB"/>
              </a:solidFill>
              <a:prstDash val="solid"/>
            </a:ln>
          </p:spPr>
        </p:sp>
        <p:sp>
          <p:nvSpPr>
            <p:cNvPr id="9" name="Shape 6">
              <a:extLst>
                <a:ext uri="{FF2B5EF4-FFF2-40B4-BE49-F238E27FC236}">
                  <a16:creationId xmlns:a16="http://schemas.microsoft.com/office/drawing/2014/main" id="{0EA919F6-C225-4714-8378-E23C27571CDB}"/>
                </a:ext>
              </a:extLst>
            </p:cNvPr>
            <p:cNvSpPr/>
            <p:nvPr/>
          </p:nvSpPr>
          <p:spPr>
            <a:xfrm>
              <a:off x="683394" y="1101737"/>
              <a:ext cx="73152" cy="540000"/>
            </a:xfrm>
            <a:prstGeom prst="rect">
              <a:avLst/>
            </a:prstGeom>
            <a:solidFill>
              <a:srgbClr val="00B050"/>
            </a:solidFill>
            <a:ln w="12700">
              <a:solidFill>
                <a:srgbClr val="00B050"/>
              </a:solidFill>
              <a:prstDash val="solid"/>
            </a:ln>
          </p:spPr>
        </p:sp>
        <p:sp>
          <p:nvSpPr>
            <p:cNvPr id="10" name="Text 7">
              <a:extLst>
                <a:ext uri="{FF2B5EF4-FFF2-40B4-BE49-F238E27FC236}">
                  <a16:creationId xmlns:a16="http://schemas.microsoft.com/office/drawing/2014/main" id="{380DCBEF-F520-4CEC-943B-7054BA215244}"/>
                </a:ext>
              </a:extLst>
            </p:cNvPr>
            <p:cNvSpPr/>
            <p:nvPr/>
          </p:nvSpPr>
          <p:spPr>
            <a:xfrm>
              <a:off x="884562" y="1229753"/>
              <a:ext cx="4892040" cy="320040"/>
            </a:xfrm>
            <a:prstGeom prst="rect">
              <a:avLst/>
            </a:prstGeom>
            <a:noFill/>
            <a:ln/>
          </p:spPr>
          <p:txBody>
            <a:bodyPr wrap="square" lIns="127" tIns="127" rIns="127" bIns="127" rtlCol="0" anchor="ctr">
              <a:normAutofit/>
            </a:bodyPr>
            <a:lstStyle/>
            <a:p>
              <a:pPr marL="0" indent="0" algn="l">
                <a:buNone/>
              </a:pPr>
              <a:r>
                <a:rPr lang="fr-FR" sz="1600" b="1" dirty="0">
                  <a:solidFill>
                    <a:srgbClr val="111827"/>
                  </a:solidFill>
                  <a:latin typeface="Arial" panose="020B0604020202020204" pitchFamily="34" charset="0"/>
                  <a:ea typeface="Aptos" pitchFamily="34" charset="-122"/>
                  <a:cs typeface="Arial" panose="020B0604020202020204" pitchFamily="34" charset="0"/>
                </a:rPr>
                <a:t>2 · Exploitation pédagogique</a:t>
              </a:r>
              <a:endParaRPr lang="fr-FR" sz="1600" dirty="0">
                <a:latin typeface="Arial" panose="020B0604020202020204" pitchFamily="34" charset="0"/>
                <a:cs typeface="Arial" panose="020B0604020202020204" pitchFamily="34" charset="0"/>
              </a:endParaRPr>
            </a:p>
          </p:txBody>
        </p:sp>
      </p:grpSp>
      <p:sp>
        <p:nvSpPr>
          <p:cNvPr id="14" name="Text 7">
            <a:extLst>
              <a:ext uri="{FF2B5EF4-FFF2-40B4-BE49-F238E27FC236}">
                <a16:creationId xmlns:a16="http://schemas.microsoft.com/office/drawing/2014/main" id="{C68C0735-3C59-4284-8F34-0186FA796CE2}"/>
              </a:ext>
            </a:extLst>
          </p:cNvPr>
          <p:cNvSpPr/>
          <p:nvPr/>
        </p:nvSpPr>
        <p:spPr>
          <a:xfrm>
            <a:off x="719970" y="1653621"/>
            <a:ext cx="4709160" cy="320040"/>
          </a:xfrm>
          <a:prstGeom prst="rect">
            <a:avLst/>
          </a:prstGeom>
          <a:noFill/>
          <a:ln/>
        </p:spPr>
        <p:txBody>
          <a:bodyPr wrap="square" lIns="127" tIns="127" rIns="127" bIns="127" rtlCol="0" anchor="ctr">
            <a:normAutofit/>
          </a:bodyPr>
          <a:lstStyle/>
          <a:p>
            <a:pPr marL="0" indent="0" algn="l">
              <a:buNone/>
            </a:pPr>
            <a:r>
              <a:rPr lang="fr-FR" sz="1400" b="1" dirty="0">
                <a:solidFill>
                  <a:srgbClr val="111827"/>
                </a:solidFill>
                <a:latin typeface="Arial" panose="020B0604020202020204" pitchFamily="34" charset="0"/>
                <a:ea typeface="Aptos" pitchFamily="34" charset="-122"/>
                <a:cs typeface="Arial" panose="020B0604020202020204" pitchFamily="34" charset="0"/>
              </a:rPr>
              <a:t>Livrables élèves et traces d’apprentissage</a:t>
            </a:r>
          </a:p>
        </p:txBody>
      </p:sp>
      <p:sp>
        <p:nvSpPr>
          <p:cNvPr id="37" name="Text 7">
            <a:extLst>
              <a:ext uri="{FF2B5EF4-FFF2-40B4-BE49-F238E27FC236}">
                <a16:creationId xmlns:a16="http://schemas.microsoft.com/office/drawing/2014/main" id="{5BF79466-7C70-4A22-8DD3-705F286C513D}"/>
              </a:ext>
            </a:extLst>
          </p:cNvPr>
          <p:cNvSpPr/>
          <p:nvPr/>
        </p:nvSpPr>
        <p:spPr>
          <a:xfrm>
            <a:off x="884562" y="2580052"/>
            <a:ext cx="4754880" cy="320040"/>
          </a:xfrm>
          <a:prstGeom prst="rect">
            <a:avLst/>
          </a:prstGeom>
          <a:noFill/>
          <a:ln/>
        </p:spPr>
        <p:txBody>
          <a:bodyPr wrap="square" lIns="127" tIns="127" rIns="127" bIns="127" rtlCol="0" anchor="ctr">
            <a:normAutofit/>
          </a:bodyPr>
          <a:lstStyle/>
          <a:p>
            <a:pPr marL="0" indent="0" algn="l">
              <a:buNone/>
            </a:pPr>
            <a:r>
              <a:rPr lang="en-US" sz="1500" b="1" dirty="0">
                <a:solidFill>
                  <a:srgbClr val="111827"/>
                </a:solidFill>
                <a:latin typeface="Aptos" pitchFamily="34" charset="0"/>
                <a:ea typeface="Aptos" pitchFamily="34" charset="-122"/>
                <a:cs typeface="Aptos" pitchFamily="34" charset="-120"/>
              </a:rPr>
              <a:t>Schéma-bloc</a:t>
            </a:r>
            <a:endParaRPr lang="en-US" sz="1500" dirty="0"/>
          </a:p>
        </p:txBody>
      </p:sp>
      <p:sp>
        <p:nvSpPr>
          <p:cNvPr id="38" name="Text 8">
            <a:extLst>
              <a:ext uri="{FF2B5EF4-FFF2-40B4-BE49-F238E27FC236}">
                <a16:creationId xmlns:a16="http://schemas.microsoft.com/office/drawing/2014/main" id="{E07C2468-484E-42B9-95F7-E0D91224FCC5}"/>
              </a:ext>
            </a:extLst>
          </p:cNvPr>
          <p:cNvSpPr/>
          <p:nvPr/>
        </p:nvSpPr>
        <p:spPr>
          <a:xfrm>
            <a:off x="884562" y="2964100"/>
            <a:ext cx="4754880" cy="704088"/>
          </a:xfrm>
          <a:prstGeom prst="rect">
            <a:avLst/>
          </a:prstGeom>
          <a:noFill/>
          <a:ln/>
        </p:spPr>
        <p:txBody>
          <a:bodyPr wrap="square" lIns="381" tIns="381" rIns="381" bIns="381" rtlCol="0" anchor="t">
            <a:normAutofit/>
          </a:bodyPr>
          <a:lstStyle/>
          <a:p>
            <a:pPr marL="0" indent="0" algn="l">
              <a:buNone/>
            </a:pPr>
            <a:r>
              <a:rPr lang="en-US" sz="1220" dirty="0">
                <a:solidFill>
                  <a:srgbClr val="111827"/>
                </a:solidFill>
                <a:latin typeface="Aptos" pitchFamily="34" charset="0"/>
                <a:ea typeface="Aptos" pitchFamily="34" charset="-122"/>
                <a:cs typeface="Aptos" pitchFamily="34" charset="-120"/>
              </a:rPr>
              <a:t>Architecture de la boucle collaborative et variables.</a:t>
            </a:r>
            <a:endParaRPr lang="en-US" sz="1220" dirty="0"/>
          </a:p>
        </p:txBody>
      </p:sp>
      <p:sp>
        <p:nvSpPr>
          <p:cNvPr id="43" name="Text 11">
            <a:extLst>
              <a:ext uri="{FF2B5EF4-FFF2-40B4-BE49-F238E27FC236}">
                <a16:creationId xmlns:a16="http://schemas.microsoft.com/office/drawing/2014/main" id="{4AD48B84-6484-451B-A85C-2BE45429FE5A}"/>
              </a:ext>
            </a:extLst>
          </p:cNvPr>
          <p:cNvSpPr/>
          <p:nvPr/>
        </p:nvSpPr>
        <p:spPr>
          <a:xfrm>
            <a:off x="6416682" y="2580052"/>
            <a:ext cx="4754880" cy="320040"/>
          </a:xfrm>
          <a:prstGeom prst="rect">
            <a:avLst/>
          </a:prstGeom>
          <a:noFill/>
          <a:ln/>
        </p:spPr>
        <p:txBody>
          <a:bodyPr wrap="square" lIns="127" tIns="127" rIns="127" bIns="127" rtlCol="0" anchor="ctr">
            <a:normAutofit/>
          </a:bodyPr>
          <a:lstStyle/>
          <a:p>
            <a:pPr marL="0" indent="0" algn="l">
              <a:buNone/>
            </a:pPr>
            <a:r>
              <a:rPr lang="en-US" sz="1500" b="1" dirty="0">
                <a:solidFill>
                  <a:srgbClr val="111827"/>
                </a:solidFill>
                <a:latin typeface="Aptos" pitchFamily="34" charset="0"/>
                <a:ea typeface="Aptos" pitchFamily="34" charset="-122"/>
                <a:cs typeface="Aptos" pitchFamily="34" charset="-120"/>
              </a:rPr>
              <a:t>Courbe annotée</a:t>
            </a:r>
            <a:endParaRPr lang="en-US" sz="1500" dirty="0"/>
          </a:p>
        </p:txBody>
      </p:sp>
      <p:sp>
        <p:nvSpPr>
          <p:cNvPr id="44" name="Text 12">
            <a:extLst>
              <a:ext uri="{FF2B5EF4-FFF2-40B4-BE49-F238E27FC236}">
                <a16:creationId xmlns:a16="http://schemas.microsoft.com/office/drawing/2014/main" id="{B43B2814-EB8C-45A4-92D5-41D1D768031E}"/>
              </a:ext>
            </a:extLst>
          </p:cNvPr>
          <p:cNvSpPr/>
          <p:nvPr/>
        </p:nvSpPr>
        <p:spPr>
          <a:xfrm>
            <a:off x="6416682" y="2964100"/>
            <a:ext cx="4754880" cy="704088"/>
          </a:xfrm>
          <a:prstGeom prst="rect">
            <a:avLst/>
          </a:prstGeom>
          <a:noFill/>
          <a:ln/>
        </p:spPr>
        <p:txBody>
          <a:bodyPr wrap="square" lIns="381" tIns="381" rIns="381" bIns="381" rtlCol="0" anchor="t">
            <a:normAutofit/>
          </a:bodyPr>
          <a:lstStyle/>
          <a:p>
            <a:pPr marL="0" indent="0" algn="l">
              <a:buNone/>
            </a:pPr>
            <a:r>
              <a:rPr lang="en-US" sz="1220" dirty="0">
                <a:solidFill>
                  <a:srgbClr val="111827"/>
                </a:solidFill>
                <a:latin typeface="Aptos" pitchFamily="34" charset="0"/>
                <a:ea typeface="Aptos" pitchFamily="34" charset="-122"/>
                <a:cs typeface="Aptos" pitchFamily="34" charset="-120"/>
              </a:rPr>
              <a:t>Période T, fréquence f0, observation des vibrations.</a:t>
            </a:r>
            <a:endParaRPr lang="en-US" sz="1220" dirty="0"/>
          </a:p>
        </p:txBody>
      </p:sp>
      <p:sp>
        <p:nvSpPr>
          <p:cNvPr id="45" name="Text 15">
            <a:extLst>
              <a:ext uri="{FF2B5EF4-FFF2-40B4-BE49-F238E27FC236}">
                <a16:creationId xmlns:a16="http://schemas.microsoft.com/office/drawing/2014/main" id="{FCA546CF-8D35-4838-8912-C4002F00E350}"/>
              </a:ext>
            </a:extLst>
          </p:cNvPr>
          <p:cNvSpPr/>
          <p:nvPr/>
        </p:nvSpPr>
        <p:spPr>
          <a:xfrm>
            <a:off x="884562" y="4500292"/>
            <a:ext cx="4754880" cy="320040"/>
          </a:xfrm>
          <a:prstGeom prst="rect">
            <a:avLst/>
          </a:prstGeom>
          <a:noFill/>
          <a:ln/>
        </p:spPr>
        <p:txBody>
          <a:bodyPr wrap="square" lIns="127" tIns="127" rIns="127" bIns="127" rtlCol="0" anchor="ctr">
            <a:normAutofit/>
          </a:bodyPr>
          <a:lstStyle/>
          <a:p>
            <a:pPr marL="0" indent="0" algn="l">
              <a:buNone/>
            </a:pPr>
            <a:r>
              <a:rPr lang="en-US" sz="1500" b="1" dirty="0">
                <a:solidFill>
                  <a:srgbClr val="111827"/>
                </a:solidFill>
                <a:latin typeface="Aptos" pitchFamily="34" charset="0"/>
                <a:ea typeface="Aptos" pitchFamily="34" charset="-122"/>
                <a:cs typeface="Aptos" pitchFamily="34" charset="-120"/>
              </a:rPr>
              <a:t>Comparaison Bode</a:t>
            </a:r>
            <a:endParaRPr lang="en-US" sz="1500" dirty="0"/>
          </a:p>
        </p:txBody>
      </p:sp>
      <p:sp>
        <p:nvSpPr>
          <p:cNvPr id="46" name="Text 16">
            <a:extLst>
              <a:ext uri="{FF2B5EF4-FFF2-40B4-BE49-F238E27FC236}">
                <a16:creationId xmlns:a16="http://schemas.microsoft.com/office/drawing/2014/main" id="{1D806165-2E7D-4675-BE26-904F87E7FF9A}"/>
              </a:ext>
            </a:extLst>
          </p:cNvPr>
          <p:cNvSpPr/>
          <p:nvPr/>
        </p:nvSpPr>
        <p:spPr>
          <a:xfrm>
            <a:off x="884562" y="4884340"/>
            <a:ext cx="4754880" cy="704088"/>
          </a:xfrm>
          <a:prstGeom prst="rect">
            <a:avLst/>
          </a:prstGeom>
          <a:noFill/>
          <a:ln/>
        </p:spPr>
        <p:txBody>
          <a:bodyPr wrap="square" lIns="381" tIns="381" rIns="381" bIns="381" rtlCol="0" anchor="t">
            <a:normAutofit/>
          </a:bodyPr>
          <a:lstStyle/>
          <a:p>
            <a:pPr marL="0" indent="0" algn="l">
              <a:buNone/>
            </a:pPr>
            <a:r>
              <a:rPr lang="en-US" sz="1220" dirty="0">
                <a:solidFill>
                  <a:srgbClr val="111827"/>
                </a:solidFill>
                <a:latin typeface="Aptos" pitchFamily="34" charset="0"/>
                <a:ea typeface="Aptos" pitchFamily="34" charset="-122"/>
                <a:cs typeface="Aptos" pitchFamily="34" charset="-120"/>
              </a:rPr>
              <a:t>Avec / sans filtre réjecteur, fréquence atténuée.</a:t>
            </a:r>
            <a:endParaRPr lang="en-US" sz="1220" dirty="0"/>
          </a:p>
        </p:txBody>
      </p:sp>
      <p:sp>
        <p:nvSpPr>
          <p:cNvPr id="47" name="Text 19">
            <a:extLst>
              <a:ext uri="{FF2B5EF4-FFF2-40B4-BE49-F238E27FC236}">
                <a16:creationId xmlns:a16="http://schemas.microsoft.com/office/drawing/2014/main" id="{56498564-E3FC-4494-B808-D6E83775CEF2}"/>
              </a:ext>
            </a:extLst>
          </p:cNvPr>
          <p:cNvSpPr/>
          <p:nvPr/>
        </p:nvSpPr>
        <p:spPr>
          <a:xfrm>
            <a:off x="6416682" y="4500292"/>
            <a:ext cx="4754880" cy="320040"/>
          </a:xfrm>
          <a:prstGeom prst="rect">
            <a:avLst/>
          </a:prstGeom>
          <a:noFill/>
          <a:ln/>
        </p:spPr>
        <p:txBody>
          <a:bodyPr wrap="square" lIns="127" tIns="127" rIns="127" bIns="127" rtlCol="0" anchor="ctr">
            <a:normAutofit/>
          </a:bodyPr>
          <a:lstStyle/>
          <a:p>
            <a:pPr marL="0" indent="0" algn="l">
              <a:buNone/>
            </a:pPr>
            <a:r>
              <a:rPr lang="en-US" sz="1500" b="1" dirty="0">
                <a:solidFill>
                  <a:srgbClr val="111827"/>
                </a:solidFill>
                <a:latin typeface="Aptos" pitchFamily="34" charset="0"/>
                <a:ea typeface="Aptos" pitchFamily="34" charset="-122"/>
                <a:cs typeface="Aptos" pitchFamily="34" charset="-120"/>
              </a:rPr>
              <a:t>Conclusion</a:t>
            </a:r>
            <a:endParaRPr lang="en-US" sz="1500" dirty="0"/>
          </a:p>
        </p:txBody>
      </p:sp>
      <p:sp>
        <p:nvSpPr>
          <p:cNvPr id="48" name="Text 20">
            <a:extLst>
              <a:ext uri="{FF2B5EF4-FFF2-40B4-BE49-F238E27FC236}">
                <a16:creationId xmlns:a16="http://schemas.microsoft.com/office/drawing/2014/main" id="{8A1C55D8-C661-4F29-87D6-C7C5EB4581EE}"/>
              </a:ext>
            </a:extLst>
          </p:cNvPr>
          <p:cNvSpPr/>
          <p:nvPr/>
        </p:nvSpPr>
        <p:spPr>
          <a:xfrm>
            <a:off x="6416682" y="4884340"/>
            <a:ext cx="4754880" cy="704088"/>
          </a:xfrm>
          <a:prstGeom prst="rect">
            <a:avLst/>
          </a:prstGeom>
          <a:noFill/>
          <a:ln/>
        </p:spPr>
        <p:txBody>
          <a:bodyPr wrap="square" lIns="381" tIns="381" rIns="381" bIns="381" rtlCol="0" anchor="t">
            <a:normAutofit/>
          </a:bodyPr>
          <a:lstStyle/>
          <a:p>
            <a:pPr marL="0" indent="0" algn="l">
              <a:buNone/>
            </a:pPr>
            <a:r>
              <a:rPr lang="en-US" sz="1220" dirty="0">
                <a:solidFill>
                  <a:srgbClr val="111827"/>
                </a:solidFill>
                <a:latin typeface="Aptos" pitchFamily="34" charset="0"/>
                <a:ea typeface="Aptos" pitchFamily="34" charset="-122"/>
                <a:cs typeface="Aptos" pitchFamily="34" charset="-120"/>
              </a:rPr>
              <a:t>Validation du filtre vis-à-vis de l’exigence de stabilité.</a:t>
            </a:r>
            <a:endParaRPr lang="en-US" sz="1220" dirty="0"/>
          </a:p>
        </p:txBody>
      </p:sp>
    </p:spTree>
    <p:extLst>
      <p:ext uri="{BB962C8B-B14F-4D97-AF65-F5344CB8AC3E}">
        <p14:creationId xmlns:p14="http://schemas.microsoft.com/office/powerpoint/2010/main" val="310930478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2159</Words>
  <Application>Microsoft Office PowerPoint</Application>
  <PresentationFormat>Grand écran</PresentationFormat>
  <Paragraphs>268</Paragraphs>
  <Slides>13</Slides>
  <Notes>12</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13</vt:i4>
      </vt:variant>
    </vt:vector>
  </HeadingPairs>
  <TitlesOfParts>
    <vt:vector size="19" baseType="lpstr">
      <vt:lpstr>Aptos</vt:lpstr>
      <vt:lpstr>Aptos Display</vt:lpstr>
      <vt:lpstr>Arial</vt:lpstr>
      <vt:lpstr>Calibri</vt:lpstr>
      <vt:lpstr>Calibri Light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Driss SOUDANI</dc:creator>
  <cp:lastModifiedBy>Driss SOUDANI</cp:lastModifiedBy>
  <cp:revision>5</cp:revision>
  <dcterms:created xsi:type="dcterms:W3CDTF">2026-06-08T17:40:16Z</dcterms:created>
  <dcterms:modified xsi:type="dcterms:W3CDTF">2026-06-08T18:22:16Z</dcterms:modified>
</cp:coreProperties>
</file>