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7"/>
  </p:notesMasterIdLst>
  <p:sldIdLst>
    <p:sldId id="256" r:id="rId2"/>
    <p:sldId id="281" r:id="rId3"/>
    <p:sldId id="283" r:id="rId4"/>
    <p:sldId id="285" r:id="rId5"/>
    <p:sldId id="290" r:id="rId6"/>
    <p:sldId id="291" r:id="rId7"/>
    <p:sldId id="292" r:id="rId8"/>
    <p:sldId id="293" r:id="rId9"/>
    <p:sldId id="268" r:id="rId10"/>
    <p:sldId id="267" r:id="rId11"/>
    <p:sldId id="274" r:id="rId12"/>
    <p:sldId id="275" r:id="rId13"/>
    <p:sldId id="276" r:id="rId14"/>
    <p:sldId id="280" r:id="rId15"/>
    <p:sldId id="27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67CEEBF-AE88-B64A-BCB2-AF442813ED6A}">
          <p14:sldIdLst>
            <p14:sldId id="256"/>
            <p14:sldId id="281"/>
            <p14:sldId id="283"/>
          </p14:sldIdLst>
        </p14:section>
        <p14:section name="L'ours polaire" id="{AC843324-02D1-A646-9B89-4D024552F068}">
          <p14:sldIdLst>
            <p14:sldId id="285"/>
            <p14:sldId id="290"/>
            <p14:sldId id="291"/>
            <p14:sldId id="292"/>
            <p14:sldId id="293"/>
          </p14:sldIdLst>
        </p14:section>
        <p14:section name="La chorale" id="{E10DD11D-1710-2B4F-839E-7347CB4F6A00}">
          <p14:sldIdLst>
            <p14:sldId id="268"/>
            <p14:sldId id="267"/>
          </p14:sldIdLst>
        </p14:section>
        <p14:section name="La voiture" id="{307CE879-4F90-8D40-AFBE-97B0E992F403}">
          <p14:sldIdLst>
            <p14:sldId id="274"/>
            <p14:sldId id="275"/>
            <p14:sldId id="276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ILLI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81039" autoAdjust="0"/>
  </p:normalViewPr>
  <p:slideViewPr>
    <p:cSldViewPr snapToGrid="0" snapToObjects="1">
      <p:cViewPr varScale="1">
        <p:scale>
          <a:sx n="52" d="100"/>
          <a:sy n="52" d="100"/>
        </p:scale>
        <p:origin x="9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43CF-06A2-0C48-92A6-506624B37FEB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57896-FB58-1443-8748-DF7467BF8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26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838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Exploiter la source pour répondre.</a:t>
            </a:r>
          </a:p>
          <a:p>
            <a:r>
              <a:rPr lang="fr-FR" dirty="0"/>
              <a:t>Comparer avec les hypothèses de l’image précédente.</a:t>
            </a:r>
          </a:p>
          <a:p>
            <a:r>
              <a:rPr lang="fr-FR" dirty="0"/>
              <a:t>Montrer l’importance de la source pour connaitre le contexte.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81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Légender une image.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783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situation doit montrer l’importance du recadrage de l’image et que la manipulation est très aisée.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65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L’image est entière. </a:t>
            </a:r>
          </a:p>
          <a:p>
            <a:r>
              <a:rPr lang="fr-FR" dirty="0"/>
              <a:t>Aucune information est disponible.</a:t>
            </a:r>
          </a:p>
          <a:p>
            <a:r>
              <a:rPr lang="fr-FR" dirty="0"/>
              <a:t>On ne peut qu’apporter une opinion basée sur sa propre expérience, ses connaissances, son interprétation.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732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Exploiter la source pour répondre.</a:t>
            </a:r>
          </a:p>
          <a:p>
            <a:r>
              <a:rPr lang="fr-FR" dirty="0"/>
              <a:t>Montrer l’importance de la source pour apprécier la véracité du document.</a:t>
            </a:r>
          </a:p>
          <a:p>
            <a:r>
              <a:rPr lang="fr-FR" dirty="0"/>
              <a:t>Présenter le lien pour avoir l’article dans sa totalité.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07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Ressources possibles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83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847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80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Production</a:t>
            </a:r>
            <a:r>
              <a:rPr lang="fr-FR" u="none" dirty="0"/>
              <a:t> : Décrire une image, prendre des indices.</a:t>
            </a:r>
            <a:endParaRPr lang="fr-FR" u="sng" dirty="0"/>
          </a:p>
          <a:p>
            <a:r>
              <a:rPr lang="fr-FR" dirty="0"/>
              <a:t>Travail à l’oral </a:t>
            </a:r>
          </a:p>
          <a:p>
            <a:r>
              <a:rPr lang="fr-FR" dirty="0"/>
              <a:t>Dictée à l’adulte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31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Production</a:t>
            </a:r>
            <a:r>
              <a:rPr lang="fr-FR" u="none" dirty="0"/>
              <a:t> : Décrire une image, prendre des indices.</a:t>
            </a:r>
            <a:endParaRPr lang="fr-FR" u="sng" dirty="0"/>
          </a:p>
          <a:p>
            <a:r>
              <a:rPr lang="fr-FR" dirty="0"/>
              <a:t>Travail à l’oral </a:t>
            </a:r>
          </a:p>
          <a:p>
            <a:r>
              <a:rPr lang="fr-FR" dirty="0"/>
              <a:t>Dictée à l’adulte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56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Production</a:t>
            </a:r>
            <a:r>
              <a:rPr lang="fr-FR" u="none" dirty="0"/>
              <a:t> : Décrire une image, prendre des indices.</a:t>
            </a:r>
            <a:endParaRPr lang="fr-FR" u="sng" dirty="0"/>
          </a:p>
          <a:p>
            <a:r>
              <a:rPr lang="fr-FR" dirty="0"/>
              <a:t>Travail à l’oral </a:t>
            </a:r>
          </a:p>
          <a:p>
            <a:r>
              <a:rPr lang="fr-FR" dirty="0"/>
              <a:t>Dictée à l’adulte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89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Production</a:t>
            </a:r>
            <a:r>
              <a:rPr lang="fr-FR" u="none" dirty="0"/>
              <a:t> : Décrire une image, prendre des indices.</a:t>
            </a:r>
            <a:endParaRPr lang="fr-FR" u="sng" dirty="0"/>
          </a:p>
          <a:p>
            <a:r>
              <a:rPr lang="fr-FR" dirty="0"/>
              <a:t>Travail à l’oral </a:t>
            </a:r>
          </a:p>
          <a:p>
            <a:r>
              <a:rPr lang="fr-FR" dirty="0"/>
              <a:t>Dictée à l’adulte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20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Production</a:t>
            </a:r>
            <a:r>
              <a:rPr lang="fr-FR" u="none" dirty="0"/>
              <a:t> : Produire une histoire à partir d’une image.</a:t>
            </a:r>
            <a:endParaRPr lang="fr-FR" u="sng" dirty="0"/>
          </a:p>
          <a:p>
            <a:r>
              <a:rPr lang="fr-FR" dirty="0"/>
              <a:t>Travail à l’oral </a:t>
            </a:r>
          </a:p>
          <a:p>
            <a:r>
              <a:rPr lang="fr-FR" dirty="0"/>
              <a:t>Dictée à l’adulte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00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Emettre des hypothèses en argumentant.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57896-FB58-1443-8748-DF7467BF88A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59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F4872-9085-CA4D-9CA4-415B5E0B5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4D37A5-DB71-6D4A-6C43-32A4DF48D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D0E9A-D352-485C-8A01-F9956666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A6BB77-B47F-3D4A-CBDE-F7B316BF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BE13AD-3903-2151-0B19-AE217C18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72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D628F-A01C-886E-6FD9-98C7F1DC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B3DC1C-678D-7C52-EBE4-3EAAF2790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5D8FC-A84A-B755-03C0-1FF7220D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CECCEB-5880-656F-33E3-42EB0E9F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8BC695-E7D1-D0EE-A701-54B1391D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66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DB5BAB-E550-25B9-60D3-87713EFC0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A87593-9F31-53FF-A87B-73BDCD9D8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AC83E7-A87F-C7E3-1186-666B1D80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1E550E-C28C-AB79-86A9-0FB91121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5D830-F9C7-B01F-D49C-FD97803A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31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6FCB8-D3D6-4227-C06E-77D4E242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0B482C-D5D6-88A5-4265-C3C9CE87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E70084-064A-5AE4-3AC4-0E1CD13C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1E2C8-E752-6E8F-740D-EC029054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6167BB-35E8-2D4D-A685-58781433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83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64AFD-1322-1889-78D1-4B166B4E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684022-5FA4-D788-D075-747EBAB85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463A0B-B559-AEFB-BD36-85275234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51C83D-82F1-A9F0-5DB9-410F40B9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B1A8C-D5F7-B596-25C3-31120B85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79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0ABC2-9FDE-4845-2673-DF1A632B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FB5A6-2316-AA48-121B-E8B0F6821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8AF159-07D1-AB51-D8CC-183489563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2BE956-63D1-D75D-C753-F3F3FA52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5CA23B-F045-69FD-EA65-6F16A9FE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3D0CDF-94AA-C0B7-0EB9-98F81B82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01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EB384-1EFD-8285-394A-5742EDA1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131D5D-380B-3062-4EFE-A13756611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380B0-6E86-E8F6-9E01-BB8DCA18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CAB286-6238-5C25-69AF-6BEB42C63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D0E0D8-9E2C-8030-5A55-D55A132CE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2E96E6-1BF6-65DC-31B0-A2E6AB99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9387D0-37D3-3086-C7A6-FFFCA294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7634FA-4EFC-BB42-17F0-5C63B368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C44EE-E07A-43BA-1784-2D374609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118818-7F4B-E030-61D0-D8C1CC37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3F09AC-94FA-704C-2D3D-75D825F9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75F3F-22FE-9779-3555-88E4C89A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74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BF0946-A718-8292-4C3E-EC08CAB6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99FA8F-4521-61AA-28DA-0FBE6150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90F598-A2B5-BCCB-06C4-22F80A4A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37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81434-9181-3E90-C028-171761E3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E1D04-F93F-3652-1E0D-D5A6E17CA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95823D-A019-F286-0996-D64C07B71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3363B0-6C96-3BBD-66CF-19C9323C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013C39-A25A-DD6A-0F6B-A196EB63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444647-B11A-EB17-DC8A-A4F40280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344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C89DB-8851-9F7F-CB45-B660EB18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AA2CBC-01F1-F0D9-17AF-6DA370E04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D4841D-11AD-415D-056F-55A7D9197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358D47-A641-8227-8A0B-57F5A3B1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B9E8D7-09D3-7E17-01A3-ADB33826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33C776-5A3C-6011-A253-ED71B545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647994-3C41-9E38-F980-C6C0285E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B210AC-78D6-78AA-DE48-861E36049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4032A-531D-F7C0-549C-AEEA649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B1F0-1034-6140-907C-25FC9C285442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23E94A-6DCB-EFF1-9AF2-6432B4768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F288A7-C2B5-2835-B18C-A74BCA78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79FB-F00C-5E4F-9C75-A59DC7DC28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8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publicain-lorrain.fr/" TargetMode="External"/><Relationship Id="rId5" Type="http://schemas.openxmlformats.org/officeDocument/2006/relationships/hyperlink" Target="http://1jour1actu.com/" TargetMode="External"/><Relationship Id="rId4" Type="http://schemas.openxmlformats.org/officeDocument/2006/relationships/hyperlink" Target="http://www.lemonde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932"/>
            <a:ext cx="9144000" cy="1038356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fr-FR" sz="4400" dirty="0">
                <a:latin typeface="Arial"/>
                <a:cs typeface="Arial"/>
              </a:rPr>
              <a:t>L’éducation à l’image en maternelle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700" y="3866267"/>
            <a:ext cx="8880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/>
                <a:cs typeface="Arial"/>
              </a:rPr>
              <a:t>Montrer que les images peuvent nous faire croire autre chose.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1700" y="1202990"/>
            <a:ext cx="888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/>
                <a:cs typeface="Arial"/>
              </a:rPr>
              <a:t>Montrer qu’une image peut raconter quelque chose.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C341D1-F428-653C-014B-A665A372ADFA}"/>
              </a:ext>
            </a:extLst>
          </p:cNvPr>
          <p:cNvSpPr txBox="1"/>
          <p:nvPr/>
        </p:nvSpPr>
        <p:spPr>
          <a:xfrm>
            <a:off x="166262" y="1805552"/>
            <a:ext cx="5534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/>
                <a:cs typeface="Arial"/>
              </a:rPr>
              <a:t>Sérier, catégoriser des images </a:t>
            </a:r>
            <a:r>
              <a:rPr lang="fr-FR" sz="2400" dirty="0">
                <a:latin typeface="Arial"/>
                <a:cs typeface="Aria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Induire un vocabulaire spécifique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Respecter un ordre chronologique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Inventer une nouvelle chronologie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14110F-8915-5125-4601-8C6FEB0E8325}"/>
              </a:ext>
            </a:extLst>
          </p:cNvPr>
          <p:cNvSpPr txBox="1"/>
          <p:nvPr/>
        </p:nvSpPr>
        <p:spPr>
          <a:xfrm>
            <a:off x="101700" y="4870180"/>
            <a:ext cx="8141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/>
                <a:cs typeface="Arial"/>
              </a:rPr>
              <a:t>Observation, description d’une image cadrée </a:t>
            </a:r>
            <a:r>
              <a:rPr lang="fr-FR" sz="2400" dirty="0">
                <a:latin typeface="Arial"/>
                <a:cs typeface="Arial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Questionnement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Emettre des hypothèses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/>
                <a:cs typeface="Arial"/>
              </a:rPr>
              <a:t>Utiliser un vocabulaire précis</a:t>
            </a:r>
          </a:p>
        </p:txBody>
      </p:sp>
    </p:spTree>
    <p:extLst>
      <p:ext uri="{BB962C8B-B14F-4D97-AF65-F5344CB8AC3E}">
        <p14:creationId xmlns:p14="http://schemas.microsoft.com/office/powerpoint/2010/main" val="203908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A58294C-9E0F-086A-831F-449973FDBFFA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https://www.ludwig-van.com/montreal/2019/08/23/dossier-bienfaits-chant-choral-choeur-recrutent/</a:t>
            </a:r>
          </a:p>
        </p:txBody>
      </p:sp>
      <p:pic>
        <p:nvPicPr>
          <p:cNvPr id="4" name="Image 3" descr="Une image contenant personne, intérieur, gens&#10;&#10;Description générée automatiquement">
            <a:extLst>
              <a:ext uri="{FF2B5EF4-FFF2-40B4-BE49-F238E27FC236}">
                <a16:creationId xmlns:a16="http://schemas.microsoft.com/office/drawing/2014/main" id="{BD38E4AA-B043-10B4-8448-8FE4B21EB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947745"/>
            <a:ext cx="7434470" cy="496250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D76CFA-335D-07F7-FD8B-4238E48C6CE9}"/>
              </a:ext>
            </a:extLst>
          </p:cNvPr>
          <p:cNvSpPr txBox="1"/>
          <p:nvPr/>
        </p:nvSpPr>
        <p:spPr>
          <a:xfrm>
            <a:off x="873624" y="150706"/>
            <a:ext cx="210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Où sont ces enfants ?</a:t>
            </a:r>
          </a:p>
          <a:p>
            <a:r>
              <a:rPr lang="fr-FR" dirty="0"/>
              <a:t>Que font-ils</a:t>
            </a:r>
          </a:p>
        </p:txBody>
      </p:sp>
    </p:spTree>
    <p:extLst>
      <p:ext uri="{BB962C8B-B14F-4D97-AF65-F5344CB8AC3E}">
        <p14:creationId xmlns:p14="http://schemas.microsoft.com/office/powerpoint/2010/main" val="303362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ascade avec l'AMC Hornet est l'une des plus impressionnantes jamais realisees dans un James Bond.">
            <a:extLst>
              <a:ext uri="{FF2B5EF4-FFF2-40B4-BE49-F238E27FC236}">
                <a16:creationId xmlns:a16="http://schemas.microsoft.com/office/drawing/2014/main" id="{E844183A-EA52-293E-0684-BD9800079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1" r="21882" b="42149"/>
          <a:stretch/>
        </p:blipFill>
        <p:spPr bwMode="auto">
          <a:xfrm rot="10800000">
            <a:off x="445477" y="2414954"/>
            <a:ext cx="8159595" cy="31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1356CA-4C43-CBF5-3261-54E1FEC137A2}"/>
              </a:ext>
            </a:extLst>
          </p:cNvPr>
          <p:cNvSpPr txBox="1"/>
          <p:nvPr/>
        </p:nvSpPr>
        <p:spPr>
          <a:xfrm>
            <a:off x="265043" y="291548"/>
            <a:ext cx="391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Faire une description simple de l’image.</a:t>
            </a:r>
          </a:p>
          <a:p>
            <a:r>
              <a:rPr lang="fr-FR" dirty="0"/>
              <a:t>Imaginer une histoire depuis cette image.</a:t>
            </a:r>
          </a:p>
        </p:txBody>
      </p:sp>
    </p:spTree>
    <p:extLst>
      <p:ext uri="{BB962C8B-B14F-4D97-AF65-F5344CB8AC3E}">
        <p14:creationId xmlns:p14="http://schemas.microsoft.com/office/powerpoint/2010/main" val="370617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herbe, machine agricole&#10;&#10;Description générée automatiquement">
            <a:extLst>
              <a:ext uri="{FF2B5EF4-FFF2-40B4-BE49-F238E27FC236}">
                <a16:creationId xmlns:a16="http://schemas.microsoft.com/office/drawing/2014/main" id="{6D06446C-228F-65B1-92B5-5756B833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7577" y="1379873"/>
            <a:ext cx="8903279" cy="38715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1D4B95-7ECB-8481-6E2A-AD087DDC1194}"/>
              </a:ext>
            </a:extLst>
          </p:cNvPr>
          <p:cNvSpPr txBox="1"/>
          <p:nvPr/>
        </p:nvSpPr>
        <p:spPr>
          <a:xfrm>
            <a:off x="107577" y="145774"/>
            <a:ext cx="504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Faire des commentaires sur cette image. </a:t>
            </a:r>
          </a:p>
          <a:p>
            <a:r>
              <a:rPr lang="fr-FR" dirty="0"/>
              <a:t>Quelles vont être les modifications sur votre histoire ?</a:t>
            </a:r>
          </a:p>
        </p:txBody>
      </p:sp>
    </p:spTree>
    <p:extLst>
      <p:ext uri="{BB962C8B-B14F-4D97-AF65-F5344CB8AC3E}">
        <p14:creationId xmlns:p14="http://schemas.microsoft.com/office/powerpoint/2010/main" val="376276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herbe, machine agricole&#10;&#10;Description générée automatiquement">
            <a:extLst>
              <a:ext uri="{FF2B5EF4-FFF2-40B4-BE49-F238E27FC236}">
                <a16:creationId xmlns:a16="http://schemas.microsoft.com/office/drawing/2014/main" id="{6D06446C-228F-65B1-92B5-5756B833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7" y="1379873"/>
            <a:ext cx="8903279" cy="38715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9C55779-79BA-A75B-51CC-4C7AAB887B9D}"/>
              </a:ext>
            </a:extLst>
          </p:cNvPr>
          <p:cNvSpPr txBox="1"/>
          <p:nvPr/>
        </p:nvSpPr>
        <p:spPr>
          <a:xfrm>
            <a:off x="1457739" y="357809"/>
            <a:ext cx="569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Voici l’image en entier et à l’endroit.</a:t>
            </a:r>
          </a:p>
          <a:p>
            <a:r>
              <a:rPr lang="fr-FR" dirty="0"/>
              <a:t>La situation semble-t-elle réaliste ? Est-ce que c’est possible ???</a:t>
            </a:r>
          </a:p>
        </p:txBody>
      </p:sp>
    </p:spTree>
    <p:extLst>
      <p:ext uri="{BB962C8B-B14F-4D97-AF65-F5344CB8AC3E}">
        <p14:creationId xmlns:p14="http://schemas.microsoft.com/office/powerpoint/2010/main" val="50468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67BCCC-B001-69D5-07D1-9ED601CA4656}"/>
              </a:ext>
            </a:extLst>
          </p:cNvPr>
          <p:cNvSpPr txBox="1"/>
          <p:nvPr/>
        </p:nvSpPr>
        <p:spPr>
          <a:xfrm>
            <a:off x="0" y="6211669"/>
            <a:ext cx="9027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https://www.lepoint.fr/automobile/avec-l-amc-hornet-la-meilleure-cascade-de-james-bond-05-01-2013-1608800_646.php</a:t>
            </a:r>
          </a:p>
        </p:txBody>
      </p:sp>
      <p:pic>
        <p:nvPicPr>
          <p:cNvPr id="5" name="Image 4" descr="Une image contenant ciel, extérieur, herbe, machine agricole&#10;&#10;Description générée automatiquement">
            <a:extLst>
              <a:ext uri="{FF2B5EF4-FFF2-40B4-BE49-F238E27FC236}">
                <a16:creationId xmlns:a16="http://schemas.microsoft.com/office/drawing/2014/main" id="{6D06446C-228F-65B1-92B5-5756B833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7" y="1379873"/>
            <a:ext cx="8903279" cy="38715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9C55779-79BA-A75B-51CC-4C7AAB887B9D}"/>
              </a:ext>
            </a:extLst>
          </p:cNvPr>
          <p:cNvSpPr txBox="1"/>
          <p:nvPr/>
        </p:nvSpPr>
        <p:spPr>
          <a:xfrm>
            <a:off x="1457739" y="357809"/>
            <a:ext cx="569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Voici l’image en entier et à l’endroit.</a:t>
            </a:r>
          </a:p>
          <a:p>
            <a:r>
              <a:rPr lang="fr-FR" dirty="0"/>
              <a:t>La situation semble-t-elle réaliste ? Est-ce que c’est possible ???</a:t>
            </a:r>
          </a:p>
        </p:txBody>
      </p:sp>
    </p:spTree>
    <p:extLst>
      <p:ext uri="{BB962C8B-B14F-4D97-AF65-F5344CB8AC3E}">
        <p14:creationId xmlns:p14="http://schemas.microsoft.com/office/powerpoint/2010/main" val="207155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285526" y="624085"/>
            <a:ext cx="6572948" cy="934265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latin typeface="Arial"/>
                <a:cs typeface="Arial"/>
              </a:rPr>
              <a:t>L’éducation au regard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87223" y="1862517"/>
            <a:ext cx="2774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/>
                <a:cs typeface="Arial"/>
              </a:rPr>
              <a:t>Banque d’images</a:t>
            </a:r>
          </a:p>
          <a:p>
            <a:endParaRPr lang="fr-FR" sz="20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  <a:hlinkClick r:id="rId3"/>
              </a:rPr>
              <a:t>https://pixabay.com/fr/</a:t>
            </a:r>
            <a:r>
              <a:rPr lang="fr-FR" sz="2000" dirty="0">
                <a:latin typeface="Arial"/>
                <a:cs typeface="Arial"/>
              </a:rPr>
              <a:t>  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04145" y="1862517"/>
            <a:ext cx="4328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latin typeface="Arial"/>
                <a:cs typeface="Arial"/>
              </a:rPr>
              <a:t>Sites journalistiques</a:t>
            </a:r>
          </a:p>
          <a:p>
            <a:pPr lvl="0"/>
            <a:endParaRPr lang="fr-FR" sz="2000" dirty="0">
              <a:hlinkClick r:id="rId4"/>
            </a:endParaRPr>
          </a:p>
          <a:p>
            <a:r>
              <a:rPr lang="fr-FR" sz="2000" dirty="0">
                <a:hlinkClick r:id="rId5"/>
              </a:rPr>
              <a:t>http://1jour1actu.com/</a:t>
            </a:r>
            <a:r>
              <a:rPr lang="fr-FR" sz="2000" dirty="0"/>
              <a:t> </a:t>
            </a:r>
          </a:p>
          <a:p>
            <a:r>
              <a:rPr lang="fr-FR" sz="2000" dirty="0">
                <a:hlinkClick r:id="rId4"/>
              </a:rPr>
              <a:t>https://monquotidien.playbacpresse.fr/</a:t>
            </a:r>
          </a:p>
          <a:p>
            <a:r>
              <a:rPr lang="fr-FR" sz="2000" dirty="0">
                <a:hlinkClick r:id="rId4"/>
              </a:rPr>
              <a:t>http://www.lemonde.fr/</a:t>
            </a:r>
            <a:endParaRPr lang="fr-FR" sz="2000" dirty="0"/>
          </a:p>
          <a:p>
            <a:r>
              <a:rPr lang="fr-FR" sz="2000" dirty="0">
                <a:hlinkClick r:id="rId6"/>
              </a:rPr>
              <a:t>http://www.republicain-lorrain.fr/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1980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932"/>
            <a:ext cx="9144000" cy="987678"/>
          </a:xfrm>
        </p:spPr>
        <p:txBody>
          <a:bodyPr anchor="t" anchorCtr="0"/>
          <a:lstStyle/>
          <a:p>
            <a:pPr algn="ctr">
              <a:lnSpc>
                <a:spcPct val="100000"/>
              </a:lnSpc>
            </a:pPr>
            <a:r>
              <a:rPr lang="fr-FR" sz="4400" dirty="0">
                <a:latin typeface="Arial"/>
                <a:cs typeface="Arial"/>
              </a:rPr>
              <a:t>L’éducation à l’image en C2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6262" y="4913365"/>
            <a:ext cx="8880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/>
                <a:cs typeface="Arial"/>
              </a:rPr>
              <a:t>Aborder le traitement de l’image :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Cadrage ; comment on prend la photo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Recadrage ; la partie de l’image que l’on garde; son impact sur le (nouveau) message du document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F1A4AB-6018-7A41-FE53-F40C757D9317}"/>
              </a:ext>
            </a:extLst>
          </p:cNvPr>
          <p:cNvSpPr txBox="1"/>
          <p:nvPr/>
        </p:nvSpPr>
        <p:spPr>
          <a:xfrm>
            <a:off x="101700" y="772686"/>
            <a:ext cx="903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/>
                <a:cs typeface="Arial"/>
              </a:rPr>
              <a:t>Montrer qu’une image peut raconter quelque chose.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D88DEA-8869-87C8-5743-262E9CECD651}"/>
              </a:ext>
            </a:extLst>
          </p:cNvPr>
          <p:cNvSpPr txBox="1"/>
          <p:nvPr/>
        </p:nvSpPr>
        <p:spPr>
          <a:xfrm>
            <a:off x="166262" y="1375248"/>
            <a:ext cx="56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/>
                <a:cs typeface="Arial"/>
              </a:rPr>
              <a:t>Sérier, catégoriser des images </a:t>
            </a:r>
            <a:r>
              <a:rPr lang="fr-FR" sz="2400" dirty="0">
                <a:latin typeface="Arial"/>
                <a:cs typeface="Aria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Induire un vocabulaire spécifique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Respecter un ordre chronologique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Inventer une nouvelle chronologie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6E17AE-561E-A01B-77FD-0B7A8415146B}"/>
              </a:ext>
            </a:extLst>
          </p:cNvPr>
          <p:cNvSpPr txBox="1"/>
          <p:nvPr/>
        </p:nvSpPr>
        <p:spPr>
          <a:xfrm>
            <a:off x="101700" y="2945136"/>
            <a:ext cx="888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/>
                <a:cs typeface="Arial"/>
              </a:rPr>
              <a:t>Montrer que les images peuvent nous faire croire autre chose.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D6B5B2-6C54-19F2-C748-3E419C6F6FB4}"/>
              </a:ext>
            </a:extLst>
          </p:cNvPr>
          <p:cNvSpPr txBox="1"/>
          <p:nvPr/>
        </p:nvSpPr>
        <p:spPr>
          <a:xfrm>
            <a:off x="2232212" y="3899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ABC414-C349-1A0A-5E32-814917CA05C8}"/>
              </a:ext>
            </a:extLst>
          </p:cNvPr>
          <p:cNvSpPr txBox="1"/>
          <p:nvPr/>
        </p:nvSpPr>
        <p:spPr>
          <a:xfrm>
            <a:off x="101700" y="3338663"/>
            <a:ext cx="8141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/>
                <a:cs typeface="Arial"/>
              </a:rPr>
              <a:t>Observation, description d’une image cadrée </a:t>
            </a:r>
            <a:r>
              <a:rPr lang="fr-FR" sz="2400" dirty="0">
                <a:latin typeface="Arial"/>
                <a:cs typeface="Arial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Questionnement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Emettre des hypothèses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/>
                <a:cs typeface="Arial"/>
              </a:rPr>
              <a:t>Utiliser un vocabulaire précis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672FFE-6B0B-69E3-5E67-995CB805D395}"/>
              </a:ext>
            </a:extLst>
          </p:cNvPr>
          <p:cNvSpPr txBox="1"/>
          <p:nvPr/>
        </p:nvSpPr>
        <p:spPr>
          <a:xfrm>
            <a:off x="-60511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CD44D8-0EF0-8280-4F90-56F5403521B1}"/>
              </a:ext>
            </a:extLst>
          </p:cNvPr>
          <p:cNvSpPr txBox="1"/>
          <p:nvPr/>
        </p:nvSpPr>
        <p:spPr>
          <a:xfrm>
            <a:off x="-1089212" y="3361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05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4129" y="1211874"/>
            <a:ext cx="879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Montrer que les images peuvent nous faire croire autre chose.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4130" y="753913"/>
            <a:ext cx="879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Montrer qu’une image peut raconter quelque chose.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6D14E19-9225-C010-BB85-15BF4CCE3052}"/>
              </a:ext>
            </a:extLst>
          </p:cNvPr>
          <p:cNvSpPr txBox="1">
            <a:spLocks/>
          </p:cNvSpPr>
          <p:nvPr/>
        </p:nvSpPr>
        <p:spPr>
          <a:xfrm>
            <a:off x="0" y="-2932"/>
            <a:ext cx="9144000" cy="987678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L’éducation à l’image en C3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AB42EA-AB3D-2B6F-2620-2237180B0B8B}"/>
              </a:ext>
            </a:extLst>
          </p:cNvPr>
          <p:cNvSpPr txBox="1"/>
          <p:nvPr/>
        </p:nvSpPr>
        <p:spPr>
          <a:xfrm>
            <a:off x="314179" y="3209671"/>
            <a:ext cx="879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Aborder le traitement de l’image :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Cadrage ; comment on prend la photo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Recadrage ; la partie de l’image que l’on garde; son impact sur le (nouveau) message du document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F643F-5710-FFC2-EB63-D6A68C2AD4DD}"/>
              </a:ext>
            </a:extLst>
          </p:cNvPr>
          <p:cNvSpPr txBox="1"/>
          <p:nvPr/>
        </p:nvSpPr>
        <p:spPr>
          <a:xfrm>
            <a:off x="2232212" y="3899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5FB799-50A5-AC87-61AE-CBA719B53020}"/>
              </a:ext>
            </a:extLst>
          </p:cNvPr>
          <p:cNvSpPr txBox="1"/>
          <p:nvPr/>
        </p:nvSpPr>
        <p:spPr>
          <a:xfrm>
            <a:off x="314179" y="1673539"/>
            <a:ext cx="8141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Observation, description d’une image cadrée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Questionnement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Emettre des hypothèses 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Utiliser un vocabulaire précis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4B4F64-9766-9ABA-7508-85BD35769841}"/>
              </a:ext>
            </a:extLst>
          </p:cNvPr>
          <p:cNvSpPr txBox="1"/>
          <p:nvPr/>
        </p:nvSpPr>
        <p:spPr>
          <a:xfrm>
            <a:off x="314179" y="4696542"/>
            <a:ext cx="8574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Recherches d’informations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Rechercher l’origine de l’image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Rechercher l’origine de son support de diffusion</a:t>
            </a:r>
          </a:p>
          <a:p>
            <a:pPr marL="342900" indent="-342900">
              <a:buFontTx/>
              <a:buChar char="-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Rechercher si l’image est utilisée ailleurs</a:t>
            </a:r>
          </a:p>
        </p:txBody>
      </p:sp>
    </p:spTree>
    <p:extLst>
      <p:ext uri="{BB962C8B-B14F-4D97-AF65-F5344CB8AC3E}">
        <p14:creationId xmlns:p14="http://schemas.microsoft.com/office/powerpoint/2010/main" val="76278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FF53B5F-73D2-9397-2D72-0ED3EDF69A05}"/>
              </a:ext>
            </a:extLst>
          </p:cNvPr>
          <p:cNvSpPr txBox="1"/>
          <p:nvPr/>
        </p:nvSpPr>
        <p:spPr>
          <a:xfrm>
            <a:off x="4638640" y="2993235"/>
            <a:ext cx="314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Que voyez-vous ?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Détaillez votre réponse.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5F1FC6-117F-3DAD-D9D3-A8018E2B3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37" y="1760393"/>
            <a:ext cx="2490651" cy="3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FF53B5F-73D2-9397-2D72-0ED3EDF69A05}"/>
              </a:ext>
            </a:extLst>
          </p:cNvPr>
          <p:cNvSpPr txBox="1"/>
          <p:nvPr/>
        </p:nvSpPr>
        <p:spPr>
          <a:xfrm>
            <a:off x="870990" y="2542393"/>
            <a:ext cx="3233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Quelles remarques</a:t>
            </a:r>
          </a:p>
          <a:p>
            <a:pPr algn="ctr"/>
            <a:r>
              <a:rPr lang="fr-FR" sz="2400" dirty="0"/>
              <a:t>pouvez-vous faire</a:t>
            </a:r>
          </a:p>
          <a:p>
            <a:pPr algn="ctr"/>
            <a:r>
              <a:rPr lang="fr-FR" sz="2400" dirty="0"/>
              <a:t>à propos de cet animal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BFCD4C-41B4-31A1-39BA-50CCB62F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04407"/>
            <a:ext cx="2781776" cy="2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FF53B5F-73D2-9397-2D72-0ED3EDF69A05}"/>
              </a:ext>
            </a:extLst>
          </p:cNvPr>
          <p:cNvSpPr txBox="1"/>
          <p:nvPr/>
        </p:nvSpPr>
        <p:spPr>
          <a:xfrm>
            <a:off x="1194702" y="1342064"/>
            <a:ext cx="589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Décrivez cette personne.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A quelle saison cette photo a-t-elle été prise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D7A6C3-2D1C-A1A7-F88D-D3FFA68D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62" y="2987040"/>
            <a:ext cx="4342288" cy="24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7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FF53B5F-73D2-9397-2D72-0ED3EDF69A05}"/>
              </a:ext>
            </a:extLst>
          </p:cNvPr>
          <p:cNvSpPr txBox="1"/>
          <p:nvPr/>
        </p:nvSpPr>
        <p:spPr>
          <a:xfrm>
            <a:off x="4759859" y="2001865"/>
            <a:ext cx="2496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Que fait ce chien ?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Où est-il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9A7120-8F58-F5B6-F188-427BA682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90" y="1066687"/>
            <a:ext cx="2213283" cy="42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2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FF53B5F-73D2-9397-2D72-0ED3EDF69A05}"/>
              </a:ext>
            </a:extLst>
          </p:cNvPr>
          <p:cNvSpPr txBox="1"/>
          <p:nvPr/>
        </p:nvSpPr>
        <p:spPr>
          <a:xfrm>
            <a:off x="1604589" y="517779"/>
            <a:ext cx="575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Raconter une histoire à partir de cette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C85101-5FCD-E2B9-DC19-75E21B0AB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3" y="1214469"/>
            <a:ext cx="8595674" cy="51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, femme&#10;&#10;Description générée automatiquement">
            <a:extLst>
              <a:ext uri="{FF2B5EF4-FFF2-40B4-BE49-F238E27FC236}">
                <a16:creationId xmlns:a16="http://schemas.microsoft.com/office/drawing/2014/main" id="{BF784E3F-C82E-4B79-0468-69B6F9F50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402"/>
            <a:ext cx="7552267" cy="32947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C153BD-DD9F-EDCF-2D09-5AA7E6F6A2F9}"/>
              </a:ext>
            </a:extLst>
          </p:cNvPr>
          <p:cNvSpPr txBox="1"/>
          <p:nvPr/>
        </p:nvSpPr>
        <p:spPr>
          <a:xfrm>
            <a:off x="1125415" y="562708"/>
            <a:ext cx="210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Où sont ces enfants ?</a:t>
            </a:r>
          </a:p>
          <a:p>
            <a:r>
              <a:rPr lang="fr-FR" dirty="0"/>
              <a:t>Que font-ils</a:t>
            </a:r>
          </a:p>
        </p:txBody>
      </p:sp>
    </p:spTree>
    <p:extLst>
      <p:ext uri="{BB962C8B-B14F-4D97-AF65-F5344CB8AC3E}">
        <p14:creationId xmlns:p14="http://schemas.microsoft.com/office/powerpoint/2010/main" val="3059292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639</Words>
  <Application>Microsoft Office PowerPoint</Application>
  <PresentationFormat>Affichage à l'écran (4:3)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L’éducation à l’image en maternelle</vt:lpstr>
      <vt:lpstr>L’éducation à l’image en C2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Gandar</dc:creator>
  <cp:lastModifiedBy>Fabrice Gandar</cp:lastModifiedBy>
  <cp:revision>54</cp:revision>
  <dcterms:created xsi:type="dcterms:W3CDTF">2013-01-15T07:38:26Z</dcterms:created>
  <dcterms:modified xsi:type="dcterms:W3CDTF">2024-01-26T10:07:21Z</dcterms:modified>
</cp:coreProperties>
</file>