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ace écrite élèves" id="{9A94F439-DE38-6042-8E7D-47D78E9E9FEC}">
          <p14:sldIdLst>
            <p14:sldId id="256"/>
            <p14:sldId id="257"/>
          </p14:sldIdLst>
        </p14:section>
        <p14:section name="Correction" id="{B0985B23-8290-AC4D-BF55-EF36C41FD2DC}">
          <p14:sldIdLst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3"/>
    <p:restoredTop sz="94700"/>
  </p:normalViewPr>
  <p:slideViewPr>
    <p:cSldViewPr snapToGrid="0" snapToObjects="1">
      <p:cViewPr varScale="1">
        <p:scale>
          <a:sx n="102" d="100"/>
          <a:sy n="102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98AB8-F9F3-5743-9289-4237F07E8292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34867-C0AF-AA40-8E18-1B638E8485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8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34867-C0AF-AA40-8E18-1B638E8485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67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34867-C0AF-AA40-8E18-1B638E8485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92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34867-C0AF-AA40-8E18-1B638E8485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44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34867-C0AF-AA40-8E18-1B638E8485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07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D2DEE-F2EF-3446-A33A-E0CF3618B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94D328-B3B7-4548-B990-A778464EE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E184D-85EA-ED43-ADD4-1665FEA2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A6732-7B17-394A-B265-6575C2EB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398F56-841A-FB47-AD4E-055F43D1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8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B8FA8-6F47-0A4D-8EA0-53B3F511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4BD71D-ACEA-6C46-B8D6-FF5E28E84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3377B2-B422-9243-B653-71D3CE07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C0623D-14C4-0D4E-859A-F525B4B7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9AD6C9-A240-9949-8AEC-588977F8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89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2B29A83-80F3-4B47-A67B-607BA281E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F48A43-8C21-9242-A5E2-55C19E357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B3D951-8151-A544-940C-F263C4D7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61313B-459B-844A-B3C3-E00001FD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B63D49-1E39-BA4B-B3F7-C7F7099C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79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BBFB28-C2CD-CC42-A6B1-53858FE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5F9E3-FD38-3545-A93E-F6365AF6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17652C-56F6-0A4E-A2CF-385DF793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8756E-818A-9E48-8C3C-B0AA6C06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8EDEA-36DC-4D43-A569-F6A7BB42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8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A044F-4EFA-A744-B390-A1913197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4154FB-0105-C846-B7AA-B3DC2CF5B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8D3B4B-6D8F-AD43-A835-9F3015C3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63CB75-5F60-0946-9439-B2F65EDA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80125-D62A-F944-B9BC-3099431D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3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F67590-28E7-524C-ADB3-2FF7EB47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E48BAF-A5D1-4340-B5F0-3B00749DB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809EF5-399A-CD44-A269-43B94FA68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3EAEC8-61F0-C246-BDB6-B32947D8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045306-7C8C-BC46-8554-8B777BA0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55E24-9FF3-0647-9199-88CB0E00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90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995A0-D3F3-BC44-8022-F71E1294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1D477A-CE59-2146-9B1C-C0561E8F2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61D6EE-0604-2C48-A77A-93CBEABEE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B47FBE-D713-8048-B097-F14CABF69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6005AD-CD5D-7947-A19F-1EB2787C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6A5467-5D67-0B4A-B5D3-0A13A82A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7EEA1F-40E1-5641-8EFB-ED9FD1CA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30333C-A11B-774F-88E9-447A571A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35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C9125-3AE9-1E44-89D0-8FBE7AF9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FE64CD-3F36-4443-B999-21514515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2C7AF1-FE2A-3F45-A562-7B2127FC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59FB10-923C-C640-9AD1-78681692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2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C493A8-DAE6-4240-B0CA-F8523AC2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B9829C-624E-7E47-A7B4-94EA2AC2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C030AE-F5DC-D24B-A923-31702066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21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38DCE-CDA5-E24E-9A33-8AEFF6F8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3B4B88-AC1D-3648-8768-964C114C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00B2D8-5C0E-3648-884F-E4DCDC1F4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95435A-7181-6647-840C-6FA5A102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CC5295-84A3-E349-A367-9BB9ED07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DB4A1D-CA34-A442-8347-17AE5CE7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11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04412-5C6A-1543-B98D-7668CF80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96DACB-A811-6B41-A1A5-482734363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787A0-7028-FB49-AFA1-C88DB9E03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23D6DB-B004-8240-8ED8-7801511E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035F34-6B06-B343-B14A-4A3CF5CC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F7F97E-C8B8-3849-95BD-820DD797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2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2BE140-E2B7-DC49-B5F3-DDE42A26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6124ED-C84E-3644-93B4-D2141EFCD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CB7252-4241-5544-807C-0C90EAD38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B9C1-20D6-5C45-8BEE-C09D4AFDCCF3}" type="datetimeFigureOut">
              <a:rPr lang="fr-FR" smtClean="0"/>
              <a:t>07/03/2022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BA6D7A-983F-6A47-9230-DEE73D2D4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F620B3-984E-8743-B92C-3D4E357B3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557E-5FDC-FF4B-ACC3-B8B85F8FB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5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https://pegi.info/sites/default/files/inline-images/age-16-black.jpg" TargetMode="External"/><Relationship Id="rId3" Type="http://schemas.openxmlformats.org/officeDocument/2006/relationships/image" Target="../media/image2.tiff"/><Relationship Id="rId7" Type="http://schemas.openxmlformats.org/officeDocument/2006/relationships/image" Target="https://pegi.info/sites/default/files/inline-images/age-12-black.jpg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https://pegi.info/sites/default/files/inline-images/age-18-black%202_0.jpg" TargetMode="External"/><Relationship Id="rId5" Type="http://schemas.openxmlformats.org/officeDocument/2006/relationships/image" Target="https://pegi.info/sites/default/files/inline-images/age-3-black_0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https://pegi.info/sites/default/files/inline-images/age-7-black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18" Type="http://schemas.openxmlformats.org/officeDocument/2006/relationships/image" Target="https://pegi.info/sites/default/files/inline-images/sexual-content-black-EN.jpg" TargetMode="External"/><Relationship Id="rId3" Type="http://schemas.openxmlformats.org/officeDocument/2006/relationships/hyperlink" Target="https://www.esrb.org/" TargetMode="External"/><Relationship Id="rId21" Type="http://schemas.openxmlformats.org/officeDocument/2006/relationships/image" Target="../media/image18.jpeg"/><Relationship Id="rId7" Type="http://schemas.openxmlformats.org/officeDocument/2006/relationships/image" Target="../media/image10.png"/><Relationship Id="rId12" Type="http://schemas.openxmlformats.org/officeDocument/2006/relationships/image" Target="https://pegi.info/sites/default/files/inline-images/bad-language-black-EN.jpg" TargetMode="External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https://pegi.info/sites/default/files/inline-images/gambling-black-EN.jpg" TargetMode="External"/><Relationship Id="rId20" Type="http://schemas.openxmlformats.org/officeDocument/2006/relationships/image" Target="https://pegi.info/sites/default/files/inline-images/drugs-black-E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5" Type="http://schemas.openxmlformats.org/officeDocument/2006/relationships/image" Target="../media/image15.jpeg"/><Relationship Id="rId10" Type="http://schemas.openxmlformats.org/officeDocument/2006/relationships/image" Target="https://pegi.info/sites/default/files/inline-images/violence-black-EN.jpg" TargetMode="External"/><Relationship Id="rId19" Type="http://schemas.openxmlformats.org/officeDocument/2006/relationships/image" Target="../media/image17.jpeg"/><Relationship Id="rId4" Type="http://schemas.openxmlformats.org/officeDocument/2006/relationships/hyperlink" Target="https://www.cero.gr.jp/" TargetMode="External"/><Relationship Id="rId9" Type="http://schemas.openxmlformats.org/officeDocument/2006/relationships/image" Target="../media/image12.jpeg"/><Relationship Id="rId14" Type="http://schemas.openxmlformats.org/officeDocument/2006/relationships/image" Target="https://pegi.info/sites/default/files/inline-images/fear-black-EN.jpg" TargetMode="External"/><Relationship Id="rId22" Type="http://schemas.openxmlformats.org/officeDocument/2006/relationships/image" Target="https://pegi.info/sites/default/files/inline-images/discrimination-black-EN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https://pegi.info/sites/default/files/inline-images/age-16-black.jpg" TargetMode="External"/><Relationship Id="rId3" Type="http://schemas.openxmlformats.org/officeDocument/2006/relationships/image" Target="../media/image2.tiff"/><Relationship Id="rId7" Type="http://schemas.openxmlformats.org/officeDocument/2006/relationships/image" Target="https://pegi.info/sites/default/files/inline-images/age-12-black.jpg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https://pegi.info/sites/default/files/inline-images/age-18-black%202_0.jpg" TargetMode="External"/><Relationship Id="rId5" Type="http://schemas.openxmlformats.org/officeDocument/2006/relationships/image" Target="https://pegi.info/sites/default/files/inline-images/age-3-black_0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https://pegi.info/sites/default/files/inline-images/age-7-black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s://pegi.info/sites/default/files/inline-images/fear-black-EN.jpg" TargetMode="External"/><Relationship Id="rId13" Type="http://schemas.openxmlformats.org/officeDocument/2006/relationships/image" Target="../media/image17.jpeg"/><Relationship Id="rId18" Type="http://schemas.openxmlformats.org/officeDocument/2006/relationships/hyperlink" Target="https://www.cero.gr.jp/" TargetMode="External"/><Relationship Id="rId3" Type="http://schemas.openxmlformats.org/officeDocument/2006/relationships/image" Target="../media/image12.jpeg"/><Relationship Id="rId21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https://pegi.info/sites/default/files/inline-images/sexual-content-black-EN.jpg" TargetMode="External"/><Relationship Id="rId17" Type="http://schemas.openxmlformats.org/officeDocument/2006/relationships/hyperlink" Target="https://www.esrb.org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https://pegi.info/sites/default/files/inline-images/discrimination-black-EN.jpg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https://pegi.info/sites/default/files/inline-images/bad-language-black-EN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10" Type="http://schemas.openxmlformats.org/officeDocument/2006/relationships/image" Target="https://pegi.info/sites/default/files/inline-images/gambling-black-EN.jpg" TargetMode="External"/><Relationship Id="rId19" Type="http://schemas.openxmlformats.org/officeDocument/2006/relationships/image" Target="../media/image8.png"/><Relationship Id="rId4" Type="http://schemas.openxmlformats.org/officeDocument/2006/relationships/image" Target="https://pegi.info/sites/default/files/inline-images/violence-black-EN.jpg" TargetMode="External"/><Relationship Id="rId9" Type="http://schemas.openxmlformats.org/officeDocument/2006/relationships/image" Target="../media/image15.jpeg"/><Relationship Id="rId14" Type="http://schemas.openxmlformats.org/officeDocument/2006/relationships/image" Target="https://pegi.info/sites/default/files/inline-images/drugs-black-EN.jpg" TargetMode="External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9F27381A-BE63-2B45-8232-E085440D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929725" y="821704"/>
            <a:ext cx="1035549" cy="7983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0D2F2C-0B83-0F44-97D5-A6C9AA53DA13}"/>
              </a:ext>
            </a:extLst>
          </p:cNvPr>
          <p:cNvSpPr/>
          <p:nvPr/>
        </p:nvSpPr>
        <p:spPr>
          <a:xfrm>
            <a:off x="152142" y="3277124"/>
            <a:ext cx="680424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Avec cette classification, le contenu du jeu est considéré comme adapté </a:t>
            </a:r>
            <a:r>
              <a:rPr lang="fr-FR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 toutes les classes d’âge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fr-F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65289F-B12D-264E-B86C-D207501C70E2}"/>
              </a:ext>
            </a:extLst>
          </p:cNvPr>
          <p:cNvSpPr txBox="1"/>
          <p:nvPr/>
        </p:nvSpPr>
        <p:spPr>
          <a:xfrm>
            <a:off x="3804353" y="33867"/>
            <a:ext cx="45607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Les catégories d'âge PEGI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FB2C67-4DC8-7742-8C68-0664A48CEE1F}"/>
              </a:ext>
            </a:extLst>
          </p:cNvPr>
          <p:cNvSpPr txBox="1"/>
          <p:nvPr/>
        </p:nvSpPr>
        <p:spPr>
          <a:xfrm>
            <a:off x="475368" y="485131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Que signifie le sigle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FF551-EF69-7448-AC77-774B3CAD7987}"/>
              </a:ext>
            </a:extLst>
          </p:cNvPr>
          <p:cNvSpPr/>
          <p:nvPr/>
        </p:nvSpPr>
        <p:spPr>
          <a:xfrm>
            <a:off x="3129857" y="525722"/>
            <a:ext cx="1296830" cy="1711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dirty="0"/>
              <a:t>Pan </a:t>
            </a:r>
          </a:p>
          <a:p>
            <a:pPr algn="r">
              <a:lnSpc>
                <a:spcPct val="150000"/>
              </a:lnSpc>
            </a:pPr>
            <a:r>
              <a:rPr lang="fr-FR" dirty="0" err="1"/>
              <a:t>European</a:t>
            </a:r>
            <a:r>
              <a:rPr lang="fr-FR" dirty="0"/>
              <a:t> </a:t>
            </a:r>
          </a:p>
          <a:p>
            <a:pPr algn="r">
              <a:lnSpc>
                <a:spcPct val="150000"/>
              </a:lnSpc>
            </a:pPr>
            <a:r>
              <a:rPr lang="fr-FR" dirty="0"/>
              <a:t>Game </a:t>
            </a:r>
          </a:p>
          <a:p>
            <a:pPr algn="r">
              <a:lnSpc>
                <a:spcPct val="150000"/>
              </a:lnSpc>
            </a:pPr>
            <a:r>
              <a:rPr lang="fr-FR" dirty="0"/>
              <a:t>Information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2E49858-B8F1-5A40-A976-309801C94A78}"/>
              </a:ext>
            </a:extLst>
          </p:cNvPr>
          <p:cNvCxnSpPr>
            <a:cxnSpLocks/>
          </p:cNvCxnSpPr>
          <p:nvPr/>
        </p:nvCxnSpPr>
        <p:spPr>
          <a:xfrm>
            <a:off x="5054486" y="936586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EB4D4A6-69FE-424D-8552-4156BD7931AA}"/>
              </a:ext>
            </a:extLst>
          </p:cNvPr>
          <p:cNvCxnSpPr>
            <a:cxnSpLocks/>
          </p:cNvCxnSpPr>
          <p:nvPr/>
        </p:nvCxnSpPr>
        <p:spPr>
          <a:xfrm>
            <a:off x="5054486" y="1366415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2DA707A-3A51-6A49-B910-49B0A9C7831B}"/>
              </a:ext>
            </a:extLst>
          </p:cNvPr>
          <p:cNvCxnSpPr>
            <a:cxnSpLocks/>
          </p:cNvCxnSpPr>
          <p:nvPr/>
        </p:nvCxnSpPr>
        <p:spPr>
          <a:xfrm>
            <a:off x="5054486" y="1743742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A0AF1B9-386C-D54E-A1D4-F4DF5E50717D}"/>
              </a:ext>
            </a:extLst>
          </p:cNvPr>
          <p:cNvCxnSpPr>
            <a:cxnSpLocks/>
          </p:cNvCxnSpPr>
          <p:nvPr/>
        </p:nvCxnSpPr>
        <p:spPr>
          <a:xfrm>
            <a:off x="5054486" y="2179042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AB29BD8B-16B2-AD4D-BE60-1815FA129165}"/>
              </a:ext>
            </a:extLst>
          </p:cNvPr>
          <p:cNvSpPr/>
          <p:nvPr/>
        </p:nvSpPr>
        <p:spPr>
          <a:xfrm>
            <a:off x="4417263" y="710946"/>
            <a:ext cx="479685" cy="2256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138C674D-CE4E-E44E-B978-79E6BE5BEC0D}"/>
              </a:ext>
            </a:extLst>
          </p:cNvPr>
          <p:cNvSpPr/>
          <p:nvPr/>
        </p:nvSpPr>
        <p:spPr>
          <a:xfrm>
            <a:off x="4417263" y="1143830"/>
            <a:ext cx="479685" cy="2256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a droite 22">
            <a:extLst>
              <a:ext uri="{FF2B5EF4-FFF2-40B4-BE49-F238E27FC236}">
                <a16:creationId xmlns:a16="http://schemas.microsoft.com/office/drawing/2014/main" id="{5E41E937-6DB5-E74E-827C-86E5649A0901}"/>
              </a:ext>
            </a:extLst>
          </p:cNvPr>
          <p:cNvSpPr/>
          <p:nvPr/>
        </p:nvSpPr>
        <p:spPr>
          <a:xfrm>
            <a:off x="4417263" y="1518102"/>
            <a:ext cx="479685" cy="2256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a droite 23">
            <a:extLst>
              <a:ext uri="{FF2B5EF4-FFF2-40B4-BE49-F238E27FC236}">
                <a16:creationId xmlns:a16="http://schemas.microsoft.com/office/drawing/2014/main" id="{7069B9F0-821F-C446-B63E-A4B0D4080872}"/>
              </a:ext>
            </a:extLst>
          </p:cNvPr>
          <p:cNvSpPr/>
          <p:nvPr/>
        </p:nvSpPr>
        <p:spPr>
          <a:xfrm>
            <a:off x="4417263" y="1928974"/>
            <a:ext cx="479685" cy="2256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F7065EC-3D09-3742-B9D4-5E02AC663E31}"/>
              </a:ext>
            </a:extLst>
          </p:cNvPr>
          <p:cNvSpPr txBox="1"/>
          <p:nvPr/>
        </p:nvSpPr>
        <p:spPr>
          <a:xfrm>
            <a:off x="4945907" y="53038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503B0D3-F9F1-C444-9258-EC5805A2A246}"/>
              </a:ext>
            </a:extLst>
          </p:cNvPr>
          <p:cNvSpPr txBox="1"/>
          <p:nvPr/>
        </p:nvSpPr>
        <p:spPr>
          <a:xfrm>
            <a:off x="4945907" y="975359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33C9EED-A153-7443-8FC2-F836D533B00B}"/>
              </a:ext>
            </a:extLst>
          </p:cNvPr>
          <p:cNvSpPr txBox="1"/>
          <p:nvPr/>
        </p:nvSpPr>
        <p:spPr>
          <a:xfrm>
            <a:off x="4981974" y="1359551"/>
            <a:ext cx="29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J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422A657-FE1C-074D-A690-FB21DEE83D55}"/>
              </a:ext>
            </a:extLst>
          </p:cNvPr>
          <p:cNvSpPr txBox="1"/>
          <p:nvPr/>
        </p:nvSpPr>
        <p:spPr>
          <a:xfrm>
            <a:off x="4993997" y="1787303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I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4408824-5ED7-F442-9D73-FA9D0ED0B748}"/>
              </a:ext>
            </a:extLst>
          </p:cNvPr>
          <p:cNvCxnSpPr>
            <a:cxnSpLocks/>
          </p:cNvCxnSpPr>
          <p:nvPr/>
        </p:nvCxnSpPr>
        <p:spPr>
          <a:xfrm>
            <a:off x="654040" y="2783779"/>
            <a:ext cx="104345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7320A31C-6F05-1540-A3BE-D361AE4277BB}"/>
              </a:ext>
            </a:extLst>
          </p:cNvPr>
          <p:cNvSpPr txBox="1"/>
          <p:nvPr/>
        </p:nvSpPr>
        <p:spPr>
          <a:xfrm>
            <a:off x="560657" y="2502257"/>
            <a:ext cx="131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français :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FFF8D00-0028-3F40-B6B9-09B812C5B0FF}"/>
              </a:ext>
            </a:extLst>
          </p:cNvPr>
          <p:cNvSpPr txBox="1"/>
          <p:nvPr/>
        </p:nvSpPr>
        <p:spPr>
          <a:xfrm>
            <a:off x="442807" y="2934632"/>
            <a:ext cx="333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Relie la description avec son logo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878333-9703-F14B-BEC1-EA89AA53179E}"/>
              </a:ext>
            </a:extLst>
          </p:cNvPr>
          <p:cNvSpPr/>
          <p:nvPr/>
        </p:nvSpPr>
        <p:spPr>
          <a:xfrm>
            <a:off x="152140" y="5424910"/>
            <a:ext cx="680424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jeux vidéo montrant de la violence sous une forme plus graphique …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dans cette catégorie les grossièretés doivent rester légères</a:t>
            </a:r>
            <a:r>
              <a:rPr lang="fr-F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2831A2-9171-724E-8AEE-C69F785E349C}"/>
              </a:ext>
            </a:extLst>
          </p:cNvPr>
          <p:cNvSpPr/>
          <p:nvPr/>
        </p:nvSpPr>
        <p:spPr>
          <a:xfrm>
            <a:off x="152142" y="4349909"/>
            <a:ext cx="680424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contenus présentant des </a:t>
            </a:r>
            <a:r>
              <a:rPr lang="fr-FR" sz="1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scènes ou sons potentiellement effrayants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retrouvent dans cette classe. Avec cette classification des scènes de violence très modérées (une violence implicite, non détaillée ou non réaliste) peuvent être autorisées.</a:t>
            </a:r>
            <a:r>
              <a:rPr lang="fr-F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E16E1F-2840-F64A-860E-DE7A0953347A}"/>
              </a:ext>
            </a:extLst>
          </p:cNvPr>
          <p:cNvSpPr/>
          <p:nvPr/>
        </p:nvSpPr>
        <p:spPr>
          <a:xfrm>
            <a:off x="152139" y="6069025"/>
            <a:ext cx="6804246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Cette classification s’applique lorsque la représentation de la violence (ou d’un contact sexuel) atteint un niveau semblable à celui que l’on retrouverait dans la réalité.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99BAEA-891D-0D44-9748-117A1635A978}"/>
              </a:ext>
            </a:extLst>
          </p:cNvPr>
          <p:cNvSpPr/>
          <p:nvPr/>
        </p:nvSpPr>
        <p:spPr>
          <a:xfrm>
            <a:off x="152142" y="3921238"/>
            <a:ext cx="68042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classification </a:t>
            </a:r>
            <a:r>
              <a:rPr lang="fr-FR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destinée aux adultes</a:t>
            </a:r>
            <a:r>
              <a:rPr lang="fr-F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93E077-D982-504E-94F8-DA248C0EB635}"/>
              </a:ext>
            </a:extLst>
          </p:cNvPr>
          <p:cNvSpPr/>
          <p:nvPr/>
        </p:nvSpPr>
        <p:spPr>
          <a:xfrm>
            <a:off x="442807" y="1633219"/>
            <a:ext cx="196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pegi.info</a:t>
            </a:r>
            <a:r>
              <a:rPr lang="fr-FR" dirty="0"/>
              <a:t>/</a:t>
            </a:r>
            <a:r>
              <a:rPr lang="fr-FR" dirty="0" err="1"/>
              <a:t>fr</a:t>
            </a:r>
            <a:endParaRPr lang="fr-FR" dirty="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E504F1F3-1C12-B842-AA3D-3B52E04B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376" y="35166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7" descr="PEGI 3">
            <a:extLst>
              <a:ext uri="{FF2B5EF4-FFF2-40B4-BE49-F238E27FC236}">
                <a16:creationId xmlns:a16="http://schemas.microsoft.com/office/drawing/2014/main" id="{3B47C870-1793-4948-8F09-0C65EB00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36" y="4015190"/>
            <a:ext cx="4786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">
            <a:extLst>
              <a:ext uri="{FF2B5EF4-FFF2-40B4-BE49-F238E27FC236}">
                <a16:creationId xmlns:a16="http://schemas.microsoft.com/office/drawing/2014/main" id="{D65C6DEF-0DFF-B444-842B-ACA40209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25" y="1281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Image 33" descr="PEGI 12">
            <a:extLst>
              <a:ext uri="{FF2B5EF4-FFF2-40B4-BE49-F238E27FC236}">
                <a16:creationId xmlns:a16="http://schemas.microsoft.com/office/drawing/2014/main" id="{372517A0-FDAF-7446-AB0B-94CA11E3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92" y="5491322"/>
            <a:ext cx="47053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6">
            <a:extLst>
              <a:ext uri="{FF2B5EF4-FFF2-40B4-BE49-F238E27FC236}">
                <a16:creationId xmlns:a16="http://schemas.microsoft.com/office/drawing/2014/main" id="{B68AE5C2-9ADC-3A42-9D16-A78B1C79C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849" y="5558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9" name="Image 34" descr="PEGI 7">
            <a:extLst>
              <a:ext uri="{FF2B5EF4-FFF2-40B4-BE49-F238E27FC236}">
                <a16:creationId xmlns:a16="http://schemas.microsoft.com/office/drawing/2014/main" id="{8C320FA0-5225-0A4A-BF06-2EE3AC44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92" y="6229388"/>
            <a:ext cx="47053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8">
            <a:extLst>
              <a:ext uri="{FF2B5EF4-FFF2-40B4-BE49-F238E27FC236}">
                <a16:creationId xmlns:a16="http://schemas.microsoft.com/office/drawing/2014/main" id="{75812CD4-BD6B-5849-A20F-E8428C61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116" y="5558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1" name="Image 36" descr="PEGI 18">
            <a:extLst>
              <a:ext uri="{FF2B5EF4-FFF2-40B4-BE49-F238E27FC236}">
                <a16:creationId xmlns:a16="http://schemas.microsoft.com/office/drawing/2014/main" id="{0F1F56C5-61F2-4340-AB94-C2E9C274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92" y="4753256"/>
            <a:ext cx="47053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5C83FE03-E59D-B844-9EBC-8B1B14CD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22" y="30169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3" name="Image 35" descr="PEGI 16">
            <a:extLst>
              <a:ext uri="{FF2B5EF4-FFF2-40B4-BE49-F238E27FC236}">
                <a16:creationId xmlns:a16="http://schemas.microsoft.com/office/drawing/2014/main" id="{A938095B-C920-E443-9F71-858AA28B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92" y="3277124"/>
            <a:ext cx="47053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333E7B78-534C-EC4E-875B-E940F6FF9EC8}"/>
              </a:ext>
            </a:extLst>
          </p:cNvPr>
          <p:cNvSpPr/>
          <p:nvPr/>
        </p:nvSpPr>
        <p:spPr>
          <a:xfrm>
            <a:off x="10293382" y="4213190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DE1C8EF-D58E-9D45-8B52-062F056AC060}"/>
              </a:ext>
            </a:extLst>
          </p:cNvPr>
          <p:cNvSpPr/>
          <p:nvPr/>
        </p:nvSpPr>
        <p:spPr>
          <a:xfrm>
            <a:off x="10293382" y="344873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D26EFECD-E132-A742-961F-13B0A5F3F770}"/>
              </a:ext>
            </a:extLst>
          </p:cNvPr>
          <p:cNvSpPr/>
          <p:nvPr/>
        </p:nvSpPr>
        <p:spPr>
          <a:xfrm>
            <a:off x="10293382" y="5688599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A8B8B6B1-9B43-D34F-A766-C4F3E2D81666}"/>
              </a:ext>
            </a:extLst>
          </p:cNvPr>
          <p:cNvSpPr/>
          <p:nvPr/>
        </p:nvSpPr>
        <p:spPr>
          <a:xfrm>
            <a:off x="10293382" y="4947020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E01539D6-91A4-9343-BBD5-870BAE09C37F}"/>
              </a:ext>
            </a:extLst>
          </p:cNvPr>
          <p:cNvSpPr/>
          <p:nvPr/>
        </p:nvSpPr>
        <p:spPr>
          <a:xfrm>
            <a:off x="10293497" y="6427388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D78EC96-6D64-984C-A6AD-4A50E43ADCE9}"/>
              </a:ext>
            </a:extLst>
          </p:cNvPr>
          <p:cNvSpPr/>
          <p:nvPr/>
        </p:nvSpPr>
        <p:spPr>
          <a:xfrm>
            <a:off x="7151899" y="3991287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F53A7A7-9840-E146-B9E8-FD9B323D2D56}"/>
              </a:ext>
            </a:extLst>
          </p:cNvPr>
          <p:cNvSpPr/>
          <p:nvPr/>
        </p:nvSpPr>
        <p:spPr>
          <a:xfrm>
            <a:off x="7151899" y="344873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4769D8B-A51D-2546-8BEE-FB2A0F37A1C4}"/>
              </a:ext>
            </a:extLst>
          </p:cNvPr>
          <p:cNvSpPr/>
          <p:nvPr/>
        </p:nvSpPr>
        <p:spPr>
          <a:xfrm>
            <a:off x="7151899" y="5601130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76FD7737-8E50-6242-AFB1-908ADA15C514}"/>
              </a:ext>
            </a:extLst>
          </p:cNvPr>
          <p:cNvSpPr/>
          <p:nvPr/>
        </p:nvSpPr>
        <p:spPr>
          <a:xfrm>
            <a:off x="7151899" y="4736962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ABAD469C-3087-B347-B870-CEE0D96888D1}"/>
              </a:ext>
            </a:extLst>
          </p:cNvPr>
          <p:cNvSpPr/>
          <p:nvPr/>
        </p:nvSpPr>
        <p:spPr>
          <a:xfrm>
            <a:off x="7151899" y="6427388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F427E96-BC98-BF4D-B57F-65B059EC4CCE}"/>
              </a:ext>
            </a:extLst>
          </p:cNvPr>
          <p:cNvSpPr txBox="1"/>
          <p:nvPr/>
        </p:nvSpPr>
        <p:spPr>
          <a:xfrm>
            <a:off x="11295021" y="13751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Trace écrite 1</a:t>
            </a:r>
          </a:p>
        </p:txBody>
      </p:sp>
    </p:spTree>
    <p:extLst>
      <p:ext uri="{BB962C8B-B14F-4D97-AF65-F5344CB8AC3E}">
        <p14:creationId xmlns:p14="http://schemas.microsoft.com/office/powerpoint/2010/main" val="326609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865289F-B12D-264E-B86C-D207501C70E2}"/>
              </a:ext>
            </a:extLst>
          </p:cNvPr>
          <p:cNvSpPr txBox="1"/>
          <p:nvPr/>
        </p:nvSpPr>
        <p:spPr>
          <a:xfrm>
            <a:off x="3804353" y="33867"/>
            <a:ext cx="45607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Les descripteurs de contenu PEGI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FFF8D00-0028-3F40-B6B9-09B812C5B0FF}"/>
              </a:ext>
            </a:extLst>
          </p:cNvPr>
          <p:cNvSpPr txBox="1"/>
          <p:nvPr/>
        </p:nvSpPr>
        <p:spPr>
          <a:xfrm>
            <a:off x="509390" y="623666"/>
            <a:ext cx="333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Relie la description avec son logo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E504F1F3-1C12-B842-AA3D-3B52E04B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376" y="35166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D65C6DEF-0DFF-B444-842B-ACA40209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25" y="1281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68AE5C2-9ADC-3A42-9D16-A78B1C79C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849" y="5558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75812CD4-BD6B-5849-A20F-E8428C61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116" y="5558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333E7B78-534C-EC4E-875B-E940F6FF9EC8}"/>
              </a:ext>
            </a:extLst>
          </p:cNvPr>
          <p:cNvSpPr/>
          <p:nvPr/>
        </p:nvSpPr>
        <p:spPr>
          <a:xfrm>
            <a:off x="10552685" y="196142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DE1C8EF-D58E-9D45-8B52-062F056AC060}"/>
              </a:ext>
            </a:extLst>
          </p:cNvPr>
          <p:cNvSpPr/>
          <p:nvPr/>
        </p:nvSpPr>
        <p:spPr>
          <a:xfrm>
            <a:off x="10552685" y="82166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D26EFECD-E132-A742-961F-13B0A5F3F770}"/>
              </a:ext>
            </a:extLst>
          </p:cNvPr>
          <p:cNvSpPr/>
          <p:nvPr/>
        </p:nvSpPr>
        <p:spPr>
          <a:xfrm>
            <a:off x="10552685" y="3641569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A8B8B6B1-9B43-D34F-A766-C4F3E2D81666}"/>
              </a:ext>
            </a:extLst>
          </p:cNvPr>
          <p:cNvSpPr/>
          <p:nvPr/>
        </p:nvSpPr>
        <p:spPr>
          <a:xfrm>
            <a:off x="10552685" y="310118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E01539D6-91A4-9343-BBD5-870BAE09C37F}"/>
              </a:ext>
            </a:extLst>
          </p:cNvPr>
          <p:cNvSpPr/>
          <p:nvPr/>
        </p:nvSpPr>
        <p:spPr>
          <a:xfrm>
            <a:off x="10559108" y="4201619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D78EC96-6D64-984C-A6AD-4A50E43ADCE9}"/>
              </a:ext>
            </a:extLst>
          </p:cNvPr>
          <p:cNvSpPr/>
          <p:nvPr/>
        </p:nvSpPr>
        <p:spPr>
          <a:xfrm>
            <a:off x="6457561" y="1515979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F53A7A7-9840-E146-B9E8-FD9B323D2D56}"/>
              </a:ext>
            </a:extLst>
          </p:cNvPr>
          <p:cNvSpPr/>
          <p:nvPr/>
        </p:nvSpPr>
        <p:spPr>
          <a:xfrm>
            <a:off x="6457561" y="1084062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4769D8B-A51D-2546-8BEE-FB2A0F37A1C4}"/>
              </a:ext>
            </a:extLst>
          </p:cNvPr>
          <p:cNvSpPr/>
          <p:nvPr/>
        </p:nvSpPr>
        <p:spPr>
          <a:xfrm>
            <a:off x="6457561" y="2576371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76FD7737-8E50-6242-AFB1-908ADA15C514}"/>
              </a:ext>
            </a:extLst>
          </p:cNvPr>
          <p:cNvSpPr/>
          <p:nvPr/>
        </p:nvSpPr>
        <p:spPr>
          <a:xfrm>
            <a:off x="6457561" y="2048157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ABAD469C-3087-B347-B870-CEE0D96888D1}"/>
              </a:ext>
            </a:extLst>
          </p:cNvPr>
          <p:cNvSpPr/>
          <p:nvPr/>
        </p:nvSpPr>
        <p:spPr>
          <a:xfrm>
            <a:off x="6461408" y="3104585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297E84-F6A3-FA4E-BA0E-B148F52CD23D}"/>
              </a:ext>
            </a:extLst>
          </p:cNvPr>
          <p:cNvSpPr/>
          <p:nvPr/>
        </p:nvSpPr>
        <p:spPr>
          <a:xfrm>
            <a:off x="254456" y="1035563"/>
            <a:ext cx="609600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jeu contient des scènes de violence. </a:t>
            </a:r>
            <a:endParaRPr lang="fr-FR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E55093-2748-5547-A353-A0BC87226D1A}"/>
              </a:ext>
            </a:extLst>
          </p:cNvPr>
          <p:cNvSpPr/>
          <p:nvPr/>
        </p:nvSpPr>
        <p:spPr>
          <a:xfrm>
            <a:off x="254456" y="1471444"/>
            <a:ext cx="609600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jeu contient un langage grossier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F7913-C082-2947-9A0E-E2DFBCF75869}"/>
              </a:ext>
            </a:extLst>
          </p:cNvPr>
          <p:cNvSpPr/>
          <p:nvPr/>
        </p:nvSpPr>
        <p:spPr>
          <a:xfrm>
            <a:off x="254456" y="1907325"/>
            <a:ext cx="6096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descripteur peut apparaître sur des jeux PEGI 7 s’ils contiennent des images ou des sons susceptibles d’effrayer ou de faire peur aux jeunes enfants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99E49-BAE8-B047-9031-8D547BBF9B09}"/>
              </a:ext>
            </a:extLst>
          </p:cNvPr>
          <p:cNvSpPr/>
          <p:nvPr/>
        </p:nvSpPr>
        <p:spPr>
          <a:xfrm>
            <a:off x="254456" y="2527872"/>
            <a:ext cx="609600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jeu présente des contenus qui encouragent ou enseignent les jeux de hasard. </a:t>
            </a:r>
            <a:endParaRPr lang="fr-FR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DDBE7D-E0C9-764E-8630-CE22F9678DC5}"/>
              </a:ext>
            </a:extLst>
          </p:cNvPr>
          <p:cNvSpPr/>
          <p:nvPr/>
        </p:nvSpPr>
        <p:spPr>
          <a:xfrm>
            <a:off x="254456" y="2963753"/>
            <a:ext cx="6096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 jeu contient des insinuations à caractère sexuel, une classification PEGI 16 s’il contient des scènes de nudité.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EAEDC5-5295-5D42-864A-332CB0612399}"/>
              </a:ext>
            </a:extLst>
          </p:cNvPr>
          <p:cNvSpPr/>
          <p:nvPr/>
        </p:nvSpPr>
        <p:spPr>
          <a:xfrm>
            <a:off x="254456" y="3584300"/>
            <a:ext cx="609600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jeu se réfère à ou décrit la consommation de drogues illégales, </a:t>
            </a:r>
            <a:endParaRPr lang="fr-FR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FA59F-B58E-1D45-AA68-0F4A13428621}"/>
              </a:ext>
            </a:extLst>
          </p:cNvPr>
          <p:cNvSpPr/>
          <p:nvPr/>
        </p:nvSpPr>
        <p:spPr>
          <a:xfrm>
            <a:off x="254456" y="4020184"/>
            <a:ext cx="6096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jeu contient des représentations ou autres stéréotypes susceptibles d’encourager la haine. </a:t>
            </a:r>
            <a:endParaRPr lang="fr-FR" sz="1200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A095D4BB-3A86-DF46-82E6-C95C45F58E22}"/>
              </a:ext>
            </a:extLst>
          </p:cNvPr>
          <p:cNvSpPr/>
          <p:nvPr/>
        </p:nvSpPr>
        <p:spPr>
          <a:xfrm>
            <a:off x="6457561" y="4155358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DD6AE32D-5ACF-B544-920D-52AA4AE111C5}"/>
              </a:ext>
            </a:extLst>
          </p:cNvPr>
          <p:cNvSpPr/>
          <p:nvPr/>
        </p:nvSpPr>
        <p:spPr>
          <a:xfrm>
            <a:off x="6457561" y="3613010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D2E1A404-F378-E444-8A0B-D02D17CEF983}"/>
              </a:ext>
            </a:extLst>
          </p:cNvPr>
          <p:cNvSpPr/>
          <p:nvPr/>
        </p:nvSpPr>
        <p:spPr>
          <a:xfrm>
            <a:off x="10552685" y="253130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A0116F1B-4843-D848-B3FE-C7E384BE1EF2}"/>
              </a:ext>
            </a:extLst>
          </p:cNvPr>
          <p:cNvSpPr/>
          <p:nvPr/>
        </p:nvSpPr>
        <p:spPr>
          <a:xfrm>
            <a:off x="10552685" y="139154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C83D390-D5E8-F843-A1D4-89714DEF7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293CAC24-FABC-A049-BC8E-DBA0E4A5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253" y="3570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EE91BF8-9822-9641-83EF-EB341A4B1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73" y="2248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6417E40-57F4-9A40-82A4-B7A52A531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736" y="4431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8417A5A9-1A94-3F4E-9510-12D2C45C0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215" y="48642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D2431759-A5C6-A24A-B0C8-3A8CBD2C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976" y="5233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" name="Rectangle 14">
            <a:extLst>
              <a:ext uri="{FF2B5EF4-FFF2-40B4-BE49-F238E27FC236}">
                <a16:creationId xmlns:a16="http://schemas.microsoft.com/office/drawing/2014/main" id="{DFC08AF1-7199-214B-9D0D-5D71C69A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699" y="53491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6443FDD7-C255-DE44-A513-DC18CC0DF911}"/>
              </a:ext>
            </a:extLst>
          </p:cNvPr>
          <p:cNvSpPr txBox="1"/>
          <p:nvPr/>
        </p:nvSpPr>
        <p:spPr>
          <a:xfrm>
            <a:off x="11295021" y="13751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Trace écrite 2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8F29F25-FF7B-874D-B7F4-9754E1AA147F}"/>
              </a:ext>
            </a:extLst>
          </p:cNvPr>
          <p:cNvSpPr txBox="1"/>
          <p:nvPr/>
        </p:nvSpPr>
        <p:spPr>
          <a:xfrm>
            <a:off x="190593" y="4922607"/>
            <a:ext cx="37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Aux Etats-Unis et au Canada </a:t>
            </a:r>
            <a:r>
              <a:rPr lang="fr-FR" u="sng" dirty="0">
                <a:hlinkClick r:id="rId3"/>
              </a:rPr>
              <a:t>esrb.org/</a:t>
            </a:r>
            <a:r>
              <a:rPr lang="fr-FR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4E2BB9D-0526-174A-8C8A-2D4274A1E873}"/>
              </a:ext>
            </a:extLst>
          </p:cNvPr>
          <p:cNvSpPr txBox="1"/>
          <p:nvPr/>
        </p:nvSpPr>
        <p:spPr>
          <a:xfrm>
            <a:off x="7034199" y="5374129"/>
            <a:ext cx="21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 Japon </a:t>
            </a:r>
            <a:r>
              <a:rPr lang="fr-FR" i="1" u="sng" dirty="0">
                <a:hlinkClick r:id="rId4"/>
              </a:rPr>
              <a:t>cero.gr.jp/</a:t>
            </a:r>
            <a:r>
              <a:rPr lang="fr-FR" i="1" dirty="0"/>
              <a:t>  </a:t>
            </a:r>
            <a:endParaRPr lang="fr-FR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88E51A86-54EF-0247-9722-134A4996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59" y="5593495"/>
            <a:ext cx="3616480" cy="51801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CB1D5119-5B49-604B-88C8-B99C225E7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5992" y="5014038"/>
            <a:ext cx="2113386" cy="83846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593E932-4C81-EF48-9853-235EFA679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606" y="5956999"/>
            <a:ext cx="3546655" cy="769884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7CBF5899-9589-2B44-BDDD-DCC687559C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8449" y="5378334"/>
            <a:ext cx="739715" cy="1055327"/>
          </a:xfrm>
          <a:prstGeom prst="rect">
            <a:avLst/>
          </a:prstGeom>
        </p:spPr>
      </p:pic>
      <p:pic>
        <p:nvPicPr>
          <p:cNvPr id="66" name="Image 7" descr="Violence">
            <a:extLst>
              <a:ext uri="{FF2B5EF4-FFF2-40B4-BE49-F238E27FC236}">
                <a16:creationId xmlns:a16="http://schemas.microsoft.com/office/drawing/2014/main" id="{E913B6C6-8241-6D45-A3F3-FA8F172D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753" y="646421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 6" descr="Bad Language">
            <a:extLst>
              <a:ext uri="{FF2B5EF4-FFF2-40B4-BE49-F238E27FC236}">
                <a16:creationId xmlns:a16="http://schemas.microsoft.com/office/drawing/2014/main" id="{33547B1D-030A-1D47-B8E7-FB9C9405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752" y="3474251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 5" descr="Fear">
            <a:extLst>
              <a:ext uri="{FF2B5EF4-FFF2-40B4-BE49-F238E27FC236}">
                <a16:creationId xmlns:a16="http://schemas.microsoft.com/office/drawing/2014/main" id="{FA87A7AB-7E3F-0245-B612-E5E26005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752" y="4053059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 4" descr="Gambling">
            <a:extLst>
              <a:ext uri="{FF2B5EF4-FFF2-40B4-BE49-F238E27FC236}">
                <a16:creationId xmlns:a16="http://schemas.microsoft.com/office/drawing/2014/main" id="{B96DB4D7-4933-634B-9263-F04E5B7B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754" y="2341595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Image 3" descr="Sex">
            <a:extLst>
              <a:ext uri="{FF2B5EF4-FFF2-40B4-BE49-F238E27FC236}">
                <a16:creationId xmlns:a16="http://schemas.microsoft.com/office/drawing/2014/main" id="{E6BC2CBD-B988-CC45-B438-2423C321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87" y="1214963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 2" descr="Drugs">
            <a:extLst>
              <a:ext uri="{FF2B5EF4-FFF2-40B4-BE49-F238E27FC236}">
                <a16:creationId xmlns:a16="http://schemas.microsoft.com/office/drawing/2014/main" id="{1470112D-FB58-FC45-84C0-05DED3E66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469" y="2902136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Image 1" descr="Discrimination">
            <a:extLst>
              <a:ext uri="{FF2B5EF4-FFF2-40B4-BE49-F238E27FC236}">
                <a16:creationId xmlns:a16="http://schemas.microsoft.com/office/drawing/2014/main" id="{25703D23-55B4-5447-891B-E148B41F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659" y="1792186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0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9F27381A-BE63-2B45-8232-E085440D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929725" y="821704"/>
            <a:ext cx="1035549" cy="7983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0D2F2C-0B83-0F44-97D5-A6C9AA53DA13}"/>
              </a:ext>
            </a:extLst>
          </p:cNvPr>
          <p:cNvSpPr/>
          <p:nvPr/>
        </p:nvSpPr>
        <p:spPr>
          <a:xfrm>
            <a:off x="152142" y="3277124"/>
            <a:ext cx="680424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Avec cette classification, le contenu du jeu est considéré comme adapté </a:t>
            </a:r>
            <a:r>
              <a:rPr lang="fr-FR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 toutes les classes d’âge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fr-F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65289F-B12D-264E-B86C-D207501C70E2}"/>
              </a:ext>
            </a:extLst>
          </p:cNvPr>
          <p:cNvSpPr txBox="1"/>
          <p:nvPr/>
        </p:nvSpPr>
        <p:spPr>
          <a:xfrm>
            <a:off x="3804353" y="33867"/>
            <a:ext cx="45607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Les catégories d'âge PEGI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FB2C67-4DC8-7742-8C68-0664A48CEE1F}"/>
              </a:ext>
            </a:extLst>
          </p:cNvPr>
          <p:cNvSpPr txBox="1"/>
          <p:nvPr/>
        </p:nvSpPr>
        <p:spPr>
          <a:xfrm>
            <a:off x="475368" y="485131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Que signifie le sigle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FF551-EF69-7448-AC77-774B3CAD7987}"/>
              </a:ext>
            </a:extLst>
          </p:cNvPr>
          <p:cNvSpPr/>
          <p:nvPr/>
        </p:nvSpPr>
        <p:spPr>
          <a:xfrm>
            <a:off x="3129857" y="525722"/>
            <a:ext cx="1296830" cy="1711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dirty="0"/>
              <a:t>Pan </a:t>
            </a:r>
          </a:p>
          <a:p>
            <a:pPr algn="r">
              <a:lnSpc>
                <a:spcPct val="150000"/>
              </a:lnSpc>
            </a:pPr>
            <a:r>
              <a:rPr lang="fr-FR" dirty="0" err="1"/>
              <a:t>European</a:t>
            </a:r>
            <a:r>
              <a:rPr lang="fr-FR" dirty="0"/>
              <a:t> </a:t>
            </a:r>
          </a:p>
          <a:p>
            <a:pPr algn="r">
              <a:lnSpc>
                <a:spcPct val="150000"/>
              </a:lnSpc>
            </a:pPr>
            <a:r>
              <a:rPr lang="fr-FR" dirty="0"/>
              <a:t>Game </a:t>
            </a:r>
          </a:p>
          <a:p>
            <a:pPr algn="r">
              <a:lnSpc>
                <a:spcPct val="150000"/>
              </a:lnSpc>
            </a:pPr>
            <a:r>
              <a:rPr lang="fr-FR" dirty="0"/>
              <a:t>Information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2E49858-B8F1-5A40-A976-309801C94A78}"/>
              </a:ext>
            </a:extLst>
          </p:cNvPr>
          <p:cNvCxnSpPr>
            <a:cxnSpLocks/>
          </p:cNvCxnSpPr>
          <p:nvPr/>
        </p:nvCxnSpPr>
        <p:spPr>
          <a:xfrm>
            <a:off x="5054486" y="936586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EB4D4A6-69FE-424D-8552-4156BD7931AA}"/>
              </a:ext>
            </a:extLst>
          </p:cNvPr>
          <p:cNvCxnSpPr>
            <a:cxnSpLocks/>
          </p:cNvCxnSpPr>
          <p:nvPr/>
        </p:nvCxnSpPr>
        <p:spPr>
          <a:xfrm>
            <a:off x="5054486" y="1366415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2DA707A-3A51-6A49-B910-49B0A9C7831B}"/>
              </a:ext>
            </a:extLst>
          </p:cNvPr>
          <p:cNvCxnSpPr>
            <a:cxnSpLocks/>
          </p:cNvCxnSpPr>
          <p:nvPr/>
        </p:nvCxnSpPr>
        <p:spPr>
          <a:xfrm>
            <a:off x="5054486" y="1743742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A0AF1B9-386C-D54E-A1D4-F4DF5E50717D}"/>
              </a:ext>
            </a:extLst>
          </p:cNvPr>
          <p:cNvCxnSpPr>
            <a:cxnSpLocks/>
          </p:cNvCxnSpPr>
          <p:nvPr/>
        </p:nvCxnSpPr>
        <p:spPr>
          <a:xfrm>
            <a:off x="5054486" y="2179042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AB29BD8B-16B2-AD4D-BE60-1815FA129165}"/>
              </a:ext>
            </a:extLst>
          </p:cNvPr>
          <p:cNvSpPr/>
          <p:nvPr/>
        </p:nvSpPr>
        <p:spPr>
          <a:xfrm>
            <a:off x="4417263" y="710946"/>
            <a:ext cx="479685" cy="2256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138C674D-CE4E-E44E-B978-79E6BE5BEC0D}"/>
              </a:ext>
            </a:extLst>
          </p:cNvPr>
          <p:cNvSpPr/>
          <p:nvPr/>
        </p:nvSpPr>
        <p:spPr>
          <a:xfrm>
            <a:off x="4417263" y="1143830"/>
            <a:ext cx="479685" cy="2256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a droite 22">
            <a:extLst>
              <a:ext uri="{FF2B5EF4-FFF2-40B4-BE49-F238E27FC236}">
                <a16:creationId xmlns:a16="http://schemas.microsoft.com/office/drawing/2014/main" id="{5E41E937-6DB5-E74E-827C-86E5649A0901}"/>
              </a:ext>
            </a:extLst>
          </p:cNvPr>
          <p:cNvSpPr/>
          <p:nvPr/>
        </p:nvSpPr>
        <p:spPr>
          <a:xfrm>
            <a:off x="4417263" y="1518102"/>
            <a:ext cx="479685" cy="2256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a droite 23">
            <a:extLst>
              <a:ext uri="{FF2B5EF4-FFF2-40B4-BE49-F238E27FC236}">
                <a16:creationId xmlns:a16="http://schemas.microsoft.com/office/drawing/2014/main" id="{7069B9F0-821F-C446-B63E-A4B0D4080872}"/>
              </a:ext>
            </a:extLst>
          </p:cNvPr>
          <p:cNvSpPr/>
          <p:nvPr/>
        </p:nvSpPr>
        <p:spPr>
          <a:xfrm>
            <a:off x="4417263" y="1928974"/>
            <a:ext cx="479685" cy="2256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F7065EC-3D09-3742-B9D4-5E02AC663E31}"/>
              </a:ext>
            </a:extLst>
          </p:cNvPr>
          <p:cNvSpPr txBox="1"/>
          <p:nvPr/>
        </p:nvSpPr>
        <p:spPr>
          <a:xfrm>
            <a:off x="4945907" y="530385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Plan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503B0D3-F9F1-C444-9258-EC5805A2A246}"/>
              </a:ext>
            </a:extLst>
          </p:cNvPr>
          <p:cNvSpPr txBox="1"/>
          <p:nvPr/>
        </p:nvSpPr>
        <p:spPr>
          <a:xfrm>
            <a:off x="4945907" y="975359"/>
            <a:ext cx="1591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Européen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33C9EED-A153-7443-8FC2-F836D533B00B}"/>
              </a:ext>
            </a:extLst>
          </p:cNvPr>
          <p:cNvSpPr txBox="1"/>
          <p:nvPr/>
        </p:nvSpPr>
        <p:spPr>
          <a:xfrm>
            <a:off x="4981974" y="1359551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Jeu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422A657-FE1C-074D-A690-FB21DEE83D55}"/>
              </a:ext>
            </a:extLst>
          </p:cNvPr>
          <p:cNvSpPr txBox="1"/>
          <p:nvPr/>
        </p:nvSpPr>
        <p:spPr>
          <a:xfrm>
            <a:off x="4993997" y="1787303"/>
            <a:ext cx="191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Information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4408824-5ED7-F442-9D73-FA9D0ED0B748}"/>
              </a:ext>
            </a:extLst>
          </p:cNvPr>
          <p:cNvCxnSpPr>
            <a:cxnSpLocks/>
          </p:cNvCxnSpPr>
          <p:nvPr/>
        </p:nvCxnSpPr>
        <p:spPr>
          <a:xfrm>
            <a:off x="654040" y="2783779"/>
            <a:ext cx="104345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7320A31C-6F05-1540-A3BE-D361AE4277BB}"/>
              </a:ext>
            </a:extLst>
          </p:cNvPr>
          <p:cNvSpPr txBox="1"/>
          <p:nvPr/>
        </p:nvSpPr>
        <p:spPr>
          <a:xfrm>
            <a:off x="560657" y="2502257"/>
            <a:ext cx="131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français :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FFF8D00-0028-3F40-B6B9-09B812C5B0FF}"/>
              </a:ext>
            </a:extLst>
          </p:cNvPr>
          <p:cNvSpPr txBox="1"/>
          <p:nvPr/>
        </p:nvSpPr>
        <p:spPr>
          <a:xfrm>
            <a:off x="442807" y="2934632"/>
            <a:ext cx="333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Relie la description avec son logo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878333-9703-F14B-BEC1-EA89AA53179E}"/>
              </a:ext>
            </a:extLst>
          </p:cNvPr>
          <p:cNvSpPr/>
          <p:nvPr/>
        </p:nvSpPr>
        <p:spPr>
          <a:xfrm>
            <a:off x="152140" y="5424910"/>
            <a:ext cx="680424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jeux vidéo montrant de la violence sous une forme plus graphique …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dans cette catégorie les grossièretés doivent rester légères</a:t>
            </a:r>
            <a:r>
              <a:rPr lang="fr-F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2831A2-9171-724E-8AEE-C69F785E349C}"/>
              </a:ext>
            </a:extLst>
          </p:cNvPr>
          <p:cNvSpPr/>
          <p:nvPr/>
        </p:nvSpPr>
        <p:spPr>
          <a:xfrm>
            <a:off x="152142" y="4349909"/>
            <a:ext cx="680424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contenus présentant des </a:t>
            </a:r>
            <a:r>
              <a:rPr lang="fr-FR" sz="1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scènes ou sons potentiellement effrayants</a:t>
            </a:r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retrouvent dans cette classe. Avec cette classification des scènes de violence très modérées (une violence implicite, non détaillée ou non réaliste) peuvent être autorisées.</a:t>
            </a:r>
            <a:r>
              <a:rPr lang="fr-F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E16E1F-2840-F64A-860E-DE7A0953347A}"/>
              </a:ext>
            </a:extLst>
          </p:cNvPr>
          <p:cNvSpPr/>
          <p:nvPr/>
        </p:nvSpPr>
        <p:spPr>
          <a:xfrm>
            <a:off x="152139" y="6069025"/>
            <a:ext cx="6804246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Cette classification s’applique lorsque la représentation de la violence (ou d’un contact sexuel) atteint un niveau semblable à celui que l’on retrouverait dans la réalité.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99BAEA-891D-0D44-9748-117A1635A978}"/>
              </a:ext>
            </a:extLst>
          </p:cNvPr>
          <p:cNvSpPr/>
          <p:nvPr/>
        </p:nvSpPr>
        <p:spPr>
          <a:xfrm>
            <a:off x="152142" y="3921238"/>
            <a:ext cx="68042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classification </a:t>
            </a:r>
            <a:r>
              <a:rPr lang="fr-FR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destinée aux adultes</a:t>
            </a:r>
            <a:r>
              <a:rPr lang="fr-F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93E077-D982-504E-94F8-DA248C0EB635}"/>
              </a:ext>
            </a:extLst>
          </p:cNvPr>
          <p:cNvSpPr/>
          <p:nvPr/>
        </p:nvSpPr>
        <p:spPr>
          <a:xfrm>
            <a:off x="442807" y="1633219"/>
            <a:ext cx="196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pegi.info</a:t>
            </a:r>
            <a:r>
              <a:rPr lang="fr-FR" dirty="0"/>
              <a:t>/</a:t>
            </a:r>
            <a:r>
              <a:rPr lang="fr-FR" dirty="0" err="1"/>
              <a:t>fr</a:t>
            </a:r>
            <a:endParaRPr lang="fr-FR" dirty="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E504F1F3-1C12-B842-AA3D-3B52E04B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376" y="35166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7" descr="PEGI 3">
            <a:extLst>
              <a:ext uri="{FF2B5EF4-FFF2-40B4-BE49-F238E27FC236}">
                <a16:creationId xmlns:a16="http://schemas.microsoft.com/office/drawing/2014/main" id="{3B47C870-1793-4948-8F09-0C65EB00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36" y="4015190"/>
            <a:ext cx="47864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">
            <a:extLst>
              <a:ext uri="{FF2B5EF4-FFF2-40B4-BE49-F238E27FC236}">
                <a16:creationId xmlns:a16="http://schemas.microsoft.com/office/drawing/2014/main" id="{D65C6DEF-0DFF-B444-842B-ACA40209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25" y="1281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Image 33" descr="PEGI 12">
            <a:extLst>
              <a:ext uri="{FF2B5EF4-FFF2-40B4-BE49-F238E27FC236}">
                <a16:creationId xmlns:a16="http://schemas.microsoft.com/office/drawing/2014/main" id="{372517A0-FDAF-7446-AB0B-94CA11E3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92" y="5491322"/>
            <a:ext cx="47053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6">
            <a:extLst>
              <a:ext uri="{FF2B5EF4-FFF2-40B4-BE49-F238E27FC236}">
                <a16:creationId xmlns:a16="http://schemas.microsoft.com/office/drawing/2014/main" id="{B68AE5C2-9ADC-3A42-9D16-A78B1C79C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849" y="5558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9" name="Image 34" descr="PEGI 7">
            <a:extLst>
              <a:ext uri="{FF2B5EF4-FFF2-40B4-BE49-F238E27FC236}">
                <a16:creationId xmlns:a16="http://schemas.microsoft.com/office/drawing/2014/main" id="{8C320FA0-5225-0A4A-BF06-2EE3AC44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92" y="6229388"/>
            <a:ext cx="47053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8">
            <a:extLst>
              <a:ext uri="{FF2B5EF4-FFF2-40B4-BE49-F238E27FC236}">
                <a16:creationId xmlns:a16="http://schemas.microsoft.com/office/drawing/2014/main" id="{75812CD4-BD6B-5849-A20F-E8428C61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116" y="5558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1" name="Image 36" descr="PEGI 18">
            <a:extLst>
              <a:ext uri="{FF2B5EF4-FFF2-40B4-BE49-F238E27FC236}">
                <a16:creationId xmlns:a16="http://schemas.microsoft.com/office/drawing/2014/main" id="{0F1F56C5-61F2-4340-AB94-C2E9C274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92" y="4753256"/>
            <a:ext cx="47053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5C83FE03-E59D-B844-9EBC-8B1B14CD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22" y="30169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3" name="Image 35" descr="PEGI 16">
            <a:extLst>
              <a:ext uri="{FF2B5EF4-FFF2-40B4-BE49-F238E27FC236}">
                <a16:creationId xmlns:a16="http://schemas.microsoft.com/office/drawing/2014/main" id="{A938095B-C920-E443-9F71-858AA28B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92" y="3277124"/>
            <a:ext cx="47053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333E7B78-534C-EC4E-875B-E940F6FF9EC8}"/>
              </a:ext>
            </a:extLst>
          </p:cNvPr>
          <p:cNvSpPr/>
          <p:nvPr/>
        </p:nvSpPr>
        <p:spPr>
          <a:xfrm>
            <a:off x="10293382" y="4213190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DE1C8EF-D58E-9D45-8B52-062F056AC060}"/>
              </a:ext>
            </a:extLst>
          </p:cNvPr>
          <p:cNvSpPr/>
          <p:nvPr/>
        </p:nvSpPr>
        <p:spPr>
          <a:xfrm>
            <a:off x="10293382" y="344873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D26EFECD-E132-A742-961F-13B0A5F3F770}"/>
              </a:ext>
            </a:extLst>
          </p:cNvPr>
          <p:cNvSpPr/>
          <p:nvPr/>
        </p:nvSpPr>
        <p:spPr>
          <a:xfrm>
            <a:off x="10293382" y="5688599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A8B8B6B1-9B43-D34F-A766-C4F3E2D81666}"/>
              </a:ext>
            </a:extLst>
          </p:cNvPr>
          <p:cNvSpPr/>
          <p:nvPr/>
        </p:nvSpPr>
        <p:spPr>
          <a:xfrm>
            <a:off x="10293382" y="4947020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E01539D6-91A4-9343-BBD5-870BAE09C37F}"/>
              </a:ext>
            </a:extLst>
          </p:cNvPr>
          <p:cNvSpPr/>
          <p:nvPr/>
        </p:nvSpPr>
        <p:spPr>
          <a:xfrm>
            <a:off x="10293497" y="6427388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D78EC96-6D64-984C-A6AD-4A50E43ADCE9}"/>
              </a:ext>
            </a:extLst>
          </p:cNvPr>
          <p:cNvSpPr/>
          <p:nvPr/>
        </p:nvSpPr>
        <p:spPr>
          <a:xfrm>
            <a:off x="7151899" y="3991287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F53A7A7-9840-E146-B9E8-FD9B323D2D56}"/>
              </a:ext>
            </a:extLst>
          </p:cNvPr>
          <p:cNvSpPr/>
          <p:nvPr/>
        </p:nvSpPr>
        <p:spPr>
          <a:xfrm>
            <a:off x="7151899" y="344873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4769D8B-A51D-2546-8BEE-FB2A0F37A1C4}"/>
              </a:ext>
            </a:extLst>
          </p:cNvPr>
          <p:cNvSpPr/>
          <p:nvPr/>
        </p:nvSpPr>
        <p:spPr>
          <a:xfrm>
            <a:off x="7151899" y="5601130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76FD7737-8E50-6242-AFB1-908ADA15C514}"/>
              </a:ext>
            </a:extLst>
          </p:cNvPr>
          <p:cNvSpPr/>
          <p:nvPr/>
        </p:nvSpPr>
        <p:spPr>
          <a:xfrm>
            <a:off x="7151899" y="4736962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ABAD469C-3087-B347-B870-CEE0D96888D1}"/>
              </a:ext>
            </a:extLst>
          </p:cNvPr>
          <p:cNvSpPr/>
          <p:nvPr/>
        </p:nvSpPr>
        <p:spPr>
          <a:xfrm>
            <a:off x="7151899" y="6427388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F427E96-BC98-BF4D-B57F-65B059EC4CCE}"/>
              </a:ext>
            </a:extLst>
          </p:cNvPr>
          <p:cNvSpPr txBox="1"/>
          <p:nvPr/>
        </p:nvSpPr>
        <p:spPr>
          <a:xfrm>
            <a:off x="11295021" y="13751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Trace écrite 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67A95CF-EF1F-2C4A-A473-7BC576A85A75}"/>
              </a:ext>
            </a:extLst>
          </p:cNvPr>
          <p:cNvSpPr txBox="1"/>
          <p:nvPr/>
        </p:nvSpPr>
        <p:spPr>
          <a:xfrm>
            <a:off x="1951516" y="2354083"/>
            <a:ext cx="5805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Plan Européen d’informations des jeux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20C457C-E43B-9045-96DB-9A391A4A700F}"/>
              </a:ext>
            </a:extLst>
          </p:cNvPr>
          <p:cNvCxnSpPr>
            <a:cxnSpLocks/>
            <a:stCxn id="62" idx="6"/>
            <a:endCxn id="53" idx="3"/>
          </p:cNvCxnSpPr>
          <p:nvPr/>
        </p:nvCxnSpPr>
        <p:spPr>
          <a:xfrm flipV="1">
            <a:off x="7331899" y="3602374"/>
            <a:ext cx="2987843" cy="2915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C2DD2C8F-B0FD-714B-BB59-C2732E1125DD}"/>
              </a:ext>
            </a:extLst>
          </p:cNvPr>
          <p:cNvCxnSpPr>
            <a:cxnSpLocks/>
            <a:stCxn id="59" idx="6"/>
            <a:endCxn id="52" idx="2"/>
          </p:cNvCxnSpPr>
          <p:nvPr/>
        </p:nvCxnSpPr>
        <p:spPr>
          <a:xfrm>
            <a:off x="7331899" y="3538734"/>
            <a:ext cx="2961483" cy="7644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FD41EAD7-780A-B740-8B8C-C262B320B0E5}"/>
              </a:ext>
            </a:extLst>
          </p:cNvPr>
          <p:cNvCxnSpPr>
            <a:cxnSpLocks/>
            <a:stCxn id="58" idx="6"/>
            <a:endCxn id="55" idx="2"/>
          </p:cNvCxnSpPr>
          <p:nvPr/>
        </p:nvCxnSpPr>
        <p:spPr>
          <a:xfrm>
            <a:off x="7331899" y="4081287"/>
            <a:ext cx="2961483" cy="9557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DE4E5BB3-F206-ED4F-A172-F9C86A705D72}"/>
              </a:ext>
            </a:extLst>
          </p:cNvPr>
          <p:cNvCxnSpPr>
            <a:cxnSpLocks/>
            <a:stCxn id="61" idx="6"/>
            <a:endCxn id="54" idx="2"/>
          </p:cNvCxnSpPr>
          <p:nvPr/>
        </p:nvCxnSpPr>
        <p:spPr>
          <a:xfrm>
            <a:off x="7331899" y="4826962"/>
            <a:ext cx="2961483" cy="951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D10C85F6-2D18-514C-9977-A996376DEE65}"/>
              </a:ext>
            </a:extLst>
          </p:cNvPr>
          <p:cNvCxnSpPr>
            <a:cxnSpLocks/>
            <a:stCxn id="60" idx="6"/>
            <a:endCxn id="56" idx="1"/>
          </p:cNvCxnSpPr>
          <p:nvPr/>
        </p:nvCxnSpPr>
        <p:spPr>
          <a:xfrm>
            <a:off x="7331899" y="5691130"/>
            <a:ext cx="2987958" cy="762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8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865289F-B12D-264E-B86C-D207501C70E2}"/>
              </a:ext>
            </a:extLst>
          </p:cNvPr>
          <p:cNvSpPr txBox="1"/>
          <p:nvPr/>
        </p:nvSpPr>
        <p:spPr>
          <a:xfrm>
            <a:off x="3804353" y="33867"/>
            <a:ext cx="45607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Les descripteurs de contenu PEGI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FFF8D00-0028-3F40-B6B9-09B812C5B0FF}"/>
              </a:ext>
            </a:extLst>
          </p:cNvPr>
          <p:cNvSpPr txBox="1"/>
          <p:nvPr/>
        </p:nvSpPr>
        <p:spPr>
          <a:xfrm>
            <a:off x="509390" y="623666"/>
            <a:ext cx="333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Relie la description avec son logo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E504F1F3-1C12-B842-AA3D-3B52E04B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376" y="35166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D65C6DEF-0DFF-B444-842B-ACA40209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25" y="1281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68AE5C2-9ADC-3A42-9D16-A78B1C79C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849" y="5558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75812CD4-BD6B-5849-A20F-E8428C61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116" y="5558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333E7B78-534C-EC4E-875B-E940F6FF9EC8}"/>
              </a:ext>
            </a:extLst>
          </p:cNvPr>
          <p:cNvSpPr/>
          <p:nvPr/>
        </p:nvSpPr>
        <p:spPr>
          <a:xfrm>
            <a:off x="10552685" y="196142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DE1C8EF-D58E-9D45-8B52-062F056AC060}"/>
              </a:ext>
            </a:extLst>
          </p:cNvPr>
          <p:cNvSpPr/>
          <p:nvPr/>
        </p:nvSpPr>
        <p:spPr>
          <a:xfrm>
            <a:off x="10552685" y="82166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D26EFECD-E132-A742-961F-13B0A5F3F770}"/>
              </a:ext>
            </a:extLst>
          </p:cNvPr>
          <p:cNvSpPr/>
          <p:nvPr/>
        </p:nvSpPr>
        <p:spPr>
          <a:xfrm>
            <a:off x="10552685" y="3641569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A8B8B6B1-9B43-D34F-A766-C4F3E2D81666}"/>
              </a:ext>
            </a:extLst>
          </p:cNvPr>
          <p:cNvSpPr/>
          <p:nvPr/>
        </p:nvSpPr>
        <p:spPr>
          <a:xfrm>
            <a:off x="10552685" y="310118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E01539D6-91A4-9343-BBD5-870BAE09C37F}"/>
              </a:ext>
            </a:extLst>
          </p:cNvPr>
          <p:cNvSpPr/>
          <p:nvPr/>
        </p:nvSpPr>
        <p:spPr>
          <a:xfrm>
            <a:off x="10559108" y="4201619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D78EC96-6D64-984C-A6AD-4A50E43ADCE9}"/>
              </a:ext>
            </a:extLst>
          </p:cNvPr>
          <p:cNvSpPr/>
          <p:nvPr/>
        </p:nvSpPr>
        <p:spPr>
          <a:xfrm>
            <a:off x="6457561" y="1515979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F53A7A7-9840-E146-B9E8-FD9B323D2D56}"/>
              </a:ext>
            </a:extLst>
          </p:cNvPr>
          <p:cNvSpPr/>
          <p:nvPr/>
        </p:nvSpPr>
        <p:spPr>
          <a:xfrm>
            <a:off x="6457561" y="1084062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4769D8B-A51D-2546-8BEE-FB2A0F37A1C4}"/>
              </a:ext>
            </a:extLst>
          </p:cNvPr>
          <p:cNvSpPr/>
          <p:nvPr/>
        </p:nvSpPr>
        <p:spPr>
          <a:xfrm>
            <a:off x="6457561" y="2576371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76FD7737-8E50-6242-AFB1-908ADA15C514}"/>
              </a:ext>
            </a:extLst>
          </p:cNvPr>
          <p:cNvSpPr/>
          <p:nvPr/>
        </p:nvSpPr>
        <p:spPr>
          <a:xfrm>
            <a:off x="6457561" y="2048157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ABAD469C-3087-B347-B870-CEE0D96888D1}"/>
              </a:ext>
            </a:extLst>
          </p:cNvPr>
          <p:cNvSpPr/>
          <p:nvPr/>
        </p:nvSpPr>
        <p:spPr>
          <a:xfrm>
            <a:off x="6461408" y="3104585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297E84-F6A3-FA4E-BA0E-B148F52CD23D}"/>
              </a:ext>
            </a:extLst>
          </p:cNvPr>
          <p:cNvSpPr/>
          <p:nvPr/>
        </p:nvSpPr>
        <p:spPr>
          <a:xfrm>
            <a:off x="254456" y="1035563"/>
            <a:ext cx="609600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jeu contient des scènes de violence. </a:t>
            </a:r>
            <a:endParaRPr lang="fr-FR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E55093-2748-5547-A353-A0BC87226D1A}"/>
              </a:ext>
            </a:extLst>
          </p:cNvPr>
          <p:cNvSpPr/>
          <p:nvPr/>
        </p:nvSpPr>
        <p:spPr>
          <a:xfrm>
            <a:off x="254456" y="1471444"/>
            <a:ext cx="609600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jeu contient un langage grossier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F7913-C082-2947-9A0E-E2DFBCF75869}"/>
              </a:ext>
            </a:extLst>
          </p:cNvPr>
          <p:cNvSpPr/>
          <p:nvPr/>
        </p:nvSpPr>
        <p:spPr>
          <a:xfrm>
            <a:off x="254456" y="1907325"/>
            <a:ext cx="6096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descripteur peut apparaître sur des jeux PEGI 7 s’ils contiennent des images ou des sons susceptibles d’effrayer ou de faire peur aux jeunes enfants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99E49-BAE8-B047-9031-8D547BBF9B09}"/>
              </a:ext>
            </a:extLst>
          </p:cNvPr>
          <p:cNvSpPr/>
          <p:nvPr/>
        </p:nvSpPr>
        <p:spPr>
          <a:xfrm>
            <a:off x="254456" y="2527872"/>
            <a:ext cx="609600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jeu présente des contenus qui encouragent ou enseignent les jeux de hasard. </a:t>
            </a:r>
            <a:endParaRPr lang="fr-FR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DDBE7D-E0C9-764E-8630-CE22F9678DC5}"/>
              </a:ext>
            </a:extLst>
          </p:cNvPr>
          <p:cNvSpPr/>
          <p:nvPr/>
        </p:nvSpPr>
        <p:spPr>
          <a:xfrm>
            <a:off x="254456" y="2963753"/>
            <a:ext cx="6096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 jeu contient des insinuations à caractère sexuel, une classification PEGI 16 s’il contient des scènes de nudité.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EAEDC5-5295-5D42-864A-332CB0612399}"/>
              </a:ext>
            </a:extLst>
          </p:cNvPr>
          <p:cNvSpPr/>
          <p:nvPr/>
        </p:nvSpPr>
        <p:spPr>
          <a:xfrm>
            <a:off x="254456" y="3584300"/>
            <a:ext cx="609600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jeu se réfère à ou décrit la consommation de drogues illégales, </a:t>
            </a:r>
            <a:endParaRPr lang="fr-FR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FA59F-B58E-1D45-AA68-0F4A13428621}"/>
              </a:ext>
            </a:extLst>
          </p:cNvPr>
          <p:cNvSpPr/>
          <p:nvPr/>
        </p:nvSpPr>
        <p:spPr>
          <a:xfrm>
            <a:off x="254456" y="4020184"/>
            <a:ext cx="6096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jeu contient des représentations ou autres stéréotypes susceptibles d’encourager la haine. </a:t>
            </a:r>
            <a:endParaRPr lang="fr-FR" sz="1200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A095D4BB-3A86-DF46-82E6-C95C45F58E22}"/>
              </a:ext>
            </a:extLst>
          </p:cNvPr>
          <p:cNvSpPr/>
          <p:nvPr/>
        </p:nvSpPr>
        <p:spPr>
          <a:xfrm>
            <a:off x="6457561" y="4155358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DD6AE32D-5ACF-B544-920D-52AA4AE111C5}"/>
              </a:ext>
            </a:extLst>
          </p:cNvPr>
          <p:cNvSpPr/>
          <p:nvPr/>
        </p:nvSpPr>
        <p:spPr>
          <a:xfrm>
            <a:off x="6457561" y="3613010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D2E1A404-F378-E444-8A0B-D02D17CEF983}"/>
              </a:ext>
            </a:extLst>
          </p:cNvPr>
          <p:cNvSpPr/>
          <p:nvPr/>
        </p:nvSpPr>
        <p:spPr>
          <a:xfrm>
            <a:off x="10552685" y="253130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A0116F1B-4843-D848-B3FE-C7E384BE1EF2}"/>
              </a:ext>
            </a:extLst>
          </p:cNvPr>
          <p:cNvSpPr/>
          <p:nvPr/>
        </p:nvSpPr>
        <p:spPr>
          <a:xfrm>
            <a:off x="10552685" y="1391544"/>
            <a:ext cx="180000" cy="18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C83D390-D5E8-F843-A1D4-89714DEF7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7" descr="Violence">
            <a:extLst>
              <a:ext uri="{FF2B5EF4-FFF2-40B4-BE49-F238E27FC236}">
                <a16:creationId xmlns:a16="http://schemas.microsoft.com/office/drawing/2014/main" id="{C49AA640-E114-4B47-8D46-04E40BDA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753" y="646421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293CAC24-FABC-A049-BC8E-DBA0E4A5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253" y="3570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1" name="Image 6" descr="Bad Language">
            <a:extLst>
              <a:ext uri="{FF2B5EF4-FFF2-40B4-BE49-F238E27FC236}">
                <a16:creationId xmlns:a16="http://schemas.microsoft.com/office/drawing/2014/main" id="{4D9A6046-F3BC-2D43-BC37-1105179F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752" y="3474251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3EE91BF8-9822-9641-83EF-EB341A4B1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73" y="2248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3" name="Image 5" descr="Fear">
            <a:extLst>
              <a:ext uri="{FF2B5EF4-FFF2-40B4-BE49-F238E27FC236}">
                <a16:creationId xmlns:a16="http://schemas.microsoft.com/office/drawing/2014/main" id="{3C9DDC33-27ED-6141-AF5A-39F51710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752" y="4053059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 4" descr="Gambling">
            <a:extLst>
              <a:ext uri="{FF2B5EF4-FFF2-40B4-BE49-F238E27FC236}">
                <a16:creationId xmlns:a16="http://schemas.microsoft.com/office/drawing/2014/main" id="{5DCDE07D-CB83-5C43-AD8B-C6C0BA77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754" y="2341595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0">
            <a:extLst>
              <a:ext uri="{FF2B5EF4-FFF2-40B4-BE49-F238E27FC236}">
                <a16:creationId xmlns:a16="http://schemas.microsoft.com/office/drawing/2014/main" id="{8417A5A9-1A94-3F4E-9510-12D2C45C0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215" y="48642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7" name="Image 3" descr="Sex">
            <a:extLst>
              <a:ext uri="{FF2B5EF4-FFF2-40B4-BE49-F238E27FC236}">
                <a16:creationId xmlns:a16="http://schemas.microsoft.com/office/drawing/2014/main" id="{261BC49A-3808-9644-81ED-70205733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87" y="1214963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2">
            <a:extLst>
              <a:ext uri="{FF2B5EF4-FFF2-40B4-BE49-F238E27FC236}">
                <a16:creationId xmlns:a16="http://schemas.microsoft.com/office/drawing/2014/main" id="{D2431759-A5C6-A24A-B0C8-3A8CBD2C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976" y="5233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9" name="Image 2" descr="Drugs">
            <a:extLst>
              <a:ext uri="{FF2B5EF4-FFF2-40B4-BE49-F238E27FC236}">
                <a16:creationId xmlns:a16="http://schemas.microsoft.com/office/drawing/2014/main" id="{DD65C5E3-75A5-784A-941A-F7CC629A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469" y="2902136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14">
            <a:extLst>
              <a:ext uri="{FF2B5EF4-FFF2-40B4-BE49-F238E27FC236}">
                <a16:creationId xmlns:a16="http://schemas.microsoft.com/office/drawing/2014/main" id="{DFC08AF1-7199-214B-9D0D-5D71C69A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699" y="53491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61" name="Image 1" descr="Discrimination">
            <a:extLst>
              <a:ext uri="{FF2B5EF4-FFF2-40B4-BE49-F238E27FC236}">
                <a16:creationId xmlns:a16="http://schemas.microsoft.com/office/drawing/2014/main" id="{60D1F0C8-FC01-8D43-8A18-554A82D7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659" y="1792186"/>
            <a:ext cx="510267" cy="5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6443FDD7-C255-DE44-A513-DC18CC0DF911}"/>
              </a:ext>
            </a:extLst>
          </p:cNvPr>
          <p:cNvSpPr txBox="1"/>
          <p:nvPr/>
        </p:nvSpPr>
        <p:spPr>
          <a:xfrm>
            <a:off x="11295021" y="13751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Trace écrite 2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8F29F25-FF7B-874D-B7F4-9754E1AA147F}"/>
              </a:ext>
            </a:extLst>
          </p:cNvPr>
          <p:cNvSpPr txBox="1"/>
          <p:nvPr/>
        </p:nvSpPr>
        <p:spPr>
          <a:xfrm>
            <a:off x="190593" y="4922607"/>
            <a:ext cx="37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Aux Etats-Unis et au Canada </a:t>
            </a:r>
            <a:r>
              <a:rPr lang="fr-FR" u="sng" dirty="0">
                <a:hlinkClick r:id="rId17"/>
              </a:rPr>
              <a:t>esrb.org/</a:t>
            </a:r>
            <a:r>
              <a:rPr lang="fr-FR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4E2BB9D-0526-174A-8C8A-2D4274A1E873}"/>
              </a:ext>
            </a:extLst>
          </p:cNvPr>
          <p:cNvSpPr txBox="1"/>
          <p:nvPr/>
        </p:nvSpPr>
        <p:spPr>
          <a:xfrm>
            <a:off x="7034199" y="5374129"/>
            <a:ext cx="21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 Japon </a:t>
            </a:r>
            <a:r>
              <a:rPr lang="fr-FR" i="1" u="sng" dirty="0">
                <a:hlinkClick r:id="rId18"/>
              </a:rPr>
              <a:t>cero.gr.jp/</a:t>
            </a:r>
            <a:r>
              <a:rPr lang="fr-FR" i="1" dirty="0"/>
              <a:t>  </a:t>
            </a:r>
            <a:endParaRPr lang="fr-FR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88E51A86-54EF-0247-9722-134A499602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4959" y="5593495"/>
            <a:ext cx="3616480" cy="51801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CB1D5119-5B49-604B-88C8-B99C225E796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85992" y="5014038"/>
            <a:ext cx="2113386" cy="83846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593E932-4C81-EF48-9853-235EFA67947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47606" y="5956999"/>
            <a:ext cx="3546655" cy="769884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7CBF5899-9589-2B44-BDDD-DCC687559C6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28449" y="5378334"/>
            <a:ext cx="739715" cy="1055327"/>
          </a:xfrm>
          <a:prstGeom prst="rect">
            <a:avLst/>
          </a:prstGeom>
        </p:spPr>
      </p:pic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CD225398-84BD-B54E-812B-90BDB29E1031}"/>
              </a:ext>
            </a:extLst>
          </p:cNvPr>
          <p:cNvCxnSpPr>
            <a:cxnSpLocks/>
            <a:stCxn id="57" idx="6"/>
            <a:endCxn id="52" idx="2"/>
          </p:cNvCxnSpPr>
          <p:nvPr/>
        </p:nvCxnSpPr>
        <p:spPr>
          <a:xfrm flipV="1">
            <a:off x="6637561" y="2051424"/>
            <a:ext cx="3915124" cy="2193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7D9B15D0-5F64-A54D-AF72-EF494B0A1F6D}"/>
              </a:ext>
            </a:extLst>
          </p:cNvPr>
          <p:cNvCxnSpPr>
            <a:cxnSpLocks/>
            <a:stCxn id="59" idx="6"/>
            <a:endCxn id="53" idx="2"/>
          </p:cNvCxnSpPr>
          <p:nvPr/>
        </p:nvCxnSpPr>
        <p:spPr>
          <a:xfrm flipV="1">
            <a:off x="6637561" y="911664"/>
            <a:ext cx="3915124" cy="2623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6407FFA5-44FF-A445-98CC-6F797ECB7FE8}"/>
              </a:ext>
            </a:extLst>
          </p:cNvPr>
          <p:cNvCxnSpPr>
            <a:cxnSpLocks/>
            <a:stCxn id="58" idx="6"/>
            <a:endCxn id="54" idx="2"/>
          </p:cNvCxnSpPr>
          <p:nvPr/>
        </p:nvCxnSpPr>
        <p:spPr>
          <a:xfrm>
            <a:off x="6637561" y="1605979"/>
            <a:ext cx="3915124" cy="21255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B3225607-7A25-5B48-8A8E-C6E8CBF3568E}"/>
              </a:ext>
            </a:extLst>
          </p:cNvPr>
          <p:cNvCxnSpPr>
            <a:cxnSpLocks/>
            <a:stCxn id="61" idx="6"/>
            <a:endCxn id="56" idx="2"/>
          </p:cNvCxnSpPr>
          <p:nvPr/>
        </p:nvCxnSpPr>
        <p:spPr>
          <a:xfrm>
            <a:off x="6637561" y="2138157"/>
            <a:ext cx="3921547" cy="2153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1FE18BB8-4F5B-1945-80DC-ED1240E12080}"/>
              </a:ext>
            </a:extLst>
          </p:cNvPr>
          <p:cNvCxnSpPr>
            <a:cxnSpLocks/>
            <a:stCxn id="60" idx="6"/>
            <a:endCxn id="64" idx="2"/>
          </p:cNvCxnSpPr>
          <p:nvPr/>
        </p:nvCxnSpPr>
        <p:spPr>
          <a:xfrm flipV="1">
            <a:off x="6637561" y="2621304"/>
            <a:ext cx="3915124" cy="450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38EA4C15-F789-394D-A731-773F85779035}"/>
              </a:ext>
            </a:extLst>
          </p:cNvPr>
          <p:cNvCxnSpPr>
            <a:cxnSpLocks/>
            <a:stCxn id="62" idx="6"/>
            <a:endCxn id="65" idx="2"/>
          </p:cNvCxnSpPr>
          <p:nvPr/>
        </p:nvCxnSpPr>
        <p:spPr>
          <a:xfrm flipV="1">
            <a:off x="6641408" y="1481544"/>
            <a:ext cx="3911277" cy="1713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455351CC-3F04-1846-A712-424A44841013}"/>
              </a:ext>
            </a:extLst>
          </p:cNvPr>
          <p:cNvCxnSpPr>
            <a:cxnSpLocks/>
            <a:stCxn id="63" idx="6"/>
            <a:endCxn id="55" idx="2"/>
          </p:cNvCxnSpPr>
          <p:nvPr/>
        </p:nvCxnSpPr>
        <p:spPr>
          <a:xfrm flipV="1">
            <a:off x="6637561" y="3191184"/>
            <a:ext cx="3915124" cy="5118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1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565</Words>
  <Application>Microsoft Macintosh PowerPoint</Application>
  <PresentationFormat>Grand écran</PresentationFormat>
  <Paragraphs>67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18</cp:revision>
  <cp:lastPrinted>2022-02-25T14:19:20Z</cp:lastPrinted>
  <dcterms:created xsi:type="dcterms:W3CDTF">2022-02-25T10:14:13Z</dcterms:created>
  <dcterms:modified xsi:type="dcterms:W3CDTF">2022-03-07T09:40:34Z</dcterms:modified>
</cp:coreProperties>
</file>